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2" r:id="rId3"/>
  </p:sldMasterIdLst>
  <p:notesMasterIdLst>
    <p:notesMasterId r:id="rId103"/>
  </p:notesMasterIdLst>
  <p:sldIdLst>
    <p:sldId id="259" r:id="rId4"/>
    <p:sldId id="265" r:id="rId5"/>
    <p:sldId id="271" r:id="rId6"/>
    <p:sldId id="277" r:id="rId7"/>
    <p:sldId id="283" r:id="rId8"/>
    <p:sldId id="289" r:id="rId9"/>
    <p:sldId id="295" r:id="rId10"/>
    <p:sldId id="301" r:id="rId11"/>
    <p:sldId id="307" r:id="rId12"/>
    <p:sldId id="313" r:id="rId13"/>
    <p:sldId id="319" r:id="rId14"/>
    <p:sldId id="325" r:id="rId15"/>
    <p:sldId id="331" r:id="rId16"/>
    <p:sldId id="337" r:id="rId17"/>
    <p:sldId id="343" r:id="rId18"/>
    <p:sldId id="349" r:id="rId19"/>
    <p:sldId id="355" r:id="rId20"/>
    <p:sldId id="361" r:id="rId21"/>
    <p:sldId id="367" r:id="rId22"/>
    <p:sldId id="373" r:id="rId23"/>
    <p:sldId id="379" r:id="rId24"/>
    <p:sldId id="385" r:id="rId25"/>
    <p:sldId id="391" r:id="rId26"/>
    <p:sldId id="397" r:id="rId27"/>
    <p:sldId id="403" r:id="rId28"/>
    <p:sldId id="409" r:id="rId29"/>
    <p:sldId id="415" r:id="rId30"/>
    <p:sldId id="421" r:id="rId31"/>
    <p:sldId id="427" r:id="rId32"/>
    <p:sldId id="433" r:id="rId33"/>
    <p:sldId id="439" r:id="rId34"/>
    <p:sldId id="445" r:id="rId35"/>
    <p:sldId id="451" r:id="rId36"/>
    <p:sldId id="457" r:id="rId37"/>
    <p:sldId id="463" r:id="rId38"/>
    <p:sldId id="469" r:id="rId39"/>
    <p:sldId id="475" r:id="rId40"/>
    <p:sldId id="481" r:id="rId41"/>
    <p:sldId id="487" r:id="rId42"/>
    <p:sldId id="493" r:id="rId43"/>
    <p:sldId id="499" r:id="rId44"/>
    <p:sldId id="505" r:id="rId45"/>
    <p:sldId id="511" r:id="rId46"/>
    <p:sldId id="517" r:id="rId47"/>
    <p:sldId id="523" r:id="rId48"/>
    <p:sldId id="529" r:id="rId49"/>
    <p:sldId id="535" r:id="rId50"/>
    <p:sldId id="541" r:id="rId51"/>
    <p:sldId id="547" r:id="rId52"/>
    <p:sldId id="553" r:id="rId53"/>
    <p:sldId id="559" r:id="rId54"/>
    <p:sldId id="565" r:id="rId55"/>
    <p:sldId id="571" r:id="rId56"/>
    <p:sldId id="577" r:id="rId57"/>
    <p:sldId id="583" r:id="rId58"/>
    <p:sldId id="589" r:id="rId59"/>
    <p:sldId id="595" r:id="rId60"/>
    <p:sldId id="601" r:id="rId61"/>
    <p:sldId id="607" r:id="rId62"/>
    <p:sldId id="613" r:id="rId63"/>
    <p:sldId id="619" r:id="rId64"/>
    <p:sldId id="625" r:id="rId65"/>
    <p:sldId id="631" r:id="rId66"/>
    <p:sldId id="637" r:id="rId67"/>
    <p:sldId id="643" r:id="rId68"/>
    <p:sldId id="649" r:id="rId69"/>
    <p:sldId id="655" r:id="rId70"/>
    <p:sldId id="661" r:id="rId71"/>
    <p:sldId id="667" r:id="rId72"/>
    <p:sldId id="673" r:id="rId73"/>
    <p:sldId id="679" r:id="rId74"/>
    <p:sldId id="685" r:id="rId75"/>
    <p:sldId id="691" r:id="rId76"/>
    <p:sldId id="697" r:id="rId77"/>
    <p:sldId id="703" r:id="rId78"/>
    <p:sldId id="709" r:id="rId79"/>
    <p:sldId id="715" r:id="rId80"/>
    <p:sldId id="721" r:id="rId81"/>
    <p:sldId id="727" r:id="rId82"/>
    <p:sldId id="733" r:id="rId83"/>
    <p:sldId id="739" r:id="rId84"/>
    <p:sldId id="745" r:id="rId85"/>
    <p:sldId id="751" r:id="rId86"/>
    <p:sldId id="757" r:id="rId87"/>
    <p:sldId id="763" r:id="rId88"/>
    <p:sldId id="769" r:id="rId89"/>
    <p:sldId id="775" r:id="rId90"/>
    <p:sldId id="781" r:id="rId91"/>
    <p:sldId id="787" r:id="rId92"/>
    <p:sldId id="793" r:id="rId93"/>
    <p:sldId id="799" r:id="rId94"/>
    <p:sldId id="805" r:id="rId95"/>
    <p:sldId id="811" r:id="rId96"/>
    <p:sldId id="817" r:id="rId97"/>
    <p:sldId id="823" r:id="rId98"/>
    <p:sldId id="829" r:id="rId99"/>
    <p:sldId id="835" r:id="rId100"/>
    <p:sldId id="841" r:id="rId101"/>
    <p:sldId id="847" r:id="rId102"/>
  </p:sldIdLst>
  <p:sldSz cx="9144000" cy="6858000" type="screen4x3"/>
  <p:notesSz cx="6858000" cy="9144000"/>
  <p:custDataLst>
    <p:tags r:id="rId104"/>
  </p:custDataLst>
  <p:defaultTextStyle>
    <a:defPPr>
      <a:defRPr lang="en-US" smtId="4294967295"/>
    </a:defPPr>
    <a:lvl1pPr marL="0" algn="l" defTabSz="914400" rtl="0" eaLnBrk="1" latinLnBrk="0" hangingPunct="1">
      <a:defRPr sz="1800" kern="1200" smtId="4294967295">
        <a:solidFill>
          <a:schemeClr val="tx1"/>
        </a:solidFill>
        <a:latin typeface="+mn-lt"/>
        <a:ea typeface="+mn-ea"/>
        <a:cs typeface="+mn-cs"/>
      </a:defRPr>
    </a:lvl1pPr>
    <a:lvl2pPr marL="457200" algn="l" defTabSz="914400" rtl="0" eaLnBrk="1" latinLnBrk="0" hangingPunct="1">
      <a:defRPr sz="1800" kern="1200" smtId="4294967295">
        <a:solidFill>
          <a:schemeClr val="tx1"/>
        </a:solidFill>
        <a:latin typeface="+mn-lt"/>
        <a:ea typeface="+mn-ea"/>
        <a:cs typeface="+mn-cs"/>
      </a:defRPr>
    </a:lvl2pPr>
    <a:lvl3pPr marL="914400" algn="l" defTabSz="914400" rtl="0" eaLnBrk="1" latinLnBrk="0" hangingPunct="1">
      <a:defRPr sz="1800" kern="1200" smtId="4294967295">
        <a:solidFill>
          <a:schemeClr val="tx1"/>
        </a:solidFill>
        <a:latin typeface="+mn-lt"/>
        <a:ea typeface="+mn-ea"/>
        <a:cs typeface="+mn-cs"/>
      </a:defRPr>
    </a:lvl3pPr>
    <a:lvl4pPr marL="1371600" algn="l" defTabSz="914400" rtl="0" eaLnBrk="1" latinLnBrk="0" hangingPunct="1">
      <a:defRPr sz="1800" kern="1200" smtId="4294967295">
        <a:solidFill>
          <a:schemeClr val="tx1"/>
        </a:solidFill>
        <a:latin typeface="+mn-lt"/>
        <a:ea typeface="+mn-ea"/>
        <a:cs typeface="+mn-cs"/>
      </a:defRPr>
    </a:lvl4pPr>
    <a:lvl5pPr marL="1828800" algn="l" defTabSz="914400" rtl="0" eaLnBrk="1" latinLnBrk="0" hangingPunct="1">
      <a:defRPr sz="1800" kern="1200" smtId="4294967295">
        <a:solidFill>
          <a:schemeClr val="tx1"/>
        </a:solidFill>
        <a:latin typeface="+mn-lt"/>
        <a:ea typeface="+mn-ea"/>
        <a:cs typeface="+mn-cs"/>
      </a:defRPr>
    </a:lvl5pPr>
    <a:lvl6pPr marL="2286000" algn="l" defTabSz="914400" rtl="0" eaLnBrk="1" latinLnBrk="0" hangingPunct="1">
      <a:defRPr sz="1800" kern="1200" smtId="4294967295">
        <a:solidFill>
          <a:schemeClr val="tx1"/>
        </a:solidFill>
        <a:latin typeface="+mn-lt"/>
        <a:ea typeface="+mn-ea"/>
        <a:cs typeface="+mn-cs"/>
      </a:defRPr>
    </a:lvl6pPr>
    <a:lvl7pPr marL="2743200" algn="l" defTabSz="914400" rtl="0" eaLnBrk="1" latinLnBrk="0" hangingPunct="1">
      <a:defRPr sz="1800" kern="1200" smtId="4294967295">
        <a:solidFill>
          <a:schemeClr val="tx1"/>
        </a:solidFill>
        <a:latin typeface="+mn-lt"/>
        <a:ea typeface="+mn-ea"/>
        <a:cs typeface="+mn-cs"/>
      </a:defRPr>
    </a:lvl7pPr>
    <a:lvl8pPr marL="3200400" algn="l" defTabSz="914400" rtl="0" eaLnBrk="1" latinLnBrk="0" hangingPunct="1">
      <a:defRPr sz="1800" kern="1200" smtId="4294967295">
        <a:solidFill>
          <a:schemeClr val="tx1"/>
        </a:solidFill>
        <a:latin typeface="+mn-lt"/>
        <a:ea typeface="+mn-ea"/>
        <a:cs typeface="+mn-cs"/>
      </a:defRPr>
    </a:lvl8pPr>
    <a:lvl9pPr marL="3657600" algn="l" defTabSz="914400" rtl="0" eaLnBrk="1" latinLnBrk="0" hangingPunct="1">
      <a:defRPr sz="1800" kern="1200" smtId="4294967295">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1" d="100"/>
          <a:sy n="101" d="100"/>
        </p:scale>
        <p:origin x="636" y="10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theme" Target="theme/theme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A86D96-36AD-4296-8858-661F8677BBDD}" type="datetimeFigureOut">
              <a:rPr lang="ko-KR" altLang="en-US" smtClean="0"/>
              <a:t>2019-07-16</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AA24A0-1575-4B54-87E3-AA781620AE0B}" type="slidenum">
              <a:rPr lang="ko-KR" altLang="en-US" smtClean="0"/>
              <a:t>‹#›</a:t>
            </a:fld>
            <a:endParaRPr lang="ko-KR" altLang="en-US"/>
          </a:p>
        </p:txBody>
      </p:sp>
    </p:spTree>
    <p:extLst>
      <p:ext uri="{BB962C8B-B14F-4D97-AF65-F5344CB8AC3E}">
        <p14:creationId xmlns:p14="http://schemas.microsoft.com/office/powerpoint/2010/main" val="359369009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1</a:t>
            </a:fld>
            <a:endParaRPr lang="ko-KR" altLang="en-US">
              <a:solidFill>
                <a:prstClr val="black"/>
              </a:solidFill>
            </a:endParaRPr>
          </a:p>
        </p:txBody>
      </p:sp>
    </p:spTree>
    <p:extLst>
      <p:ext uri="{BB962C8B-B14F-4D97-AF65-F5344CB8AC3E}">
        <p14:creationId xmlns:p14="http://schemas.microsoft.com/office/powerpoint/2010/main" val="1174541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10</a:t>
            </a:fld>
            <a:endParaRPr lang="ko-KR" altLang="en-US"/>
          </a:p>
        </p:txBody>
      </p:sp>
    </p:spTree>
    <p:extLst>
      <p:ext uri="{BB962C8B-B14F-4D97-AF65-F5344CB8AC3E}">
        <p14:creationId xmlns:p14="http://schemas.microsoft.com/office/powerpoint/2010/main" val="1768929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11</a:t>
            </a:fld>
            <a:endParaRPr lang="ko-KR" altLang="en-US"/>
          </a:p>
        </p:txBody>
      </p:sp>
    </p:spTree>
    <p:extLst>
      <p:ext uri="{BB962C8B-B14F-4D97-AF65-F5344CB8AC3E}">
        <p14:creationId xmlns:p14="http://schemas.microsoft.com/office/powerpoint/2010/main" val="645798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12</a:t>
            </a:fld>
            <a:endParaRPr lang="ko-KR" altLang="en-US"/>
          </a:p>
        </p:txBody>
      </p:sp>
    </p:spTree>
    <p:extLst>
      <p:ext uri="{BB962C8B-B14F-4D97-AF65-F5344CB8AC3E}">
        <p14:creationId xmlns:p14="http://schemas.microsoft.com/office/powerpoint/2010/main" val="3765544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13</a:t>
            </a:fld>
            <a:endParaRPr lang="ko-KR" altLang="en-US"/>
          </a:p>
        </p:txBody>
      </p:sp>
    </p:spTree>
    <p:extLst>
      <p:ext uri="{BB962C8B-B14F-4D97-AF65-F5344CB8AC3E}">
        <p14:creationId xmlns:p14="http://schemas.microsoft.com/office/powerpoint/2010/main" val="63070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14</a:t>
            </a:fld>
            <a:endParaRPr lang="ko-KR" altLang="en-US"/>
          </a:p>
        </p:txBody>
      </p:sp>
    </p:spTree>
    <p:extLst>
      <p:ext uri="{BB962C8B-B14F-4D97-AF65-F5344CB8AC3E}">
        <p14:creationId xmlns:p14="http://schemas.microsoft.com/office/powerpoint/2010/main" val="346877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15</a:t>
            </a:fld>
            <a:endParaRPr lang="ko-KR" altLang="en-US"/>
          </a:p>
        </p:txBody>
      </p:sp>
    </p:spTree>
    <p:extLst>
      <p:ext uri="{BB962C8B-B14F-4D97-AF65-F5344CB8AC3E}">
        <p14:creationId xmlns:p14="http://schemas.microsoft.com/office/powerpoint/2010/main" val="2550043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16</a:t>
            </a:fld>
            <a:endParaRPr lang="ko-KR" altLang="en-US"/>
          </a:p>
        </p:txBody>
      </p:sp>
    </p:spTree>
    <p:extLst>
      <p:ext uri="{BB962C8B-B14F-4D97-AF65-F5344CB8AC3E}">
        <p14:creationId xmlns:p14="http://schemas.microsoft.com/office/powerpoint/2010/main" val="42852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17</a:t>
            </a:fld>
            <a:endParaRPr lang="ko-KR" altLang="en-US"/>
          </a:p>
        </p:txBody>
      </p:sp>
    </p:spTree>
    <p:extLst>
      <p:ext uri="{BB962C8B-B14F-4D97-AF65-F5344CB8AC3E}">
        <p14:creationId xmlns:p14="http://schemas.microsoft.com/office/powerpoint/2010/main" val="699389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18</a:t>
            </a:fld>
            <a:endParaRPr lang="ko-KR" altLang="en-US"/>
          </a:p>
        </p:txBody>
      </p:sp>
    </p:spTree>
    <p:extLst>
      <p:ext uri="{BB962C8B-B14F-4D97-AF65-F5344CB8AC3E}">
        <p14:creationId xmlns:p14="http://schemas.microsoft.com/office/powerpoint/2010/main" val="469094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19</a:t>
            </a:fld>
            <a:endParaRPr lang="ko-KR" altLang="en-US"/>
          </a:p>
        </p:txBody>
      </p:sp>
    </p:spTree>
    <p:extLst>
      <p:ext uri="{BB962C8B-B14F-4D97-AF65-F5344CB8AC3E}">
        <p14:creationId xmlns:p14="http://schemas.microsoft.com/office/powerpoint/2010/main" val="1154199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2</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20</a:t>
            </a:fld>
            <a:endParaRPr lang="ko-KR" altLang="en-US"/>
          </a:p>
        </p:txBody>
      </p:sp>
    </p:spTree>
    <p:extLst>
      <p:ext uri="{BB962C8B-B14F-4D97-AF65-F5344CB8AC3E}">
        <p14:creationId xmlns:p14="http://schemas.microsoft.com/office/powerpoint/2010/main" val="342541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21</a:t>
            </a:fld>
            <a:endParaRPr lang="ko-KR" altLang="en-US"/>
          </a:p>
        </p:txBody>
      </p:sp>
    </p:spTree>
    <p:extLst>
      <p:ext uri="{BB962C8B-B14F-4D97-AF65-F5344CB8AC3E}">
        <p14:creationId xmlns:p14="http://schemas.microsoft.com/office/powerpoint/2010/main" val="3755407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22</a:t>
            </a:fld>
            <a:endParaRPr lang="ko-KR" altLang="en-US"/>
          </a:p>
        </p:txBody>
      </p:sp>
    </p:spTree>
    <p:extLst>
      <p:ext uri="{BB962C8B-B14F-4D97-AF65-F5344CB8AC3E}">
        <p14:creationId xmlns:p14="http://schemas.microsoft.com/office/powerpoint/2010/main" val="3336046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23</a:t>
            </a:fld>
            <a:endParaRPr lang="ko-KR" altLang="en-US"/>
          </a:p>
        </p:txBody>
      </p:sp>
    </p:spTree>
    <p:extLst>
      <p:ext uri="{BB962C8B-B14F-4D97-AF65-F5344CB8AC3E}">
        <p14:creationId xmlns:p14="http://schemas.microsoft.com/office/powerpoint/2010/main" val="8638389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24</a:t>
            </a:fld>
            <a:endParaRPr lang="ko-KR" altLang="en-US"/>
          </a:p>
        </p:txBody>
      </p:sp>
    </p:spTree>
    <p:extLst>
      <p:ext uri="{BB962C8B-B14F-4D97-AF65-F5344CB8AC3E}">
        <p14:creationId xmlns:p14="http://schemas.microsoft.com/office/powerpoint/2010/main" val="3122293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25</a:t>
            </a:fld>
            <a:endParaRPr lang="ko-KR" altLang="en-US"/>
          </a:p>
        </p:txBody>
      </p:sp>
    </p:spTree>
    <p:extLst>
      <p:ext uri="{BB962C8B-B14F-4D97-AF65-F5344CB8AC3E}">
        <p14:creationId xmlns:p14="http://schemas.microsoft.com/office/powerpoint/2010/main" val="1900776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26</a:t>
            </a:fld>
            <a:endParaRPr lang="ko-KR" altLang="en-US"/>
          </a:p>
        </p:txBody>
      </p:sp>
    </p:spTree>
    <p:extLst>
      <p:ext uri="{BB962C8B-B14F-4D97-AF65-F5344CB8AC3E}">
        <p14:creationId xmlns:p14="http://schemas.microsoft.com/office/powerpoint/2010/main" val="3264042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27</a:t>
            </a:fld>
            <a:endParaRPr lang="ko-KR" altLang="en-US"/>
          </a:p>
        </p:txBody>
      </p:sp>
    </p:spTree>
    <p:extLst>
      <p:ext uri="{BB962C8B-B14F-4D97-AF65-F5344CB8AC3E}">
        <p14:creationId xmlns:p14="http://schemas.microsoft.com/office/powerpoint/2010/main" val="3258778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28</a:t>
            </a:fld>
            <a:endParaRPr lang="ko-KR" altLang="en-US"/>
          </a:p>
        </p:txBody>
      </p:sp>
    </p:spTree>
    <p:extLst>
      <p:ext uri="{BB962C8B-B14F-4D97-AF65-F5344CB8AC3E}">
        <p14:creationId xmlns:p14="http://schemas.microsoft.com/office/powerpoint/2010/main" val="788376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29</a:t>
            </a:fld>
            <a:endParaRPr lang="ko-KR" altLang="en-US"/>
          </a:p>
        </p:txBody>
      </p:sp>
    </p:spTree>
    <p:extLst>
      <p:ext uri="{BB962C8B-B14F-4D97-AF65-F5344CB8AC3E}">
        <p14:creationId xmlns:p14="http://schemas.microsoft.com/office/powerpoint/2010/main" val="3628057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3</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30</a:t>
            </a:fld>
            <a:endParaRPr lang="ko-KR" altLang="en-US"/>
          </a:p>
        </p:txBody>
      </p:sp>
    </p:spTree>
    <p:extLst>
      <p:ext uri="{BB962C8B-B14F-4D97-AF65-F5344CB8AC3E}">
        <p14:creationId xmlns:p14="http://schemas.microsoft.com/office/powerpoint/2010/main" val="2728705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31</a:t>
            </a:fld>
            <a:endParaRPr lang="ko-KR" altLang="en-US"/>
          </a:p>
        </p:txBody>
      </p:sp>
    </p:spTree>
    <p:extLst>
      <p:ext uri="{BB962C8B-B14F-4D97-AF65-F5344CB8AC3E}">
        <p14:creationId xmlns:p14="http://schemas.microsoft.com/office/powerpoint/2010/main" val="790260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32</a:t>
            </a:fld>
            <a:endParaRPr lang="ko-KR" altLang="en-US"/>
          </a:p>
        </p:txBody>
      </p:sp>
    </p:spTree>
    <p:extLst>
      <p:ext uri="{BB962C8B-B14F-4D97-AF65-F5344CB8AC3E}">
        <p14:creationId xmlns:p14="http://schemas.microsoft.com/office/powerpoint/2010/main" val="26815994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33</a:t>
            </a:fld>
            <a:endParaRPr lang="ko-KR" altLang="en-US"/>
          </a:p>
        </p:txBody>
      </p:sp>
    </p:spTree>
    <p:extLst>
      <p:ext uri="{BB962C8B-B14F-4D97-AF65-F5344CB8AC3E}">
        <p14:creationId xmlns:p14="http://schemas.microsoft.com/office/powerpoint/2010/main" val="31093979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34</a:t>
            </a:fld>
            <a:endParaRPr lang="ko-KR" altLang="en-US"/>
          </a:p>
        </p:txBody>
      </p:sp>
    </p:spTree>
    <p:extLst>
      <p:ext uri="{BB962C8B-B14F-4D97-AF65-F5344CB8AC3E}">
        <p14:creationId xmlns:p14="http://schemas.microsoft.com/office/powerpoint/2010/main" val="3067791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35</a:t>
            </a:fld>
            <a:endParaRPr lang="ko-KR" altLang="en-US"/>
          </a:p>
        </p:txBody>
      </p:sp>
    </p:spTree>
    <p:extLst>
      <p:ext uri="{BB962C8B-B14F-4D97-AF65-F5344CB8AC3E}">
        <p14:creationId xmlns:p14="http://schemas.microsoft.com/office/powerpoint/2010/main" val="1939534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36</a:t>
            </a:fld>
            <a:endParaRPr lang="ko-KR" altLang="en-US"/>
          </a:p>
        </p:txBody>
      </p:sp>
    </p:spTree>
    <p:extLst>
      <p:ext uri="{BB962C8B-B14F-4D97-AF65-F5344CB8AC3E}">
        <p14:creationId xmlns:p14="http://schemas.microsoft.com/office/powerpoint/2010/main" val="3015923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37</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38</a:t>
            </a:fld>
            <a:endParaRPr lang="ko-KR" altLang="en-US"/>
          </a:p>
        </p:txBody>
      </p:sp>
    </p:spTree>
    <p:extLst>
      <p:ext uri="{BB962C8B-B14F-4D97-AF65-F5344CB8AC3E}">
        <p14:creationId xmlns:p14="http://schemas.microsoft.com/office/powerpoint/2010/main" val="3289900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39</a:t>
            </a:fld>
            <a:endParaRPr lang="ko-KR" altLang="en-US"/>
          </a:p>
        </p:txBody>
      </p:sp>
    </p:spTree>
    <p:extLst>
      <p:ext uri="{BB962C8B-B14F-4D97-AF65-F5344CB8AC3E}">
        <p14:creationId xmlns:p14="http://schemas.microsoft.com/office/powerpoint/2010/main" val="2346122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4</a:t>
            </a:fld>
            <a:endParaRPr lang="ko-KR" altLang="en-US">
              <a:solidFill>
                <a:prstClr val="black"/>
              </a:solidFill>
            </a:endParaRPr>
          </a:p>
        </p:txBody>
      </p:sp>
    </p:spTree>
    <p:extLst>
      <p:ext uri="{BB962C8B-B14F-4D97-AF65-F5344CB8AC3E}">
        <p14:creationId xmlns:p14="http://schemas.microsoft.com/office/powerpoint/2010/main" val="18199021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40</a:t>
            </a:fld>
            <a:endParaRPr lang="ko-KR" altLang="en-US"/>
          </a:p>
        </p:txBody>
      </p:sp>
    </p:spTree>
    <p:extLst>
      <p:ext uri="{BB962C8B-B14F-4D97-AF65-F5344CB8AC3E}">
        <p14:creationId xmlns:p14="http://schemas.microsoft.com/office/powerpoint/2010/main" val="14595463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41</a:t>
            </a:fld>
            <a:endParaRPr lang="ko-KR" altLang="en-US"/>
          </a:p>
        </p:txBody>
      </p:sp>
    </p:spTree>
    <p:extLst>
      <p:ext uri="{BB962C8B-B14F-4D97-AF65-F5344CB8AC3E}">
        <p14:creationId xmlns:p14="http://schemas.microsoft.com/office/powerpoint/2010/main" val="36877344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42</a:t>
            </a:fld>
            <a:endParaRPr lang="ko-KR" altLang="en-US">
              <a:solidFill>
                <a:prstClr val="black"/>
              </a:solidFill>
            </a:endParaRPr>
          </a:p>
        </p:txBody>
      </p:sp>
    </p:spTree>
    <p:extLst>
      <p:ext uri="{BB962C8B-B14F-4D97-AF65-F5344CB8AC3E}">
        <p14:creationId xmlns:p14="http://schemas.microsoft.com/office/powerpoint/2010/main" val="1174541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43</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44</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45</a:t>
            </a:fld>
            <a:endParaRPr lang="ko-KR" altLang="en-US"/>
          </a:p>
        </p:txBody>
      </p:sp>
    </p:spTree>
    <p:extLst>
      <p:ext uri="{BB962C8B-B14F-4D97-AF65-F5344CB8AC3E}">
        <p14:creationId xmlns:p14="http://schemas.microsoft.com/office/powerpoint/2010/main" val="33082246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46</a:t>
            </a:fld>
            <a:endParaRPr lang="ko-KR" altLang="en-US"/>
          </a:p>
        </p:txBody>
      </p:sp>
    </p:spTree>
    <p:extLst>
      <p:ext uri="{BB962C8B-B14F-4D97-AF65-F5344CB8AC3E}">
        <p14:creationId xmlns:p14="http://schemas.microsoft.com/office/powerpoint/2010/main" val="2427280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47</a:t>
            </a:fld>
            <a:endParaRPr lang="ko-KR" altLang="en-US"/>
          </a:p>
        </p:txBody>
      </p:sp>
    </p:spTree>
    <p:extLst>
      <p:ext uri="{BB962C8B-B14F-4D97-AF65-F5344CB8AC3E}">
        <p14:creationId xmlns:p14="http://schemas.microsoft.com/office/powerpoint/2010/main" val="37264681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48</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49</a:t>
            </a:fld>
            <a:endParaRPr lang="ko-KR" altLang="en-US"/>
          </a:p>
        </p:txBody>
      </p:sp>
    </p:spTree>
    <p:extLst>
      <p:ext uri="{BB962C8B-B14F-4D97-AF65-F5344CB8AC3E}">
        <p14:creationId xmlns:p14="http://schemas.microsoft.com/office/powerpoint/2010/main" val="3731959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5</a:t>
            </a:fld>
            <a:endParaRPr lang="ko-KR" altLang="en-US"/>
          </a:p>
        </p:txBody>
      </p:sp>
    </p:spTree>
    <p:extLst>
      <p:ext uri="{BB962C8B-B14F-4D97-AF65-F5344CB8AC3E}">
        <p14:creationId xmlns:p14="http://schemas.microsoft.com/office/powerpoint/2010/main" val="39566491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50</a:t>
            </a:fld>
            <a:endParaRPr lang="ko-KR" altLang="en-US"/>
          </a:p>
        </p:txBody>
      </p:sp>
    </p:spTree>
    <p:extLst>
      <p:ext uri="{BB962C8B-B14F-4D97-AF65-F5344CB8AC3E}">
        <p14:creationId xmlns:p14="http://schemas.microsoft.com/office/powerpoint/2010/main" val="3945829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51</a:t>
            </a:fld>
            <a:endParaRPr lang="ko-KR" altLang="en-US"/>
          </a:p>
        </p:txBody>
      </p:sp>
    </p:spTree>
    <p:extLst>
      <p:ext uri="{BB962C8B-B14F-4D97-AF65-F5344CB8AC3E}">
        <p14:creationId xmlns:p14="http://schemas.microsoft.com/office/powerpoint/2010/main" val="7403687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52</a:t>
            </a:fld>
            <a:endParaRPr lang="ko-KR" altLang="en-US"/>
          </a:p>
        </p:txBody>
      </p:sp>
    </p:spTree>
    <p:extLst>
      <p:ext uri="{BB962C8B-B14F-4D97-AF65-F5344CB8AC3E}">
        <p14:creationId xmlns:p14="http://schemas.microsoft.com/office/powerpoint/2010/main" val="23060080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53</a:t>
            </a:fld>
            <a:endParaRPr lang="ko-KR" altLang="en-US"/>
          </a:p>
        </p:txBody>
      </p:sp>
    </p:spTree>
    <p:extLst>
      <p:ext uri="{BB962C8B-B14F-4D97-AF65-F5344CB8AC3E}">
        <p14:creationId xmlns:p14="http://schemas.microsoft.com/office/powerpoint/2010/main" val="23361050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54</a:t>
            </a:fld>
            <a:endParaRPr lang="ko-KR" altLang="en-US"/>
          </a:p>
        </p:txBody>
      </p:sp>
    </p:spTree>
    <p:extLst>
      <p:ext uri="{BB962C8B-B14F-4D97-AF65-F5344CB8AC3E}">
        <p14:creationId xmlns:p14="http://schemas.microsoft.com/office/powerpoint/2010/main" val="20366303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55</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56</a:t>
            </a:fld>
            <a:endParaRPr lang="ko-KR" altLang="en-US"/>
          </a:p>
        </p:txBody>
      </p:sp>
    </p:spTree>
    <p:extLst>
      <p:ext uri="{BB962C8B-B14F-4D97-AF65-F5344CB8AC3E}">
        <p14:creationId xmlns:p14="http://schemas.microsoft.com/office/powerpoint/2010/main" val="10260728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57</a:t>
            </a:fld>
            <a:endParaRPr lang="ko-KR" altLang="en-US"/>
          </a:p>
        </p:txBody>
      </p:sp>
    </p:spTree>
    <p:extLst>
      <p:ext uri="{BB962C8B-B14F-4D97-AF65-F5344CB8AC3E}">
        <p14:creationId xmlns:p14="http://schemas.microsoft.com/office/powerpoint/2010/main" val="10532601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58</a:t>
            </a:fld>
            <a:endParaRPr lang="ko-KR" altLang="en-US"/>
          </a:p>
        </p:txBody>
      </p:sp>
    </p:spTree>
    <p:extLst>
      <p:ext uri="{BB962C8B-B14F-4D97-AF65-F5344CB8AC3E}">
        <p14:creationId xmlns:p14="http://schemas.microsoft.com/office/powerpoint/2010/main" val="17585245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59</a:t>
            </a:fld>
            <a:endParaRPr lang="ko-KR" altLang="en-US"/>
          </a:p>
        </p:txBody>
      </p:sp>
    </p:spTree>
    <p:extLst>
      <p:ext uri="{BB962C8B-B14F-4D97-AF65-F5344CB8AC3E}">
        <p14:creationId xmlns:p14="http://schemas.microsoft.com/office/powerpoint/2010/main" val="2108579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6</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60</a:t>
            </a:fld>
            <a:endParaRPr lang="ko-KR" altLang="en-US"/>
          </a:p>
        </p:txBody>
      </p:sp>
    </p:spTree>
    <p:extLst>
      <p:ext uri="{BB962C8B-B14F-4D97-AF65-F5344CB8AC3E}">
        <p14:creationId xmlns:p14="http://schemas.microsoft.com/office/powerpoint/2010/main" val="31026034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61</a:t>
            </a:fld>
            <a:endParaRPr lang="ko-KR" altLang="en-US"/>
          </a:p>
        </p:txBody>
      </p:sp>
    </p:spTree>
    <p:extLst>
      <p:ext uri="{BB962C8B-B14F-4D97-AF65-F5344CB8AC3E}">
        <p14:creationId xmlns:p14="http://schemas.microsoft.com/office/powerpoint/2010/main" val="31841177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62</a:t>
            </a:fld>
            <a:endParaRPr lang="ko-KR" altLang="en-US"/>
          </a:p>
        </p:txBody>
      </p:sp>
    </p:spTree>
    <p:extLst>
      <p:ext uri="{BB962C8B-B14F-4D97-AF65-F5344CB8AC3E}">
        <p14:creationId xmlns:p14="http://schemas.microsoft.com/office/powerpoint/2010/main" val="17467145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63</a:t>
            </a:fld>
            <a:endParaRPr lang="ko-KR" altLang="en-US"/>
          </a:p>
        </p:txBody>
      </p:sp>
    </p:spTree>
    <p:extLst>
      <p:ext uri="{BB962C8B-B14F-4D97-AF65-F5344CB8AC3E}">
        <p14:creationId xmlns:p14="http://schemas.microsoft.com/office/powerpoint/2010/main" val="41217108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64</a:t>
            </a:fld>
            <a:endParaRPr lang="ko-KR" altLang="en-US"/>
          </a:p>
        </p:txBody>
      </p:sp>
    </p:spTree>
    <p:extLst>
      <p:ext uri="{BB962C8B-B14F-4D97-AF65-F5344CB8AC3E}">
        <p14:creationId xmlns:p14="http://schemas.microsoft.com/office/powerpoint/2010/main" val="5939820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65</a:t>
            </a:fld>
            <a:endParaRPr lang="ko-KR" altLang="en-US"/>
          </a:p>
        </p:txBody>
      </p:sp>
    </p:spTree>
    <p:extLst>
      <p:ext uri="{BB962C8B-B14F-4D97-AF65-F5344CB8AC3E}">
        <p14:creationId xmlns:p14="http://schemas.microsoft.com/office/powerpoint/2010/main" val="38932668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66</a:t>
            </a:fld>
            <a:endParaRPr lang="ko-KR" altLang="en-US"/>
          </a:p>
        </p:txBody>
      </p:sp>
    </p:spTree>
    <p:extLst>
      <p:ext uri="{BB962C8B-B14F-4D97-AF65-F5344CB8AC3E}">
        <p14:creationId xmlns:p14="http://schemas.microsoft.com/office/powerpoint/2010/main" val="7021194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67</a:t>
            </a:fld>
            <a:endParaRPr lang="ko-KR" altLang="en-US"/>
          </a:p>
        </p:txBody>
      </p:sp>
    </p:spTree>
    <p:extLst>
      <p:ext uri="{BB962C8B-B14F-4D97-AF65-F5344CB8AC3E}">
        <p14:creationId xmlns:p14="http://schemas.microsoft.com/office/powerpoint/2010/main" val="17432765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68</a:t>
            </a:fld>
            <a:endParaRPr lang="ko-KR" altLang="en-US"/>
          </a:p>
        </p:txBody>
      </p:sp>
    </p:spTree>
    <p:extLst>
      <p:ext uri="{BB962C8B-B14F-4D97-AF65-F5344CB8AC3E}">
        <p14:creationId xmlns:p14="http://schemas.microsoft.com/office/powerpoint/2010/main" val="38105751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69</a:t>
            </a:fld>
            <a:endParaRPr lang="ko-KR" altLang="en-US"/>
          </a:p>
        </p:txBody>
      </p:sp>
    </p:spTree>
    <p:extLst>
      <p:ext uri="{BB962C8B-B14F-4D97-AF65-F5344CB8AC3E}">
        <p14:creationId xmlns:p14="http://schemas.microsoft.com/office/powerpoint/2010/main" val="2413407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7</a:t>
            </a:fld>
            <a:endParaRPr lang="ko-KR" altLang="en-US"/>
          </a:p>
        </p:txBody>
      </p:sp>
    </p:spTree>
    <p:extLst>
      <p:ext uri="{BB962C8B-B14F-4D97-AF65-F5344CB8AC3E}">
        <p14:creationId xmlns:p14="http://schemas.microsoft.com/office/powerpoint/2010/main" val="25543089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70</a:t>
            </a:fld>
            <a:endParaRPr lang="ko-KR" altLang="en-US"/>
          </a:p>
        </p:txBody>
      </p:sp>
    </p:spTree>
    <p:extLst>
      <p:ext uri="{BB962C8B-B14F-4D97-AF65-F5344CB8AC3E}">
        <p14:creationId xmlns:p14="http://schemas.microsoft.com/office/powerpoint/2010/main" val="7246221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71</a:t>
            </a:fld>
            <a:endParaRPr lang="ko-KR" altLang="en-US"/>
          </a:p>
        </p:txBody>
      </p:sp>
    </p:spTree>
    <p:extLst>
      <p:ext uri="{BB962C8B-B14F-4D97-AF65-F5344CB8AC3E}">
        <p14:creationId xmlns:p14="http://schemas.microsoft.com/office/powerpoint/2010/main" val="21450778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72</a:t>
            </a:fld>
            <a:endParaRPr lang="ko-KR" altLang="en-US"/>
          </a:p>
        </p:txBody>
      </p:sp>
    </p:spTree>
    <p:extLst>
      <p:ext uri="{BB962C8B-B14F-4D97-AF65-F5344CB8AC3E}">
        <p14:creationId xmlns:p14="http://schemas.microsoft.com/office/powerpoint/2010/main" val="854122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73</a:t>
            </a:fld>
            <a:endParaRPr lang="ko-KR" altLang="en-US"/>
          </a:p>
        </p:txBody>
      </p:sp>
    </p:spTree>
    <p:extLst>
      <p:ext uri="{BB962C8B-B14F-4D97-AF65-F5344CB8AC3E}">
        <p14:creationId xmlns:p14="http://schemas.microsoft.com/office/powerpoint/2010/main" val="14017322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74</a:t>
            </a:fld>
            <a:endParaRPr lang="ko-KR" altLang="en-US"/>
          </a:p>
        </p:txBody>
      </p:sp>
    </p:spTree>
    <p:extLst>
      <p:ext uri="{BB962C8B-B14F-4D97-AF65-F5344CB8AC3E}">
        <p14:creationId xmlns:p14="http://schemas.microsoft.com/office/powerpoint/2010/main" val="5929884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75</a:t>
            </a:fld>
            <a:endParaRPr lang="ko-KR" altLang="en-US"/>
          </a:p>
        </p:txBody>
      </p:sp>
    </p:spTree>
    <p:extLst>
      <p:ext uri="{BB962C8B-B14F-4D97-AF65-F5344CB8AC3E}">
        <p14:creationId xmlns:p14="http://schemas.microsoft.com/office/powerpoint/2010/main" val="6974320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76</a:t>
            </a:fld>
            <a:endParaRPr lang="ko-KR" altLang="en-US"/>
          </a:p>
        </p:txBody>
      </p:sp>
    </p:spTree>
    <p:extLst>
      <p:ext uri="{BB962C8B-B14F-4D97-AF65-F5344CB8AC3E}">
        <p14:creationId xmlns:p14="http://schemas.microsoft.com/office/powerpoint/2010/main" val="31243085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77</a:t>
            </a:fld>
            <a:endParaRPr lang="ko-KR" altLang="en-US"/>
          </a:p>
        </p:txBody>
      </p:sp>
    </p:spTree>
    <p:extLst>
      <p:ext uri="{BB962C8B-B14F-4D97-AF65-F5344CB8AC3E}">
        <p14:creationId xmlns:p14="http://schemas.microsoft.com/office/powerpoint/2010/main" val="12948400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78</a:t>
            </a:fld>
            <a:endParaRPr lang="ko-KR" altLang="en-US"/>
          </a:p>
        </p:txBody>
      </p:sp>
    </p:spTree>
    <p:extLst>
      <p:ext uri="{BB962C8B-B14F-4D97-AF65-F5344CB8AC3E}">
        <p14:creationId xmlns:p14="http://schemas.microsoft.com/office/powerpoint/2010/main" val="32223935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79</a:t>
            </a:fld>
            <a:endParaRPr lang="ko-KR" altLang="en-US"/>
          </a:p>
        </p:txBody>
      </p:sp>
    </p:spTree>
    <p:extLst>
      <p:ext uri="{BB962C8B-B14F-4D97-AF65-F5344CB8AC3E}">
        <p14:creationId xmlns:p14="http://schemas.microsoft.com/office/powerpoint/2010/main" val="2102154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8</a:t>
            </a:fld>
            <a:endParaRPr lang="ko-KR" altLang="en-US"/>
          </a:p>
        </p:txBody>
      </p:sp>
    </p:spTree>
    <p:extLst>
      <p:ext uri="{BB962C8B-B14F-4D97-AF65-F5344CB8AC3E}">
        <p14:creationId xmlns:p14="http://schemas.microsoft.com/office/powerpoint/2010/main" val="10002218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80</a:t>
            </a:fld>
            <a:endParaRPr lang="ko-KR" altLang="en-US"/>
          </a:p>
        </p:txBody>
      </p:sp>
    </p:spTree>
    <p:extLst>
      <p:ext uri="{BB962C8B-B14F-4D97-AF65-F5344CB8AC3E}">
        <p14:creationId xmlns:p14="http://schemas.microsoft.com/office/powerpoint/2010/main" val="11417072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81</a:t>
            </a:fld>
            <a:endParaRPr lang="ko-KR" altLang="en-US"/>
          </a:p>
        </p:txBody>
      </p:sp>
    </p:spTree>
    <p:extLst>
      <p:ext uri="{BB962C8B-B14F-4D97-AF65-F5344CB8AC3E}">
        <p14:creationId xmlns:p14="http://schemas.microsoft.com/office/powerpoint/2010/main" val="20851977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82</a:t>
            </a:fld>
            <a:endParaRPr lang="ko-KR" altLang="en-US"/>
          </a:p>
        </p:txBody>
      </p:sp>
    </p:spTree>
    <p:extLst>
      <p:ext uri="{BB962C8B-B14F-4D97-AF65-F5344CB8AC3E}">
        <p14:creationId xmlns:p14="http://schemas.microsoft.com/office/powerpoint/2010/main" val="19571823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83</a:t>
            </a:fld>
            <a:endParaRPr lang="ko-KR" altLang="en-US"/>
          </a:p>
        </p:txBody>
      </p:sp>
    </p:spTree>
    <p:extLst>
      <p:ext uri="{BB962C8B-B14F-4D97-AF65-F5344CB8AC3E}">
        <p14:creationId xmlns:p14="http://schemas.microsoft.com/office/powerpoint/2010/main" val="733046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84</a:t>
            </a:fld>
            <a:endParaRPr lang="ko-KR" altLang="en-US"/>
          </a:p>
        </p:txBody>
      </p:sp>
    </p:spTree>
    <p:extLst>
      <p:ext uri="{BB962C8B-B14F-4D97-AF65-F5344CB8AC3E}">
        <p14:creationId xmlns:p14="http://schemas.microsoft.com/office/powerpoint/2010/main" val="28827427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85</a:t>
            </a:fld>
            <a:endParaRPr lang="ko-KR" altLang="en-US"/>
          </a:p>
        </p:txBody>
      </p:sp>
    </p:spTree>
    <p:extLst>
      <p:ext uri="{BB962C8B-B14F-4D97-AF65-F5344CB8AC3E}">
        <p14:creationId xmlns:p14="http://schemas.microsoft.com/office/powerpoint/2010/main" val="36926290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86</a:t>
            </a:fld>
            <a:endParaRPr lang="ko-KR" altLang="en-US"/>
          </a:p>
        </p:txBody>
      </p:sp>
    </p:spTree>
    <p:extLst>
      <p:ext uri="{BB962C8B-B14F-4D97-AF65-F5344CB8AC3E}">
        <p14:creationId xmlns:p14="http://schemas.microsoft.com/office/powerpoint/2010/main" val="12741110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87</a:t>
            </a:fld>
            <a:endParaRPr lang="ko-KR" altLang="en-US"/>
          </a:p>
        </p:txBody>
      </p:sp>
    </p:spTree>
    <p:extLst>
      <p:ext uri="{BB962C8B-B14F-4D97-AF65-F5344CB8AC3E}">
        <p14:creationId xmlns:p14="http://schemas.microsoft.com/office/powerpoint/2010/main" val="36044184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88</a:t>
            </a:fld>
            <a:endParaRPr lang="ko-KR" altLang="en-US"/>
          </a:p>
        </p:txBody>
      </p:sp>
    </p:spTree>
    <p:extLst>
      <p:ext uri="{BB962C8B-B14F-4D97-AF65-F5344CB8AC3E}">
        <p14:creationId xmlns:p14="http://schemas.microsoft.com/office/powerpoint/2010/main" val="41222919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89</a:t>
            </a:fld>
            <a:endParaRPr lang="ko-KR" altLang="en-US"/>
          </a:p>
        </p:txBody>
      </p:sp>
    </p:spTree>
    <p:extLst>
      <p:ext uri="{BB962C8B-B14F-4D97-AF65-F5344CB8AC3E}">
        <p14:creationId xmlns:p14="http://schemas.microsoft.com/office/powerpoint/2010/main" val="1026486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9</a:t>
            </a:fld>
            <a:endParaRPr lang="ko-KR" altLang="en-US"/>
          </a:p>
        </p:txBody>
      </p:sp>
    </p:spTree>
    <p:extLst>
      <p:ext uri="{BB962C8B-B14F-4D97-AF65-F5344CB8AC3E}">
        <p14:creationId xmlns:p14="http://schemas.microsoft.com/office/powerpoint/2010/main" val="40534376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90</a:t>
            </a:fld>
            <a:endParaRPr lang="ko-KR" altLang="en-US"/>
          </a:p>
        </p:txBody>
      </p:sp>
    </p:spTree>
    <p:extLst>
      <p:ext uri="{BB962C8B-B14F-4D97-AF65-F5344CB8AC3E}">
        <p14:creationId xmlns:p14="http://schemas.microsoft.com/office/powerpoint/2010/main" val="37186874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91</a:t>
            </a:fld>
            <a:endParaRPr lang="ko-KR" altLang="en-US"/>
          </a:p>
        </p:txBody>
      </p:sp>
    </p:spTree>
    <p:extLst>
      <p:ext uri="{BB962C8B-B14F-4D97-AF65-F5344CB8AC3E}">
        <p14:creationId xmlns:p14="http://schemas.microsoft.com/office/powerpoint/2010/main" val="16167654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92</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93</a:t>
            </a:fld>
            <a:endParaRPr lang="ko-KR" altLang="en-US"/>
          </a:p>
        </p:txBody>
      </p:sp>
    </p:spTree>
    <p:extLst>
      <p:ext uri="{BB962C8B-B14F-4D97-AF65-F5344CB8AC3E}">
        <p14:creationId xmlns:p14="http://schemas.microsoft.com/office/powerpoint/2010/main" val="7386937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94</a:t>
            </a:fld>
            <a:endParaRPr lang="ko-KR" altLang="en-US"/>
          </a:p>
        </p:txBody>
      </p:sp>
    </p:spTree>
    <p:extLst>
      <p:ext uri="{BB962C8B-B14F-4D97-AF65-F5344CB8AC3E}">
        <p14:creationId xmlns:p14="http://schemas.microsoft.com/office/powerpoint/2010/main" val="23181279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95</a:t>
            </a:fld>
            <a:endParaRPr lang="ko-KR" altLang="en-US"/>
          </a:p>
        </p:txBody>
      </p:sp>
    </p:spTree>
    <p:extLst>
      <p:ext uri="{BB962C8B-B14F-4D97-AF65-F5344CB8AC3E}">
        <p14:creationId xmlns:p14="http://schemas.microsoft.com/office/powerpoint/2010/main" val="137008148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96</a:t>
            </a:fld>
            <a:endParaRPr lang="ko-KR" altLang="en-US"/>
          </a:p>
        </p:txBody>
      </p:sp>
    </p:spTree>
    <p:extLst>
      <p:ext uri="{BB962C8B-B14F-4D97-AF65-F5344CB8AC3E}">
        <p14:creationId xmlns:p14="http://schemas.microsoft.com/office/powerpoint/2010/main" val="7122107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97</a:t>
            </a:fld>
            <a:endParaRPr lang="ko-KR" altLang="en-US"/>
          </a:p>
        </p:txBody>
      </p:sp>
    </p:spTree>
    <p:extLst>
      <p:ext uri="{BB962C8B-B14F-4D97-AF65-F5344CB8AC3E}">
        <p14:creationId xmlns:p14="http://schemas.microsoft.com/office/powerpoint/2010/main" val="9726702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98</a:t>
            </a:fld>
            <a:endParaRPr lang="ko-KR" altLang="en-US"/>
          </a:p>
        </p:txBody>
      </p:sp>
    </p:spTree>
    <p:extLst>
      <p:ext uri="{BB962C8B-B14F-4D97-AF65-F5344CB8AC3E}">
        <p14:creationId xmlns:p14="http://schemas.microsoft.com/office/powerpoint/2010/main" val="34774740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CAA24A0-1575-4B54-87E3-AA781620AE0B}" type="slidenum">
              <a:rPr lang="ko-KR" altLang="en-US" smtClean="0"/>
              <a:t>99</a:t>
            </a:fld>
            <a:endParaRPr lang="ko-KR" altLang="en-US"/>
          </a:p>
        </p:txBody>
      </p:sp>
    </p:spTree>
    <p:extLst>
      <p:ext uri="{BB962C8B-B14F-4D97-AF65-F5344CB8AC3E}">
        <p14:creationId xmlns:p14="http://schemas.microsoft.com/office/powerpoint/2010/main" val="3423266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tags" Target="../tags/tag5.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2.xml"/><Relationship Id="rId5" Type="http://schemas.openxmlformats.org/officeDocument/2006/relationships/tags" Target="../tags/tag15.xml"/><Relationship Id="rId4" Type="http://schemas.openxmlformats.org/officeDocument/2006/relationships/tags" Target="../tags/tag1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xml"/><Relationship Id="rId1" Type="http://schemas.openxmlformats.org/officeDocument/2006/relationships/tags" Target="../tags/tag19.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5.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7.xml"/><Relationship Id="rId1" Type="http://schemas.openxmlformats.org/officeDocument/2006/relationships/tags" Target="../tags/tag26.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9.xml"/><Relationship Id="rId1" Type="http://schemas.openxmlformats.org/officeDocument/2006/relationships/tags" Target="../tags/tag28.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Master" Target="../slideMasters/slideMaster3.xml"/><Relationship Id="rId5" Type="http://schemas.openxmlformats.org/officeDocument/2006/relationships/tags" Target="../tags/tag36.xml"/><Relationship Id="rId4" Type="http://schemas.openxmlformats.org/officeDocument/2006/relationships/tags" Target="../tags/tag35.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1.xml"/><Relationship Id="rId1" Type="http://schemas.openxmlformats.org/officeDocument/2006/relationships/tags" Target="../tags/tag40.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3.xml"/><Relationship Id="rId1" Type="http://schemas.openxmlformats.org/officeDocument/2006/relationships/tags" Target="../tags/tag4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smtId="4294967295"/>
              <a:t>Click to edit Master title style</a:t>
            </a:r>
            <a:endParaRPr lang="en-US" smtId="4294967295"/>
          </a:p>
        </p:txBody>
      </p:sp>
      <p:sp>
        <p:nvSpPr>
          <p:cNvPr id="3" name="Subtitle 2"/>
          <p:cNvSpPr>
            <a:spLocks noGrp="1"/>
          </p:cNvSpPr>
          <p:nvPr>
            <p:ph type="subTitle" idx="1"/>
          </p:nvPr>
        </p:nvSpPr>
        <p:spPr/>
        <p:txBody>
          <a:bodyPr/>
          <a:lstStyle>
            <a:lvl1pPr marL="0" indent="0" algn="ctr">
              <a:buNone/>
              <a:defRPr smtId="4294967295">
                <a:solidFill>
                  <a:schemeClr val="tx1">
                    <a:tint val="75000"/>
                  </a:schemeClr>
                </a:solidFill>
              </a:defRPr>
            </a:lvl1pPr>
            <a:lvl2pPr marL="457200" indent="0" algn="ctr">
              <a:buNone/>
              <a:defRPr smtId="4294967295">
                <a:solidFill>
                  <a:schemeClr val="tx1">
                    <a:tint val="75000"/>
                  </a:schemeClr>
                </a:solidFill>
              </a:defRPr>
            </a:lvl2pPr>
            <a:lvl3pPr marL="914400" indent="0" algn="ctr">
              <a:buNone/>
              <a:defRPr smtId="4294967295">
                <a:solidFill>
                  <a:schemeClr val="tx1">
                    <a:tint val="75000"/>
                  </a:schemeClr>
                </a:solidFill>
              </a:defRPr>
            </a:lvl3pPr>
            <a:lvl4pPr marL="1371600" indent="0" algn="ctr">
              <a:buNone/>
              <a:defRPr smtId="4294967295">
                <a:solidFill>
                  <a:schemeClr val="tx1">
                    <a:tint val="75000"/>
                  </a:schemeClr>
                </a:solidFill>
              </a:defRPr>
            </a:lvl4pPr>
            <a:lvl5pPr marL="1828800" indent="0" algn="ctr">
              <a:buNone/>
              <a:defRPr smtId="4294967295">
                <a:solidFill>
                  <a:schemeClr val="tx1">
                    <a:tint val="75000"/>
                  </a:schemeClr>
                </a:solidFill>
              </a:defRPr>
            </a:lvl5pPr>
            <a:lvl6pPr marL="2286000" indent="0" algn="ctr">
              <a:buNone/>
              <a:defRPr smtId="4294967295">
                <a:solidFill>
                  <a:schemeClr val="tx1">
                    <a:tint val="75000"/>
                  </a:schemeClr>
                </a:solidFill>
              </a:defRPr>
            </a:lvl6pPr>
            <a:lvl7pPr marL="2743200" indent="0" algn="ctr">
              <a:buNone/>
              <a:defRPr smtId="4294967295">
                <a:solidFill>
                  <a:schemeClr val="tx1">
                    <a:tint val="75000"/>
                  </a:schemeClr>
                </a:solidFill>
              </a:defRPr>
            </a:lvl7pPr>
            <a:lvl8pPr marL="3200400" indent="0" algn="ctr">
              <a:buNone/>
              <a:defRPr smtId="4294967295">
                <a:solidFill>
                  <a:schemeClr val="tx1">
                    <a:tint val="75000"/>
                  </a:schemeClr>
                </a:solidFill>
              </a:defRPr>
            </a:lvl8pPr>
            <a:lvl9pPr marL="3657600" indent="0" algn="ctr">
              <a:buNone/>
              <a:defRPr smtId="4294967295">
                <a:solidFill>
                  <a:schemeClr val="tx1">
                    <a:tint val="75000"/>
                  </a:schemeClr>
                </a:solidFill>
              </a:defRPr>
            </a:lvl9pPr>
          </a:lstStyle>
          <a:p>
            <a:r>
              <a:rPr lang="en-US" smtClean="0" smtId="4294967295"/>
              <a:t>Click to edit Master subtitle style</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Vertical Text Placeholder 2"/>
          <p:cNvSpPr>
            <a:spLocks noGrp="1"/>
          </p:cNvSpPr>
          <p:nvPr>
            <p:ph type="body" orient="vert" idx="1"/>
          </p:nvPr>
        </p:nvSpPr>
        <p:spPr/>
        <p:txBody>
          <a:bodyPr vert="eaVert"/>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smtClean="0" smtId="4294967295"/>
              <a:t>Click to edit Master title style</a:t>
            </a:r>
            <a:endParaRPr lang="en-US" smtId="4294967295"/>
          </a:p>
        </p:txBody>
      </p:sp>
      <p:sp>
        <p:nvSpPr>
          <p:cNvPr id="3" name="Vertical Text Placeholder 2"/>
          <p:cNvSpPr>
            <a:spLocks noGrp="1"/>
          </p:cNvSpPr>
          <p:nvPr>
            <p:ph type="body" orient="vert" idx="1"/>
          </p:nvPr>
        </p:nvSpPr>
        <p:spPr/>
        <p:txBody>
          <a:bodyPr vert="eaVert"/>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94919281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74969640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85498593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29572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15763356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22557603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31255932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92423930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Content Placeholder 2"/>
          <p:cNvSpPr>
            <a:spLocks noGrp="1"/>
          </p:cNvSpPr>
          <p:nvPr>
            <p:ph idx="1"/>
          </p:nvPr>
        </p:nvSpPr>
        <p:spPr/>
        <p:txBody>
          <a:body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128141903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73943503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lgn="l"/>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26666770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57525233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lgn="l"/>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44681880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chOff x="0" y="0"/>
          <a:ch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39073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2654313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chOff x="0" y="0"/>
          <a:ch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455649498"/>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977660834"/>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18876519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smtId="4294967295"/>
            </a:lvl1pPr>
          </a:lstStyle>
          <a:p>
            <a:r>
              <a:rPr lang="en-US" smtClean="0" smtId="4294967295"/>
              <a:t>Click to edit Master title style</a:t>
            </a:r>
            <a:endParaRPr lang="en-US" smtId="4294967295"/>
          </a:p>
        </p:txBody>
      </p:sp>
      <p:sp>
        <p:nvSpPr>
          <p:cNvPr id="3" name="Text Placeholder 2"/>
          <p:cNvSpPr>
            <a:spLocks noGrp="1"/>
          </p:cNvSpPr>
          <p:nvPr>
            <p:ph type="body" idx="1"/>
          </p:nvPr>
        </p:nvSpPr>
        <p:spPr/>
        <p:txBody>
          <a:bodyPr anchor="b"/>
          <a:lstStyle>
            <a:lvl1pPr marL="0" indent="0">
              <a:buNone/>
              <a:defRPr sz="2000" smtId="4294967295">
                <a:solidFill>
                  <a:schemeClr val="tx1">
                    <a:tint val="75000"/>
                  </a:schemeClr>
                </a:solidFill>
              </a:defRPr>
            </a:lvl1pPr>
            <a:lvl2pPr marL="457200" indent="0">
              <a:buNone/>
              <a:defRPr sz="1800" smtId="4294967295">
                <a:solidFill>
                  <a:schemeClr val="tx1">
                    <a:tint val="75000"/>
                  </a:schemeClr>
                </a:solidFill>
              </a:defRPr>
            </a:lvl2pPr>
            <a:lvl3pPr marL="914400" indent="0">
              <a:buNone/>
              <a:defRPr sz="1600" smtId="4294967295">
                <a:solidFill>
                  <a:schemeClr val="tx1">
                    <a:tint val="75000"/>
                  </a:schemeClr>
                </a:solidFill>
              </a:defRPr>
            </a:lvl3pPr>
            <a:lvl4pPr marL="1371600" indent="0">
              <a:buNone/>
              <a:defRPr sz="1400" smtId="4294967295">
                <a:solidFill>
                  <a:schemeClr val="tx1">
                    <a:tint val="75000"/>
                  </a:schemeClr>
                </a:solidFill>
              </a:defRPr>
            </a:lvl4pPr>
            <a:lvl5pPr marL="1828800" indent="0">
              <a:buNone/>
              <a:defRPr sz="1400" smtId="4294967295">
                <a:solidFill>
                  <a:schemeClr val="tx1">
                    <a:tint val="75000"/>
                  </a:schemeClr>
                </a:solidFill>
              </a:defRPr>
            </a:lvl5pPr>
            <a:lvl6pPr marL="2286000" indent="0">
              <a:buNone/>
              <a:defRPr sz="1400" smtId="4294967295">
                <a:solidFill>
                  <a:schemeClr val="tx1">
                    <a:tint val="75000"/>
                  </a:schemeClr>
                </a:solidFill>
              </a:defRPr>
            </a:lvl6pPr>
            <a:lvl7pPr marL="2743200" indent="0">
              <a:buNone/>
              <a:defRPr sz="1400" smtId="4294967295">
                <a:solidFill>
                  <a:schemeClr val="tx1">
                    <a:tint val="75000"/>
                  </a:schemeClr>
                </a:solidFill>
              </a:defRPr>
            </a:lvl7pPr>
            <a:lvl8pPr marL="3200400" indent="0">
              <a:buNone/>
              <a:defRPr sz="1400" smtId="4294967295">
                <a:solidFill>
                  <a:schemeClr val="tx1">
                    <a:tint val="75000"/>
                  </a:schemeClr>
                </a:solidFill>
              </a:defRPr>
            </a:lvl8pPr>
            <a:lvl9pPr marL="3657600" indent="0">
              <a:buNone/>
              <a:defRPr sz="1400" smtId="4294967295">
                <a:solidFill>
                  <a:schemeClr val="tx1">
                    <a:tint val="75000"/>
                  </a:schemeClr>
                </a:solidFill>
              </a:defRPr>
            </a:lvl9pPr>
          </a:lstStyle>
          <a:p>
            <a:r>
              <a:rPr lang="en-US" smtClean="0" smtId="4294967295"/>
              <a:t>Click to edit Master text styles</a:t>
            </a:r>
          </a:p>
        </p:txBody>
      </p:sp>
      <p:sp>
        <p:nvSpPr>
          <p:cNvPr id="4" name="Date Placeholder 3"/>
          <p:cNvSpPr>
            <a:spLocks noGrp="1"/>
          </p:cNvSpPr>
          <p:nvPr>
            <p:ph type="dt" sz="half" idx="2"/>
          </p:nvPr>
        </p:nvSpPr>
        <p:spPr/>
        <p:txBody>
          <a:body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747043863"/>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C_Template_본문">
    <p:spTree>
      <p:nvGrpSpPr>
        <p:cNvPr id="1" name=""/>
        <p:cNvGrpSpPr/>
        <p:nvPr/>
      </p:nvGrpSpPr>
      <p:grpSpPr>
        <a:xfrm>
          <a:off x="0" y="0"/>
          <a:ext cx="0" cy="0"/>
          <a:chOff x="0" y="0"/>
          <a:ch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86702718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Content Placeholder 2"/>
          <p:cNvSpPr>
            <a:spLocks noGrp="1"/>
          </p:cNvSpPr>
          <p:nvPr>
            <p:ph sz="half" idx="1"/>
          </p:nvPr>
        </p:nvSpPr>
        <p:spPr/>
        <p:txBody>
          <a:bodyPr/>
          <a:lstStyle>
            <a:lvl1pPr>
              <a:defRPr sz="2800" smtId="4294967295"/>
            </a:lvl1pPr>
            <a:lvl2pPr>
              <a:defRPr sz="2400" smtId="4294967295"/>
            </a:lvl2pPr>
            <a:lvl3pPr>
              <a:defRPr sz="2000" smtId="4294967295"/>
            </a:lvl3pPr>
            <a:lvl4pPr>
              <a:defRPr sz="1800" smtId="4294967295"/>
            </a:lvl4pPr>
            <a:lvl5pPr>
              <a:defRPr sz="1800" smtId="4294967295"/>
            </a:lvl5pPr>
            <a:lvl6pPr>
              <a:defRPr sz="1800" smtId="4294967295"/>
            </a:lvl6pPr>
            <a:lvl7pPr>
              <a:defRPr sz="1800" smtId="4294967295"/>
            </a:lvl7pPr>
            <a:lvl8pPr>
              <a:defRPr sz="1800" smtId="4294967295"/>
            </a:lvl8pPr>
            <a:lvl9pPr>
              <a:defRPr sz="18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Content Placeholder 3"/>
          <p:cNvSpPr>
            <a:spLocks noGrp="1"/>
          </p:cNvSpPr>
          <p:nvPr>
            <p:ph sz="half" idx="2"/>
          </p:nvPr>
        </p:nvSpPr>
        <p:spPr/>
        <p:txBody>
          <a:bodyPr/>
          <a:lstStyle>
            <a:lvl1pPr>
              <a:defRPr sz="2800" smtId="4294967295"/>
            </a:lvl1pPr>
            <a:lvl2pPr>
              <a:defRPr sz="2400" smtId="4294967295"/>
            </a:lvl2pPr>
            <a:lvl3pPr>
              <a:defRPr sz="2000" smtId="4294967295"/>
            </a:lvl3pPr>
            <a:lvl4pPr>
              <a:defRPr sz="1800" smtId="4294967295"/>
            </a:lvl4pPr>
            <a:lvl5pPr>
              <a:defRPr sz="1800" smtId="4294967295"/>
            </a:lvl5pPr>
            <a:lvl6pPr>
              <a:defRPr sz="1800" smtId="4294967295"/>
            </a:lvl6pPr>
            <a:lvl7pPr>
              <a:defRPr sz="1800" smtId="4294967295"/>
            </a:lvl7pPr>
            <a:lvl8pPr>
              <a:defRPr sz="1800" smtId="4294967295"/>
            </a:lvl8pPr>
            <a:lvl9pPr>
              <a:defRPr sz="18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5" name="Date Placeholder 4"/>
          <p:cNvSpPr>
            <a:spLocks noGrp="1"/>
          </p:cNvSpPr>
          <p:nvPr>
            <p:ph type="dt" sz="half" idx="3"/>
          </p:nvPr>
        </p:nvSpPr>
        <p:spPr/>
        <p:txBody>
          <a:bodyPr/>
          <a:lstStyle/>
          <a:p>
            <a:fld id="{E8FD0B7A-F5DD-4F40-B4CB-3B2C354B893A}" type="datetimeFigureOut">
              <a:rPr lang="en-US" smtClean="0" smtId="4294967295"/>
              <a:t>7/16/2019</a:t>
            </a:fld>
            <a:endParaRPr lang="en-US" smtId="4294967295"/>
          </a:p>
        </p:txBody>
      </p:sp>
      <p:sp>
        <p:nvSpPr>
          <p:cNvPr id="6" name="Footer Placeholder 5"/>
          <p:cNvSpPr>
            <a:spLocks noGrp="1"/>
          </p:cNvSpPr>
          <p:nvPr>
            <p:ph type="ftr" sz="quarter" idx="4"/>
          </p:nvPr>
        </p:nvSpPr>
        <p:spPr/>
        <p:txBody>
          <a:bodyPr/>
          <a:lstStyle/>
          <a:p>
            <a:endParaRPr lang="en-US" smtId="4294967295"/>
          </a:p>
        </p:txBody>
      </p:sp>
      <p:sp>
        <p:nvSpPr>
          <p:cNvPr id="7" name="Slide Number Placeholder 6"/>
          <p:cNvSpPr>
            <a:spLocks noGrp="1"/>
          </p:cNvSpPr>
          <p:nvPr>
            <p:ph type="sldNum" sz="quarter" idx="5"/>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Text Placeholder 2"/>
          <p:cNvSpPr>
            <a:spLocks noGrp="1"/>
          </p:cNvSpPr>
          <p:nvPr>
            <p:ph type="body" idx="1"/>
          </p:nvPr>
        </p:nvSpPr>
        <p:spPr/>
        <p:txBody>
          <a:bodyPr anchor="b"/>
          <a:lstStyle>
            <a:lvl1pPr marL="0" indent="0">
              <a:buNone/>
              <a:defRPr sz="2400" b="1" smtId="4294967295"/>
            </a:lvl1pPr>
            <a:lvl2pPr marL="457200" indent="0">
              <a:buNone/>
              <a:defRPr sz="2000" b="1" smtId="4294967295"/>
            </a:lvl2pPr>
            <a:lvl3pPr marL="914400" indent="0">
              <a:buNone/>
              <a:defRPr sz="1800" b="1" smtId="4294967295"/>
            </a:lvl3pPr>
            <a:lvl4pPr marL="1371600" indent="0">
              <a:buNone/>
              <a:defRPr sz="1600" b="1" smtId="4294967295"/>
            </a:lvl4pPr>
            <a:lvl5pPr marL="1828800" indent="0">
              <a:buNone/>
              <a:defRPr sz="1600" b="1" smtId="4294967295"/>
            </a:lvl5pPr>
            <a:lvl6pPr marL="2286000" indent="0">
              <a:buNone/>
              <a:defRPr sz="1600" b="1" smtId="4294967295"/>
            </a:lvl6pPr>
            <a:lvl7pPr marL="2743200" indent="0">
              <a:buNone/>
              <a:defRPr sz="1600" b="1" smtId="4294967295"/>
            </a:lvl7pPr>
            <a:lvl8pPr marL="3200400" indent="0">
              <a:buNone/>
              <a:defRPr sz="1600" b="1" smtId="4294967295"/>
            </a:lvl8pPr>
            <a:lvl9pPr marL="3657600" indent="0">
              <a:buNone/>
              <a:defRPr sz="1600" b="1" smtId="4294967295"/>
            </a:lvl9pPr>
          </a:lstStyle>
          <a:p>
            <a:r>
              <a:rPr lang="en-US" smtClean="0" smtId="4294967295"/>
              <a:t>Click to edit Master text styles</a:t>
            </a:r>
          </a:p>
        </p:txBody>
      </p:sp>
      <p:sp>
        <p:nvSpPr>
          <p:cNvPr id="4" name="Content Placeholder 3"/>
          <p:cNvSpPr>
            <a:spLocks noGrp="1"/>
          </p:cNvSpPr>
          <p:nvPr>
            <p:ph sz="half" idx="2"/>
          </p:nvPr>
        </p:nvSpPr>
        <p:spPr/>
        <p:txBody>
          <a:bodyPr/>
          <a:lstStyle>
            <a:lvl1pPr>
              <a:defRPr sz="2400" smtId="4294967295"/>
            </a:lvl1pPr>
            <a:lvl2pPr>
              <a:defRPr sz="2000" smtId="4294967295"/>
            </a:lvl2pPr>
            <a:lvl3pPr>
              <a:defRPr sz="1800" smtId="4294967295"/>
            </a:lvl3pPr>
            <a:lvl4pPr>
              <a:defRPr sz="1600" smtId="4294967295"/>
            </a:lvl4pPr>
            <a:lvl5pPr>
              <a:defRPr sz="1600" smtId="4294967295"/>
            </a:lvl5pPr>
            <a:lvl6pPr>
              <a:defRPr sz="1600" smtId="4294967295"/>
            </a:lvl6pPr>
            <a:lvl7pPr>
              <a:defRPr sz="1600" smtId="4294967295"/>
            </a:lvl7pPr>
            <a:lvl8pPr>
              <a:defRPr sz="1600" smtId="4294967295"/>
            </a:lvl8pPr>
            <a:lvl9pPr>
              <a:defRPr sz="16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5" name="Text Placeholder 4"/>
          <p:cNvSpPr>
            <a:spLocks noGrp="1"/>
          </p:cNvSpPr>
          <p:nvPr>
            <p:ph type="body" sz="quarter" idx="3"/>
          </p:nvPr>
        </p:nvSpPr>
        <p:spPr/>
        <p:txBody>
          <a:bodyPr anchor="b"/>
          <a:lstStyle>
            <a:lvl1pPr marL="0" indent="0">
              <a:buNone/>
              <a:defRPr sz="2400" b="1" smtId="4294967295"/>
            </a:lvl1pPr>
            <a:lvl2pPr marL="457200" indent="0">
              <a:buNone/>
              <a:defRPr sz="2000" b="1" smtId="4294967295"/>
            </a:lvl2pPr>
            <a:lvl3pPr marL="914400" indent="0">
              <a:buNone/>
              <a:defRPr sz="1800" b="1" smtId="4294967295"/>
            </a:lvl3pPr>
            <a:lvl4pPr marL="1371600" indent="0">
              <a:buNone/>
              <a:defRPr sz="1600" b="1" smtId="4294967295"/>
            </a:lvl4pPr>
            <a:lvl5pPr marL="1828800" indent="0">
              <a:buNone/>
              <a:defRPr sz="1600" b="1" smtId="4294967295"/>
            </a:lvl5pPr>
            <a:lvl6pPr marL="2286000" indent="0">
              <a:buNone/>
              <a:defRPr sz="1600" b="1" smtId="4294967295"/>
            </a:lvl6pPr>
            <a:lvl7pPr marL="2743200" indent="0">
              <a:buNone/>
              <a:defRPr sz="1600" b="1" smtId="4294967295"/>
            </a:lvl7pPr>
            <a:lvl8pPr marL="3200400" indent="0">
              <a:buNone/>
              <a:defRPr sz="1600" b="1" smtId="4294967295"/>
            </a:lvl8pPr>
            <a:lvl9pPr marL="3657600" indent="0">
              <a:buNone/>
              <a:defRPr sz="1600" b="1" smtId="4294967295"/>
            </a:lvl9pPr>
          </a:lstStyle>
          <a:p>
            <a:r>
              <a:rPr lang="en-US" smtClean="0" smtId="4294967295"/>
              <a:t>Click to edit Master text styles</a:t>
            </a:r>
          </a:p>
        </p:txBody>
      </p:sp>
      <p:sp>
        <p:nvSpPr>
          <p:cNvPr id="6" name="Content Placeholder 5"/>
          <p:cNvSpPr>
            <a:spLocks noGrp="1"/>
          </p:cNvSpPr>
          <p:nvPr>
            <p:ph sz="quarter" idx="4"/>
          </p:nvPr>
        </p:nvSpPr>
        <p:spPr/>
        <p:txBody>
          <a:bodyPr/>
          <a:lstStyle>
            <a:lvl1pPr>
              <a:defRPr sz="2400" smtId="4294967295"/>
            </a:lvl1pPr>
            <a:lvl2pPr>
              <a:defRPr sz="2000" smtId="4294967295"/>
            </a:lvl2pPr>
            <a:lvl3pPr>
              <a:defRPr sz="1800" smtId="4294967295"/>
            </a:lvl3pPr>
            <a:lvl4pPr>
              <a:defRPr sz="1600" smtId="4294967295"/>
            </a:lvl4pPr>
            <a:lvl5pPr>
              <a:defRPr sz="1600" smtId="4294967295"/>
            </a:lvl5pPr>
            <a:lvl6pPr>
              <a:defRPr sz="1600" smtId="4294967295"/>
            </a:lvl6pPr>
            <a:lvl7pPr>
              <a:defRPr sz="1600" smtId="4294967295"/>
            </a:lvl7pPr>
            <a:lvl8pPr>
              <a:defRPr sz="1600" smtId="4294967295"/>
            </a:lvl8pPr>
            <a:lvl9pPr>
              <a:defRPr sz="16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7" name="Date Placeholder 6"/>
          <p:cNvSpPr>
            <a:spLocks noGrp="1"/>
          </p:cNvSpPr>
          <p:nvPr>
            <p:ph type="dt" sz="half" idx="5"/>
          </p:nvPr>
        </p:nvSpPr>
        <p:spPr/>
        <p:txBody>
          <a:bodyPr/>
          <a:lstStyle/>
          <a:p>
            <a:fld id="{E8FD0B7A-F5DD-4F40-B4CB-3B2C354B893A}" type="datetimeFigureOut">
              <a:rPr lang="en-US" smtClean="0" smtId="4294967295"/>
              <a:t>7/16/2019</a:t>
            </a:fld>
            <a:endParaRPr lang="en-US" smtId="4294967295"/>
          </a:p>
        </p:txBody>
      </p:sp>
      <p:sp>
        <p:nvSpPr>
          <p:cNvPr id="8" name="Footer Placeholder 7"/>
          <p:cNvSpPr>
            <a:spLocks noGrp="1"/>
          </p:cNvSpPr>
          <p:nvPr>
            <p:ph type="ftr" sz="quarter" idx="6"/>
          </p:nvPr>
        </p:nvSpPr>
        <p:spPr/>
        <p:txBody>
          <a:bodyPr/>
          <a:lstStyle/>
          <a:p>
            <a:endParaRPr lang="en-US" smtId="4294967295"/>
          </a:p>
        </p:txBody>
      </p:sp>
      <p:sp>
        <p:nvSpPr>
          <p:cNvPr id="9" name="Slide Number Placeholder 8"/>
          <p:cNvSpPr>
            <a:spLocks noGrp="1"/>
          </p:cNvSpPr>
          <p:nvPr>
            <p:ph type="sldNum" sz="quarter" idx="7"/>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Date Placeholder 2"/>
          <p:cNvSpPr>
            <a:spLocks noGrp="1"/>
          </p:cNvSpPr>
          <p:nvPr>
            <p:ph type="dt" sz="half" idx="1"/>
          </p:nvPr>
        </p:nvSpPr>
        <p:spPr/>
        <p:txBody>
          <a:bodyPr/>
          <a:lstStyle/>
          <a:p>
            <a:fld id="{E8FD0B7A-F5DD-4F40-B4CB-3B2C354B893A}" type="datetimeFigureOut">
              <a:rPr lang="en-US" smtClean="0" smtId="4294967295"/>
              <a:t>7/16/2019</a:t>
            </a:fld>
            <a:endParaRPr lang="en-US" smtId="4294967295"/>
          </a:p>
        </p:txBody>
      </p:sp>
      <p:sp>
        <p:nvSpPr>
          <p:cNvPr id="4" name="Footer Placeholder 3"/>
          <p:cNvSpPr>
            <a:spLocks noGrp="1"/>
          </p:cNvSpPr>
          <p:nvPr>
            <p:ph type="ftr" sz="quarter" idx="2"/>
          </p:nvPr>
        </p:nvSpPr>
        <p:spPr/>
        <p:txBody>
          <a:bodyPr/>
          <a:lstStyle/>
          <a:p>
            <a:endParaRPr lang="en-US" smtId="4294967295"/>
          </a:p>
        </p:txBody>
      </p:sp>
      <p:sp>
        <p:nvSpPr>
          <p:cNvPr id="5" name="Slide Number Placeholder 4"/>
          <p:cNvSpPr>
            <a:spLocks noGrp="1"/>
          </p:cNvSpPr>
          <p:nvPr>
            <p:ph type="sldNum" sz="quarter" idx="3"/>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E8FD0B7A-F5DD-4F40-B4CB-3B2C354B893A}" type="datetimeFigureOut">
              <a:rPr lang="en-US" smtClean="0" smtId="4294967295"/>
              <a:t>7/16/2019</a:t>
            </a:fld>
            <a:endParaRPr lang="en-US" smtId="4294967295"/>
          </a:p>
        </p:txBody>
      </p:sp>
      <p:sp>
        <p:nvSpPr>
          <p:cNvPr id="3" name="Footer Placeholder 2"/>
          <p:cNvSpPr>
            <a:spLocks noGrp="1"/>
          </p:cNvSpPr>
          <p:nvPr>
            <p:ph type="ftr" sz="quarter" idx="1"/>
          </p:nvPr>
        </p:nvSpPr>
        <p:spPr/>
        <p:txBody>
          <a:bodyPr/>
          <a:lstStyle/>
          <a:p>
            <a:endParaRPr lang="en-US" smtId="4294967295"/>
          </a:p>
        </p:txBody>
      </p:sp>
      <p:sp>
        <p:nvSpPr>
          <p:cNvPr id="4" name="Slide Number Placeholder 3"/>
          <p:cNvSpPr>
            <a:spLocks noGrp="1"/>
          </p:cNvSpPr>
          <p:nvPr>
            <p:ph type="sldNum" sz="quarter" idx="2"/>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smtId="4294967295"/>
            </a:lvl1pPr>
          </a:lstStyle>
          <a:p>
            <a:r>
              <a:rPr lang="en-US" smtClean="0" smtId="4294967295"/>
              <a:t>Click to edit Master title style</a:t>
            </a:r>
            <a:endParaRPr lang="en-US" smtId="4294967295"/>
          </a:p>
        </p:txBody>
      </p:sp>
      <p:sp>
        <p:nvSpPr>
          <p:cNvPr id="3" name="Content Placeholder 2"/>
          <p:cNvSpPr>
            <a:spLocks noGrp="1"/>
          </p:cNvSpPr>
          <p:nvPr>
            <p:ph idx="1"/>
          </p:nvPr>
        </p:nvSpPr>
        <p:spPr/>
        <p:txBody>
          <a:bodyPr/>
          <a:lstStyle>
            <a:lvl1pPr>
              <a:defRPr sz="3200" smtId="4294967295"/>
            </a:lvl1pPr>
            <a:lvl2pPr>
              <a:defRPr sz="2800" smtId="4294967295"/>
            </a:lvl2pPr>
            <a:lvl3pPr>
              <a:defRPr sz="2400" smtId="4294967295"/>
            </a:lvl3pPr>
            <a:lvl4pPr>
              <a:defRPr sz="2000" smtId="4294967295"/>
            </a:lvl4pPr>
            <a:lvl5pPr>
              <a:defRPr sz="2000" smtId="4294967295"/>
            </a:lvl5pPr>
            <a:lvl6pPr>
              <a:defRPr sz="2000" smtId="4294967295"/>
            </a:lvl6pPr>
            <a:lvl7pPr>
              <a:defRPr sz="2000" smtId="4294967295"/>
            </a:lvl7pPr>
            <a:lvl8pPr>
              <a:defRPr sz="2000" smtId="4294967295"/>
            </a:lvl8pPr>
            <a:lvl9pPr>
              <a:defRPr sz="20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Text Placeholder 3"/>
          <p:cNvSpPr>
            <a:spLocks noGrp="1"/>
          </p:cNvSpPr>
          <p:nvPr>
            <p:ph type="body" sz="half" idx="2"/>
          </p:nvPr>
        </p:nvSpPr>
        <p:spPr/>
        <p:txBody>
          <a:bodyPr/>
          <a:lstStyle>
            <a:lvl1pPr marL="0" indent="0">
              <a:buNone/>
              <a:defRPr sz="1400" smtId="4294967295"/>
            </a:lvl1pPr>
            <a:lvl2pPr marL="457200" indent="0">
              <a:buNone/>
              <a:defRPr sz="1200" smtId="4294967295"/>
            </a:lvl2pPr>
            <a:lvl3pPr marL="914400" indent="0">
              <a:buNone/>
              <a:defRPr sz="1000" smtId="4294967295"/>
            </a:lvl3pPr>
            <a:lvl4pPr marL="1371600" indent="0">
              <a:buNone/>
              <a:defRPr sz="900" smtId="4294967295"/>
            </a:lvl4pPr>
            <a:lvl5pPr marL="1828800" indent="0">
              <a:buNone/>
              <a:defRPr sz="900" smtId="4294967295"/>
            </a:lvl5pPr>
            <a:lvl6pPr marL="2286000" indent="0">
              <a:buNone/>
              <a:defRPr sz="900" smtId="4294967295"/>
            </a:lvl6pPr>
            <a:lvl7pPr marL="2743200" indent="0">
              <a:buNone/>
              <a:defRPr sz="900" smtId="4294967295"/>
            </a:lvl7pPr>
            <a:lvl8pPr marL="3200400" indent="0">
              <a:buNone/>
              <a:defRPr sz="900" smtId="4294967295"/>
            </a:lvl8pPr>
            <a:lvl9pPr marL="3657600" indent="0">
              <a:buNone/>
              <a:defRPr sz="900" smtId="4294967295"/>
            </a:lvl9pPr>
          </a:lstStyle>
          <a:p>
            <a:r>
              <a:rPr lang="en-US" smtClean="0" smtId="4294967295"/>
              <a:t>Click to edit Master text styles</a:t>
            </a:r>
          </a:p>
        </p:txBody>
      </p:sp>
      <p:sp>
        <p:nvSpPr>
          <p:cNvPr id="5" name="Date Placeholder 4"/>
          <p:cNvSpPr>
            <a:spLocks noGrp="1"/>
          </p:cNvSpPr>
          <p:nvPr>
            <p:ph type="dt" sz="half" idx="3"/>
          </p:nvPr>
        </p:nvSpPr>
        <p:spPr/>
        <p:txBody>
          <a:bodyPr/>
          <a:lstStyle/>
          <a:p>
            <a:fld id="{E8FD0B7A-F5DD-4F40-B4CB-3B2C354B893A}" type="datetimeFigureOut">
              <a:rPr lang="en-US" smtClean="0" smtId="4294967295"/>
              <a:t>7/16/2019</a:t>
            </a:fld>
            <a:endParaRPr lang="en-US" smtId="4294967295"/>
          </a:p>
        </p:txBody>
      </p:sp>
      <p:sp>
        <p:nvSpPr>
          <p:cNvPr id="6" name="Footer Placeholder 5"/>
          <p:cNvSpPr>
            <a:spLocks noGrp="1"/>
          </p:cNvSpPr>
          <p:nvPr>
            <p:ph type="ftr" sz="quarter" idx="4"/>
          </p:nvPr>
        </p:nvSpPr>
        <p:spPr/>
        <p:txBody>
          <a:bodyPr/>
          <a:lstStyle/>
          <a:p>
            <a:endParaRPr lang="en-US" smtId="4294967295"/>
          </a:p>
        </p:txBody>
      </p:sp>
      <p:sp>
        <p:nvSpPr>
          <p:cNvPr id="7" name="Slide Number Placeholder 6"/>
          <p:cNvSpPr>
            <a:spLocks noGrp="1"/>
          </p:cNvSpPr>
          <p:nvPr>
            <p:ph type="sldNum" sz="quarter" idx="5"/>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smtId="4294967295"/>
            </a:lvl1pPr>
          </a:lstStyle>
          <a:p>
            <a:r>
              <a:rPr lang="en-US" smtClean="0" smtId="4294967295"/>
              <a:t>Click to edit Master title style</a:t>
            </a:r>
            <a:endParaRPr lang="en-US" smtId="4294967295"/>
          </a:p>
        </p:txBody>
      </p:sp>
      <p:sp>
        <p:nvSpPr>
          <p:cNvPr id="3" name="Picture Placeholder 2"/>
          <p:cNvSpPr>
            <a:spLocks noGrp="1"/>
          </p:cNvSpPr>
          <p:nvPr>
            <p:ph type="pic" idx="1"/>
          </p:nvPr>
        </p:nvSpPr>
        <p:spPr/>
        <p:txBody>
          <a:bodyPr/>
          <a:lstStyle>
            <a:lvl1pPr marL="0" indent="0">
              <a:buNone/>
              <a:defRPr sz="3200" smtId="4294967295"/>
            </a:lvl1pPr>
            <a:lvl2pPr marL="457200" indent="0">
              <a:buNone/>
              <a:defRPr sz="2800" smtId="4294967295"/>
            </a:lvl2pPr>
            <a:lvl3pPr marL="914400" indent="0">
              <a:buNone/>
              <a:defRPr sz="2400" smtId="4294967295"/>
            </a:lvl3pPr>
            <a:lvl4pPr marL="1371600" indent="0">
              <a:buNone/>
              <a:defRPr sz="2000" smtId="4294967295"/>
            </a:lvl4pPr>
            <a:lvl5pPr marL="1828800" indent="0">
              <a:buNone/>
              <a:defRPr sz="2000" smtId="4294967295"/>
            </a:lvl5pPr>
            <a:lvl6pPr marL="2286000" indent="0">
              <a:buNone/>
              <a:defRPr sz="2000" smtId="4294967295"/>
            </a:lvl6pPr>
            <a:lvl7pPr marL="2743200" indent="0">
              <a:buNone/>
              <a:defRPr sz="2000" smtId="4294967295"/>
            </a:lvl7pPr>
            <a:lvl8pPr marL="3200400" indent="0">
              <a:buNone/>
              <a:defRPr sz="2000" smtId="4294967295"/>
            </a:lvl8pPr>
            <a:lvl9pPr marL="3657600" indent="0">
              <a:buNone/>
              <a:defRPr sz="2000" smtId="4294967295"/>
            </a:lvl9pPr>
          </a:lstStyle>
          <a:p>
            <a:endParaRPr lang="en-US" smtId="4294967295"/>
          </a:p>
        </p:txBody>
      </p:sp>
      <p:sp>
        <p:nvSpPr>
          <p:cNvPr id="4" name="Text Placeholder 3"/>
          <p:cNvSpPr>
            <a:spLocks noGrp="1"/>
          </p:cNvSpPr>
          <p:nvPr>
            <p:ph type="body" sz="half" idx="2"/>
          </p:nvPr>
        </p:nvSpPr>
        <p:spPr/>
        <p:txBody>
          <a:bodyPr/>
          <a:lstStyle>
            <a:lvl1pPr marL="0" indent="0">
              <a:buNone/>
              <a:defRPr sz="1400" smtId="4294967295"/>
            </a:lvl1pPr>
            <a:lvl2pPr marL="457200" indent="0">
              <a:buNone/>
              <a:defRPr sz="1200" smtId="4294967295"/>
            </a:lvl2pPr>
            <a:lvl3pPr marL="914400" indent="0">
              <a:buNone/>
              <a:defRPr sz="1000" smtId="4294967295"/>
            </a:lvl3pPr>
            <a:lvl4pPr marL="1371600" indent="0">
              <a:buNone/>
              <a:defRPr sz="900" smtId="4294967295"/>
            </a:lvl4pPr>
            <a:lvl5pPr marL="1828800" indent="0">
              <a:buNone/>
              <a:defRPr sz="900" smtId="4294967295"/>
            </a:lvl5pPr>
            <a:lvl6pPr marL="2286000" indent="0">
              <a:buNone/>
              <a:defRPr sz="900" smtId="4294967295"/>
            </a:lvl6pPr>
            <a:lvl7pPr marL="2743200" indent="0">
              <a:buNone/>
              <a:defRPr sz="900" smtId="4294967295"/>
            </a:lvl7pPr>
            <a:lvl8pPr marL="3200400" indent="0">
              <a:buNone/>
              <a:defRPr sz="900" smtId="4294967295"/>
            </a:lvl8pPr>
            <a:lvl9pPr marL="3657600" indent="0">
              <a:buNone/>
              <a:defRPr sz="900" smtId="4294967295"/>
            </a:lvl9pPr>
          </a:lstStyle>
          <a:p>
            <a:r>
              <a:rPr lang="en-US" smtClean="0" smtId="4294967295"/>
              <a:t>Click to edit Master text styles</a:t>
            </a:r>
          </a:p>
        </p:txBody>
      </p:sp>
      <p:sp>
        <p:nvSpPr>
          <p:cNvPr id="5" name="Date Placeholder 4"/>
          <p:cNvSpPr>
            <a:spLocks noGrp="1"/>
          </p:cNvSpPr>
          <p:nvPr>
            <p:ph type="dt" sz="half" idx="3"/>
          </p:nvPr>
        </p:nvSpPr>
        <p:spPr/>
        <p:txBody>
          <a:bodyPr/>
          <a:lstStyle/>
          <a:p>
            <a:fld id="{E8FD0B7A-F5DD-4F40-B4CB-3B2C354B893A}" type="datetimeFigureOut">
              <a:rPr lang="en-US" smtClean="0" smtId="4294967295"/>
              <a:t>7/16/2019</a:t>
            </a:fld>
            <a:endParaRPr lang="en-US" smtId="4294967295"/>
          </a:p>
        </p:txBody>
      </p:sp>
      <p:sp>
        <p:nvSpPr>
          <p:cNvPr id="6" name="Footer Placeholder 5"/>
          <p:cNvSpPr>
            <a:spLocks noGrp="1"/>
          </p:cNvSpPr>
          <p:nvPr>
            <p:ph type="ftr" sz="quarter" idx="4"/>
          </p:nvPr>
        </p:nvSpPr>
        <p:spPr/>
        <p:txBody>
          <a:bodyPr/>
          <a:lstStyle/>
          <a:p>
            <a:endParaRPr lang="en-US" smtId="4294967295"/>
          </a:p>
        </p:txBody>
      </p:sp>
      <p:sp>
        <p:nvSpPr>
          <p:cNvPr id="7" name="Slide Number Placeholder 6"/>
          <p:cNvSpPr>
            <a:spLocks noGrp="1"/>
          </p:cNvSpPr>
          <p:nvPr>
            <p:ph type="sldNum" sz="quarter" idx="5"/>
          </p:nvPr>
        </p:nvSpPr>
        <p:spPr/>
        <p:txBody>
          <a:bodyPr/>
          <a:lstStyle/>
          <a:p>
            <a:fld id="{93AE1883-0942-4AA3-9DB2-9C7C3A0314B1}" type="slidenum">
              <a:rPr lang="en-US" smtClean="0" smtId="4294967295"/>
              <a:t>‹#›</a:t>
            </a:fld>
            <a:endParaRPr lang="en-US" smtId="4294967295"/>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vmlDrawing" Target="../drawings/vmlDrawing1.vml"/><Relationship Id="rId2" Type="http://schemas.openxmlformats.org/officeDocument/2006/relationships/slideLayout" Target="../slideLayouts/slideLayout13.xml"/><Relationship Id="rId16"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image" Target="../media/image1.em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ags" Target="../tags/tag2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vmlDrawing" Target="../drawings/vmlDrawing2.vml"/><Relationship Id="rId2" Type="http://schemas.openxmlformats.org/officeDocument/2006/relationships/slideLayout" Target="../slideLayouts/slideLayout23.xml"/><Relationship Id="rId16" Type="http://schemas.openxmlformats.org/officeDocument/2006/relationships/image" Target="../media/image2.jpe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image" Target="../media/image1.emf"/><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smtId="4294967295"/>
              <a:t>Click to edit Master title style</a:t>
            </a:r>
            <a:endParaRPr lang="en-US" smtId="4294967295"/>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Id="4294967295">
                <a:solidFill>
                  <a:schemeClr val="tx1">
                    <a:tint val="75000"/>
                  </a:schemeClr>
                </a:solidFill>
              </a:defRPr>
            </a:lvl1pPr>
          </a:lstStyle>
          <a:p>
            <a:fld id="{E8FD0B7A-F5DD-4F40-B4CB-3B2C354B893A}" type="datetimeFigureOut">
              <a:rPr lang="en-US" smtClean="0" smtId="4294967295"/>
              <a:t>7/16/2019</a:t>
            </a:fld>
            <a:endParaRPr lang="en-US" smtId="4294967295"/>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Id="4294967295">
                <a:solidFill>
                  <a:schemeClr val="tx1">
                    <a:tint val="75000"/>
                  </a:schemeClr>
                </a:solidFill>
              </a:defRPr>
            </a:lvl1pPr>
          </a:lstStyle>
          <a:p>
            <a:endParaRPr lang="en-US" smtId="4294967295"/>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Id="4294967295">
                <a:solidFill>
                  <a:schemeClr val="tx1">
                    <a:tint val="75000"/>
                  </a:schemeClr>
                </a:solidFill>
              </a:defRPr>
            </a:lvl1pPr>
          </a:lstStyle>
          <a:p>
            <a:fld id="{93AE1883-0942-4AA3-9DB2-9C7C3A0314B1}" type="slidenum">
              <a:rPr lang="en-US" smtClean="0" smtId="4294967295"/>
              <a:t>‹#›</a:t>
            </a:fld>
            <a:endParaRPr lang="en-US" smtId="4294967295"/>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smtId="4294967295">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smtId="4294967295">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smtId="4294967295">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smtId="4294967295">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9pPr>
    </p:bodyStyle>
    <p:otherStyle>
      <a:defPPr>
        <a:defRPr lang="en-US" smtId="4294967295"/>
      </a:defPPr>
      <a:lvl1pPr marL="0" algn="l" defTabSz="914400" rtl="0" eaLnBrk="1" latinLnBrk="0" hangingPunct="1">
        <a:defRPr sz="1800" kern="1200" smtId="4294967295">
          <a:solidFill>
            <a:schemeClr val="tx1"/>
          </a:solidFill>
          <a:latin typeface="+mn-lt"/>
          <a:ea typeface="+mn-ea"/>
          <a:cs typeface="+mn-cs"/>
        </a:defRPr>
      </a:lvl1pPr>
      <a:lvl2pPr marL="457200" algn="l" defTabSz="914400" rtl="0" eaLnBrk="1" latinLnBrk="0" hangingPunct="1">
        <a:defRPr sz="1800" kern="1200" smtId="4294967295">
          <a:solidFill>
            <a:schemeClr val="tx1"/>
          </a:solidFill>
          <a:latin typeface="+mn-lt"/>
          <a:ea typeface="+mn-ea"/>
          <a:cs typeface="+mn-cs"/>
        </a:defRPr>
      </a:lvl2pPr>
      <a:lvl3pPr marL="914400" algn="l" defTabSz="914400" rtl="0" eaLnBrk="1" latinLnBrk="0" hangingPunct="1">
        <a:defRPr sz="1800" kern="1200" smtId="4294967295">
          <a:solidFill>
            <a:schemeClr val="tx1"/>
          </a:solidFill>
          <a:latin typeface="+mn-lt"/>
          <a:ea typeface="+mn-ea"/>
          <a:cs typeface="+mn-cs"/>
        </a:defRPr>
      </a:lvl3pPr>
      <a:lvl4pPr marL="1371600" algn="l" defTabSz="914400" rtl="0" eaLnBrk="1" latinLnBrk="0" hangingPunct="1">
        <a:defRPr sz="1800" kern="1200" smtId="4294967295">
          <a:solidFill>
            <a:schemeClr val="tx1"/>
          </a:solidFill>
          <a:latin typeface="+mn-lt"/>
          <a:ea typeface="+mn-ea"/>
          <a:cs typeface="+mn-cs"/>
        </a:defRPr>
      </a:lvl4pPr>
      <a:lvl5pPr marL="1828800" algn="l" defTabSz="914400" rtl="0" eaLnBrk="1" latinLnBrk="0" hangingPunct="1">
        <a:defRPr sz="1800" kern="1200" smtId="4294967295">
          <a:solidFill>
            <a:schemeClr val="tx1"/>
          </a:solidFill>
          <a:latin typeface="+mn-lt"/>
          <a:ea typeface="+mn-ea"/>
          <a:cs typeface="+mn-cs"/>
        </a:defRPr>
      </a:lvl5pPr>
      <a:lvl6pPr marL="2286000" algn="l" defTabSz="914400" rtl="0" eaLnBrk="1" latinLnBrk="0" hangingPunct="1">
        <a:defRPr sz="1800" kern="1200" smtId="4294967295">
          <a:solidFill>
            <a:schemeClr val="tx1"/>
          </a:solidFill>
          <a:latin typeface="+mn-lt"/>
          <a:ea typeface="+mn-ea"/>
          <a:cs typeface="+mn-cs"/>
        </a:defRPr>
      </a:lvl6pPr>
      <a:lvl7pPr marL="2743200" algn="l" defTabSz="914400" rtl="0" eaLnBrk="1" latinLnBrk="0" hangingPunct="1">
        <a:defRPr sz="1800" kern="1200" smtId="4294967295">
          <a:solidFill>
            <a:schemeClr val="tx1"/>
          </a:solidFill>
          <a:latin typeface="+mn-lt"/>
          <a:ea typeface="+mn-ea"/>
          <a:cs typeface="+mn-cs"/>
        </a:defRPr>
      </a:lvl7pPr>
      <a:lvl8pPr marL="3200400" algn="l" defTabSz="914400" rtl="0" eaLnBrk="1" latinLnBrk="0" hangingPunct="1">
        <a:defRPr sz="1800" kern="1200" smtId="4294967295">
          <a:solidFill>
            <a:schemeClr val="tx1"/>
          </a:solidFill>
          <a:latin typeface="+mn-lt"/>
          <a:ea typeface="+mn-ea"/>
          <a:cs typeface="+mn-cs"/>
        </a:defRPr>
      </a:lvl8pPr>
      <a:lvl9pPr marL="3657600" algn="l" defTabSz="914400" rtl="0" eaLnBrk="1" latinLnBrk="0" hangingPunct="1">
        <a:defRPr sz="1800" kern="1200" smtId="4294967295">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632780691"/>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41" name="think-cell Slide" r:id="rId14" imgW="0" imgH="0" progId="TCLayout.ActiveDocument.1">
                  <p:embed/>
                </p:oleObj>
              </mc:Choice>
              <mc:Fallback>
                <p:oleObj name="think-cell Slide" r:id="rId14" imgW="0" imgH="0" progId="TCLayout.ActiveDocument.1">
                  <p:embed/>
                  <p:pic>
                    <p:nvPicPr>
                      <p:cNvPr id="0" name="Picture 14"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405217"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514732"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284437785"/>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Do not delete this th-style object!!!!" hidden="1"/>
          <p:cNvGraphicFramePr>
            <a:graphicFrameLocks noChangeAspect="1"/>
          </p:cNvGraphicFramePr>
          <p:nvPr>
            <p:custDataLst>
              <p:tags r:id="rId13"/>
            </p:custDataLst>
            <p:extLst>
              <p:ext uri="{D42A27DB-BD31-4B8C-83A1-F6EECF244321}">
                <p14:modId xmlns:p14="http://schemas.microsoft.com/office/powerpoint/2010/main" val="1891810180"/>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2050" name="think-cell Slide" r:id="rId14" imgW="0" imgH="0" progId="TCLayout.ActiveDocument.1">
                  <p:embed/>
                </p:oleObj>
              </mc:Choice>
              <mc:Fallback>
                <p:oleObj name="think-cell Slide" r:id="rId14" imgW="0" imgH="0" progId="TCLayout.ActiveDocument.1">
                  <p:embed/>
                  <p:pic>
                    <p:nvPicPr>
                      <p:cNvPr id="0" name="Picture 1" descr="rId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6" y="1592"/>
                        <a:ext cx="146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endParaRPr lang="en-US" noProof="1">
              <a:solidFill>
                <a:srgbClr val="716D6D"/>
              </a:solidFill>
              <a:sym typeface="+mn-lt"/>
            </a:endParaRPr>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405217"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514732"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Off x="0" y="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42314577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ransition/>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23.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23.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23.xml"/><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5.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9.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0.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3.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4.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7.xml"/><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8.xml"/><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1.xml"/><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8" Type="http://schemas.openxmlformats.org/officeDocument/2006/relationships/tags" Target="../tags/tag51.xml"/><Relationship Id="rId3" Type="http://schemas.openxmlformats.org/officeDocument/2006/relationships/tags" Target="../tags/tag46.xml"/><Relationship Id="rId7" Type="http://schemas.openxmlformats.org/officeDocument/2006/relationships/tags" Target="../tags/tag50.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notesSlide" Target="../notesSlides/notesSlide99.xml"/><Relationship Id="rId5" Type="http://schemas.openxmlformats.org/officeDocument/2006/relationships/tags" Target="../tags/tag48.xml"/><Relationship Id="rId10" Type="http://schemas.openxmlformats.org/officeDocument/2006/relationships/slideLayout" Target="../slideLayouts/slideLayout23.xml"/><Relationship Id="rId4" Type="http://schemas.openxmlformats.org/officeDocument/2006/relationships/tags" Target="../tags/tag47.xml"/><Relationship Id="rId9" Type="http://schemas.openxmlformats.org/officeDocument/2006/relationships/tags" Target="../tags/tag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
          <p:cNvSpPr>
            <a:spLocks noChangeArrowheads="1"/>
          </p:cNvSpPr>
          <p:nvPr/>
        </p:nvSpPr>
        <p:spPr bwMode="auto">
          <a:xfrm>
            <a:off x="7482481" y="1189324"/>
            <a:ext cx="1262769" cy="270317"/>
          </a:xfrm>
          <a:prstGeom prst="rect">
            <a:avLst/>
          </a:prstGeom>
          <a:noFill/>
          <a:ln w="25400">
            <a:solidFill>
              <a:srgbClr val="FF0000"/>
            </a:solidFill>
            <a:miter lim="800000"/>
          </a:ln>
        </p:spPr>
        <p:txBody>
          <a:bodyPr lIns="0" tIns="0" rIns="0" bIns="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sz="1400" kern="0">
              <a:solidFill>
                <a:srgbClr val="FF0000"/>
              </a:solidFill>
              <a:latin typeface="NOVA Bold" panose="00000800000000000000" pitchFamily="2" charset="-127"/>
              <a:ea typeface="NOVA Bold" panose="00000800000000000000" pitchFamily="2" charset="-127"/>
              <a:cs typeface="Arial" pitchFamily="34" charset="0"/>
            </a:endParaRPr>
          </a:p>
        </p:txBody>
      </p:sp>
      <p:sp>
        <p:nvSpPr>
          <p:cNvPr id="6" name="Rectangle 10"/>
          <p:cNvSpPr>
            <a:spLocks noChangeArrowheads="1"/>
          </p:cNvSpPr>
          <p:nvPr/>
        </p:nvSpPr>
        <p:spPr bwMode="auto">
          <a:xfrm>
            <a:off x="7482481" y="1189324"/>
            <a:ext cx="1262769" cy="270317"/>
          </a:xfrm>
          <a:prstGeom prst="rect">
            <a:avLst/>
          </a:prstGeom>
          <a:noFill/>
          <a:ln w="25400">
            <a:solidFill>
              <a:srgbClr val="FF0000"/>
            </a:solidFill>
            <a:miter lim="800000"/>
          </a:ln>
        </p:spPr>
        <p:txBody>
          <a:bodyPr lIns="0" tIns="0" rIns="0" bIns="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kern="0">
                <a:solidFill>
                  <a:srgbClr val="FF0000"/>
                </a:solidFill>
                <a:latin typeface="NOVA Bold" panose="00000800000000000000" pitchFamily="2" charset="-127"/>
                <a:ea typeface="NOVA Bold" panose="00000800000000000000" pitchFamily="2" charset="-127"/>
                <a:cs typeface="Arial" pitchFamily="34" charset="0"/>
              </a:rPr>
              <a:t>대외 배포용</a:t>
            </a:r>
          </a:p>
        </p:txBody>
      </p:sp>
      <p:sp>
        <p:nvSpPr>
          <p:cNvPr id="10" name="제목 3"/>
          <p:cNvSpPr txBox="1"/>
          <p:nvPr/>
        </p:nvSpPr>
        <p:spPr>
          <a:xfrm>
            <a:off x="935596" y="2168860"/>
            <a:ext cx="7308812" cy="1107996"/>
          </a:xfrm>
          <a:prstGeom prst="rect">
            <a:avLst/>
          </a:prstGeom>
          <a:noFill/>
        </p:spPr>
        <p:txBody>
          <a:bodyPr wrap="square" lIns="0" tIns="0" rIns="0" bIns="0" rtlCol="0">
            <a:spAutoFit/>
          </a:bodyPr>
          <a:lstStyle>
            <a:defPPr>
              <a:defRPr lang="ko-KR" smtId="4294967295"/>
            </a:defPPr>
            <a:lvl1pPr marL="0" algn="l" defTabSz="914400" rtl="0" eaLnBrk="1" latinLnBrk="0" hangingPunct="1">
              <a:lnSpc>
                <a:spcPct val="90000"/>
              </a:lnSpc>
              <a:spcBef>
                <a:spcPct val="0"/>
              </a:spcBef>
              <a:buNone/>
              <a:defRPr lang="ko-KR" altLang="en-US" sz="4000" b="0" kern="1200" baseline="0">
                <a:solidFill>
                  <a:srgbClr val="292929"/>
                </a:solidFill>
                <a:latin typeface="NOVA ExtraBold" panose="00000800000000000000" pitchFamily="2" charset="-127"/>
                <a:ea typeface="NOVA ExtraBold" panose="00000800000000000000" pitchFamily="2" charset="-127"/>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smtClean="0"/>
              <a:t>주제 </a:t>
            </a:r>
            <a:r>
              <a:rPr lang="en-US" altLang="ko-KR" smtClean="0"/>
              <a:t>III. </a:t>
            </a:r>
            <a:r>
              <a:t>관광지 및 </a:t>
            </a:r>
            <a:r>
              <a:rPr smtClean="0"/>
              <a:t>상업지구 단위 </a:t>
            </a:r>
            <a:endParaRPr lang="en-US" altLang="ko-KR" smtClean="0"/>
          </a:p>
          <a:p>
            <a:pPr algn="ctr"/>
            <a:r>
              <a:rPr smtClean="0"/>
              <a:t>소비패턴 </a:t>
            </a:r>
            <a:r>
              <a:t>특징 분석</a:t>
            </a:r>
          </a:p>
        </p:txBody>
      </p:sp>
      <p:sp>
        <p:nvSpPr>
          <p:cNvPr id="9" name="TextBox 8"/>
          <p:cNvSpPr txBox="1"/>
          <p:nvPr/>
        </p:nvSpPr>
        <p:spPr>
          <a:xfrm>
            <a:off x="391393" y="6244889"/>
            <a:ext cx="8213056" cy="38985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ko-KR" altLang="en-US" sz="1100">
                <a:solidFill>
                  <a:srgbClr val="FF0000"/>
                </a:solidFill>
              </a:rPr>
              <a:t>본 보고서는 </a:t>
            </a:r>
            <a:r>
              <a:rPr lang="ko-KR" altLang="en-US" sz="1100" smtClean="0">
                <a:solidFill>
                  <a:srgbClr val="FF0000"/>
                </a:solidFill>
              </a:rPr>
              <a:t>제주특별자치도에서 </a:t>
            </a:r>
            <a:r>
              <a:rPr lang="ko-KR" altLang="en-US" sz="1100">
                <a:solidFill>
                  <a:srgbClr val="FF0000"/>
                </a:solidFill>
              </a:rPr>
              <a:t>의뢰한 주제별로 </a:t>
            </a:r>
            <a:r>
              <a:rPr lang="en-US" altLang="ko-KR" sz="1100">
                <a:solidFill>
                  <a:srgbClr val="FF0000"/>
                </a:solidFill>
              </a:rPr>
              <a:t>BC</a:t>
            </a:r>
            <a:r>
              <a:rPr lang="ko-KR" altLang="en-US" sz="1100">
                <a:solidFill>
                  <a:srgbClr val="FF0000"/>
                </a:solidFill>
              </a:rPr>
              <a:t>카드에서 작성한 자료로 </a:t>
            </a:r>
            <a:endParaRPr lang="en-US" altLang="ko-KR" sz="1100" smtClean="0">
              <a:solidFill>
                <a:srgbClr val="FF0000"/>
              </a:solidFill>
            </a:endParaRPr>
          </a:p>
          <a:p>
            <a:pPr>
              <a:spcBef>
                <a:spcPts val="400"/>
              </a:spcBef>
              <a:buClr>
                <a:srgbClr val="000000"/>
              </a:buClr>
              <a:buSzTx/>
            </a:pPr>
            <a:r>
              <a:rPr lang="en-US" altLang="ko-KR" sz="1100" smtClean="0">
                <a:solidFill>
                  <a:srgbClr val="FF0000"/>
                </a:solidFill>
              </a:rPr>
              <a:t>1</a:t>
            </a:r>
            <a:r>
              <a:rPr lang="en-US" altLang="ko-KR" sz="1100">
                <a:solidFill>
                  <a:srgbClr val="FF0000"/>
                </a:solidFill>
              </a:rPr>
              <a:t>)</a:t>
            </a:r>
            <a:r>
              <a:rPr lang="ko-KR" altLang="en-US" sz="1100">
                <a:solidFill>
                  <a:srgbClr val="FF0000"/>
                </a:solidFill>
              </a:rPr>
              <a:t>상업적인 목적으로 사용할 수 없으며</a:t>
            </a:r>
            <a:r>
              <a:rPr lang="en-US" altLang="ko-KR" sz="1100">
                <a:solidFill>
                  <a:srgbClr val="FF0000"/>
                </a:solidFill>
              </a:rPr>
              <a:t>, </a:t>
            </a:r>
            <a:r>
              <a:rPr lang="en-US" altLang="ko-KR" sz="1100" smtClean="0">
                <a:solidFill>
                  <a:srgbClr val="FF0000"/>
                </a:solidFill>
              </a:rPr>
              <a:t>2</a:t>
            </a:r>
            <a:r>
              <a:rPr lang="en-US" altLang="ko-KR" sz="1100">
                <a:solidFill>
                  <a:srgbClr val="FF0000"/>
                </a:solidFill>
              </a:rPr>
              <a:t>)</a:t>
            </a:r>
            <a:r>
              <a:rPr lang="ko-KR" altLang="en-US" sz="1100">
                <a:solidFill>
                  <a:srgbClr val="FF0000"/>
                </a:solidFill>
              </a:rPr>
              <a:t>타 목적으로 전체 혹은 일부를 사용 시</a:t>
            </a:r>
            <a:r>
              <a:rPr lang="en-US" altLang="ko-KR" sz="1100">
                <a:solidFill>
                  <a:srgbClr val="FF0000"/>
                </a:solidFill>
              </a:rPr>
              <a:t>, </a:t>
            </a:r>
            <a:r>
              <a:rPr lang="ko-KR" altLang="en-US" sz="1100">
                <a:solidFill>
                  <a:srgbClr val="FF0000"/>
                </a:solidFill>
              </a:rPr>
              <a:t>작성 출처가 </a:t>
            </a:r>
            <a:r>
              <a:rPr lang="en-US" altLang="ko-KR" sz="1100">
                <a:solidFill>
                  <a:srgbClr val="FF0000"/>
                </a:solidFill>
              </a:rPr>
              <a:t>BC</a:t>
            </a:r>
            <a:r>
              <a:rPr lang="ko-KR" altLang="en-US" sz="1100">
                <a:solidFill>
                  <a:srgbClr val="FF0000"/>
                </a:solidFill>
              </a:rPr>
              <a:t>카드임을 명확히 밝혀주시기 바랍니다</a:t>
            </a:r>
            <a:r>
              <a:rPr lang="en-US" altLang="ko-KR" sz="1100">
                <a:solidFill>
                  <a:srgbClr val="FF0000"/>
                </a:solidFill>
              </a:rPr>
              <a:t>.</a:t>
            </a:r>
            <a:endParaRPr lang="ko-KR" altLang="en-US" sz="1100" b="0" noProof="0" smtClean="0">
              <a:solidFill>
                <a:srgbClr val="FF0000"/>
              </a:solidFill>
              <a:cs typeface="Arial Narrow" pitchFamily="34" charset="0"/>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2280" y="5877272"/>
            <a:ext cx="1800000" cy="479508"/>
          </a:xfrm>
          <a:prstGeom prst="rect">
            <a:avLst/>
          </a:prstGeom>
        </p:spPr>
      </p:pic>
    </p:spTree>
    <p:extLst>
      <p:ext uri="{BB962C8B-B14F-4D97-AF65-F5344CB8AC3E}">
        <p14:creationId xmlns:p14="http://schemas.microsoft.com/office/powerpoint/2010/main" val="1740146731"/>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중국인 주요 관광지의 업종 현황</a:t>
            </a:r>
            <a:endParaRPr lang="ko-KR" altLang="en-US"/>
          </a:p>
        </p:txBody>
      </p:sp>
      <p:sp>
        <p:nvSpPr>
          <p:cNvPr id="32" name="직사각형 31"/>
          <p:cNvSpPr/>
          <p:nvPr/>
        </p:nvSpPr>
        <p:spPr>
          <a:xfrm>
            <a:off x="143508" y="1160748"/>
            <a:ext cx="8604956" cy="118813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중국인 주요 관광지의 주요 소비 업종은 면세점</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한식</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건강식품</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인터넷몰 등으로 나타남</a:t>
            </a: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면세점</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건강식품의 중국인 관광객 매출 비중이 높고</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한식의 인당 단가가 타지역보다 높음</a:t>
            </a: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면세점 소비는 </a:t>
            </a:r>
            <a:r>
              <a:rPr lang="en-US" altLang="ko-KR" sz="1600" spc="100">
                <a:ln>
                  <a:solidFill>
                    <a:prstClr val="black">
                      <a:alpha val="20000"/>
                    </a:prstClr>
                  </a:solidFill>
                </a:ln>
                <a:solidFill>
                  <a:srgbClr val="000000"/>
                </a:solidFill>
                <a:ea typeface="NOVA Bold"/>
                <a:cs typeface="Arial" pitchFamily="34" charset="0"/>
              </a:rPr>
              <a:t>122% </a:t>
            </a:r>
            <a:r>
              <a:rPr lang="ko-KR" altLang="en-US" sz="1600" spc="100">
                <a:ln>
                  <a:solidFill>
                    <a:prstClr val="black">
                      <a:alpha val="20000"/>
                    </a:prstClr>
                  </a:solidFill>
                </a:ln>
                <a:solidFill>
                  <a:srgbClr val="000000"/>
                </a:solidFill>
                <a:ea typeface="NOVA Bold"/>
                <a:cs typeface="Arial" pitchFamily="34" charset="0"/>
              </a:rPr>
              <a:t>증가한 반면 건강식품 소비는 지난해에 비해 </a:t>
            </a:r>
            <a:r>
              <a:rPr lang="en-US" altLang="ko-KR" sz="1600" spc="100">
                <a:ln>
                  <a:solidFill>
                    <a:prstClr val="black">
                      <a:alpha val="20000"/>
                    </a:prstClr>
                  </a:solidFill>
                </a:ln>
                <a:solidFill>
                  <a:srgbClr val="000000"/>
                </a:solidFill>
                <a:ea typeface="NOVA Bold"/>
                <a:cs typeface="Arial" pitchFamily="34" charset="0"/>
              </a:rPr>
              <a:t>32% </a:t>
            </a:r>
            <a:r>
              <a:rPr lang="ko-KR" altLang="en-US" sz="1600" spc="100">
                <a:ln>
                  <a:solidFill>
                    <a:prstClr val="black">
                      <a:alpha val="20000"/>
                    </a:prstClr>
                  </a:solidFill>
                </a:ln>
                <a:solidFill>
                  <a:srgbClr val="000000"/>
                </a:solidFill>
                <a:ea typeface="NOVA Bold"/>
                <a:cs typeface="Arial" pitchFamily="34" charset="0"/>
              </a:rPr>
              <a:t>감소함</a:t>
            </a:r>
            <a:endParaRPr lang="en-US" altLang="ko-KR" sz="1600" spc="100">
              <a:ln>
                <a:solidFill>
                  <a:prstClr val="black">
                    <a:alpha val="20000"/>
                  </a:prstClr>
                </a:solidFill>
              </a:ln>
              <a:solidFill>
                <a:srgbClr val="000000"/>
              </a:solidFill>
              <a:ea typeface="NOVA Bold"/>
              <a:cs typeface="Arial" pitchFamily="34" charset="0"/>
            </a:endParaRPr>
          </a:p>
        </p:txBody>
      </p:sp>
      <p:graphicFrame>
        <p:nvGraphicFramePr>
          <p:cNvPr id="61" name="표 60"/>
          <p:cNvGraphicFramePr>
            <a:graphicFrameLocks noGrp="1"/>
          </p:cNvGraphicFramePr>
          <p:nvPr>
            <p:extLst>
              <p:ext uri="{D42A27DB-BD31-4B8C-83A1-F6EECF244321}">
                <p14:modId xmlns:p14="http://schemas.microsoft.com/office/powerpoint/2010/main" val="115894993"/>
              </p:ext>
            </p:extLst>
          </p:nvPr>
        </p:nvGraphicFramePr>
        <p:xfrm>
          <a:off x="539552" y="4820559"/>
          <a:ext cx="7959608" cy="1373049"/>
        </p:xfrm>
        <a:graphic>
          <a:graphicData uri="http://schemas.openxmlformats.org/drawingml/2006/table">
            <a:tbl>
              <a:tblPr firstRow="1" bandRow="1">
                <a:tableStyleId>{21E4AEA4-8DFA-4A89-87EB-49C32662AFE0}</a:tableStyleId>
              </a:tblPr>
              <a:tblGrid>
                <a:gridCol w="449536"/>
                <a:gridCol w="1316044"/>
                <a:gridCol w="1032338"/>
                <a:gridCol w="1032338"/>
                <a:gridCol w="1032338"/>
                <a:gridCol w="1032338"/>
                <a:gridCol w="1032338"/>
                <a:gridCol w="1032338"/>
              </a:tblGrid>
              <a:tr h="237308">
                <a:tc rowSpan="2">
                  <a:txBody>
                    <a:bodyPr/>
                    <a:lstStyle/>
                    <a:p>
                      <a:pPr algn="ctr" latinLnBrk="1"/>
                      <a:r>
                        <a:rPr lang="ko-KR" altLang="en-US" sz="1050" smtClean="0">
                          <a:solidFill>
                            <a:schemeClr val="tx1">
                              <a:lumMod val="75000"/>
                              <a:lumOff val="25000"/>
                            </a:schemeClr>
                          </a:solidFill>
                          <a:latin typeface="+mn-ea"/>
                          <a:ea typeface="+mn-ea"/>
                        </a:rPr>
                        <a:t>순위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rowSpan="2">
                  <a:txBody>
                    <a:bodyPr/>
                    <a:lstStyle/>
                    <a:p>
                      <a:pPr algn="ctr" latinLnBrk="1"/>
                      <a:r>
                        <a:rPr lang="ko-KR" altLang="en-US" sz="1050" smtClean="0">
                          <a:solidFill>
                            <a:schemeClr val="tx1">
                              <a:lumMod val="75000"/>
                              <a:lumOff val="25000"/>
                            </a:schemeClr>
                          </a:solidFill>
                          <a:latin typeface="+mn-ea"/>
                          <a:ea typeface="+mn-ea"/>
                        </a:rPr>
                        <a:t>업종명</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gridSpan="2">
                  <a:txBody>
                    <a:bodyPr/>
                    <a:lstStyle/>
                    <a:p>
                      <a:pPr algn="ctr" latinLnBrk="1"/>
                      <a:r>
                        <a:rPr lang="ko-KR" altLang="en-US" sz="1050" smtClean="0">
                          <a:solidFill>
                            <a:schemeClr val="tx1">
                              <a:lumMod val="75000"/>
                              <a:lumOff val="25000"/>
                            </a:schemeClr>
                          </a:solidFill>
                          <a:latin typeface="+mn-ea"/>
                          <a:ea typeface="+mn-ea"/>
                        </a:rPr>
                        <a:t>인당이용금액 </a:t>
                      </a:r>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만 원</a:t>
                      </a:r>
                      <a:r>
                        <a:rPr lang="en-US" altLang="ko-KR" sz="1050" smtClean="0">
                          <a:solidFill>
                            <a:schemeClr val="tx1">
                              <a:lumMod val="75000"/>
                              <a:lumOff val="25000"/>
                            </a:schemeClr>
                          </a:solidFill>
                          <a:latin typeface="+mn-ea"/>
                          <a:ea typeface="+mn-ea"/>
                        </a:rPr>
                        <a:t>)</a:t>
                      </a:r>
                      <a:endParaRPr lang="ko-KR" altLang="en-US" sz="1050" smtClean="0">
                        <a:solidFill>
                          <a:schemeClr val="tx1">
                            <a:lumMod val="75000"/>
                            <a:lumOff val="25000"/>
                          </a:schemeClr>
                        </a:solidFill>
                        <a:latin typeface="+mn-ea"/>
                        <a:ea typeface="+mn-ea"/>
                      </a:endParaRPr>
                    </a:p>
                  </a:txBody>
                  <a:tcPr anchor="ctr">
                    <a:solidFill>
                      <a:schemeClr val="bg1">
                        <a:lumMod val="85000"/>
                      </a:schemeClr>
                    </a:solidFill>
                  </a:tcPr>
                </a:tc>
                <a:tc h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gridSpan="2">
                  <a:txBody>
                    <a:bodyPr/>
                    <a:lstStyle/>
                    <a:p>
                      <a:pPr algn="ctr" latinLnBrk="1"/>
                      <a:r>
                        <a:rPr lang="ko-KR" altLang="en-US" sz="1050" smtClean="0">
                          <a:solidFill>
                            <a:schemeClr val="tx1">
                              <a:lumMod val="75000"/>
                              <a:lumOff val="25000"/>
                            </a:schemeClr>
                          </a:solidFill>
                          <a:latin typeface="+mn-ea"/>
                          <a:ea typeface="+mn-ea"/>
                        </a:rPr>
                        <a:t>내국인 관광객 매출 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h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gridSpan="2">
                  <a:txBody>
                    <a:bodyPr/>
                    <a:lstStyle/>
                    <a:p>
                      <a:pPr algn="ctr" latinLnBrk="1"/>
                      <a:r>
                        <a:rPr lang="ko-KR" altLang="en-US" sz="1050" smtClean="0">
                          <a:solidFill>
                            <a:schemeClr val="tx1">
                              <a:lumMod val="75000"/>
                              <a:lumOff val="25000"/>
                            </a:schemeClr>
                          </a:solidFill>
                          <a:latin typeface="+mn-ea"/>
                          <a:ea typeface="+mn-ea"/>
                        </a:rPr>
                        <a:t>중국인 관광객 매출 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h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r>
              <a:tr h="237308">
                <a:tc v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v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1</a:t>
                      </a:r>
                      <a:r>
                        <a:rPr lang="ko-KR" altLang="en-US" sz="1050" smtClean="0">
                          <a:solidFill>
                            <a:schemeClr val="tx1">
                              <a:lumMod val="75000"/>
                              <a:lumOff val="25000"/>
                            </a:schemeClr>
                          </a:solidFill>
                          <a:latin typeface="+mn-ea"/>
                          <a:ea typeface="+mn-ea"/>
                        </a:rPr>
                        <a:t>차년도</a:t>
                      </a: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2</a:t>
                      </a:r>
                      <a:r>
                        <a:rPr lang="ko-KR" altLang="en-US" sz="1050" smtClean="0">
                          <a:solidFill>
                            <a:schemeClr val="tx1">
                              <a:lumMod val="75000"/>
                              <a:lumOff val="25000"/>
                            </a:schemeClr>
                          </a:solidFill>
                          <a:latin typeface="+mn-ea"/>
                          <a:ea typeface="+mn-ea"/>
                        </a:rPr>
                        <a:t>차년도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1</a:t>
                      </a:r>
                      <a:r>
                        <a:rPr lang="ko-KR" altLang="en-US" sz="1050" smtClean="0">
                          <a:solidFill>
                            <a:schemeClr val="tx1">
                              <a:lumMod val="75000"/>
                              <a:lumOff val="25000"/>
                            </a:schemeClr>
                          </a:solidFill>
                          <a:latin typeface="+mn-ea"/>
                          <a:ea typeface="+mn-ea"/>
                        </a:rPr>
                        <a:t>차년도</a:t>
                      </a: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2</a:t>
                      </a:r>
                      <a:r>
                        <a:rPr lang="ko-KR" altLang="en-US" sz="1050" smtClean="0">
                          <a:solidFill>
                            <a:schemeClr val="tx1">
                              <a:lumMod val="75000"/>
                              <a:lumOff val="25000"/>
                            </a:schemeClr>
                          </a:solidFill>
                          <a:latin typeface="+mn-ea"/>
                          <a:ea typeface="+mn-ea"/>
                        </a:rPr>
                        <a:t>차년도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1</a:t>
                      </a:r>
                      <a:r>
                        <a:rPr lang="ko-KR" altLang="en-US" sz="1050" smtClean="0">
                          <a:solidFill>
                            <a:schemeClr val="tx1">
                              <a:lumMod val="75000"/>
                              <a:lumOff val="25000"/>
                            </a:schemeClr>
                          </a:solidFill>
                          <a:latin typeface="+mn-ea"/>
                          <a:ea typeface="+mn-ea"/>
                        </a:rPr>
                        <a:t>차년도</a:t>
                      </a: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2</a:t>
                      </a:r>
                      <a:r>
                        <a:rPr lang="ko-KR" altLang="en-US" sz="1050" smtClean="0">
                          <a:solidFill>
                            <a:schemeClr val="tx1">
                              <a:lumMod val="75000"/>
                              <a:lumOff val="25000"/>
                            </a:schemeClr>
                          </a:solidFill>
                          <a:latin typeface="+mn-ea"/>
                          <a:ea typeface="+mn-ea"/>
                        </a:rPr>
                        <a:t>차년도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r>
              <a:tr h="290043">
                <a:tc>
                  <a:txBody>
                    <a:bodyPr/>
                    <a:lstStyle/>
                    <a:p>
                      <a:pPr algn="ctr" latinLnBrk="1"/>
                      <a:r>
                        <a:rPr lang="en-US" altLang="ko-KR" sz="1050" smtClean="0">
                          <a:solidFill>
                            <a:schemeClr val="tx1">
                              <a:lumMod val="75000"/>
                              <a:lumOff val="25000"/>
                            </a:schemeClr>
                          </a:solidFill>
                          <a:latin typeface="+mn-ea"/>
                          <a:ea typeface="+mn-ea"/>
                        </a:rPr>
                        <a:t>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면세점</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56.7</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53.6</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0.0</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99.0</a:t>
                      </a:r>
                      <a:endParaRPr lang="ko-KR" altLang="en-US" sz="1050">
                        <a:solidFill>
                          <a:schemeClr val="tx1">
                            <a:lumMod val="75000"/>
                            <a:lumOff val="25000"/>
                          </a:schemeClr>
                        </a:solidFill>
                        <a:latin typeface="+mn-ea"/>
                        <a:ea typeface="+mn-ea"/>
                      </a:endParaRPr>
                    </a:p>
                  </a:txBody>
                  <a:tcPr anchor="ctr"/>
                </a:tc>
                <a:tc>
                  <a:txBody>
                    <a:bodyPr/>
                    <a:lstStyle/>
                    <a:p>
                      <a:pPr marL="0" algn="ctr" defTabSz="914400" rtl="0" eaLnBrk="1" latinLnBrk="1" hangingPunct="1"/>
                      <a:r>
                        <a:rPr lang="en-US" altLang="ko-KR" sz="1050" kern="1200" smtClean="0">
                          <a:solidFill>
                            <a:schemeClr val="tx1">
                              <a:lumMod val="75000"/>
                              <a:lumOff val="25000"/>
                            </a:schemeClr>
                          </a:solidFill>
                          <a:latin typeface="+mn-ea"/>
                          <a:ea typeface="+mn-ea"/>
                          <a:cs typeface="+mn-cs"/>
                        </a:rPr>
                        <a:t>99.0</a:t>
                      </a:r>
                      <a:endParaRPr lang="ko-KR" altLang="en-US" sz="1050" kern="1200">
                        <a:solidFill>
                          <a:schemeClr val="tx1">
                            <a:lumMod val="75000"/>
                            <a:lumOff val="25000"/>
                          </a:schemeClr>
                        </a:solidFill>
                        <a:latin typeface="+mn-ea"/>
                        <a:ea typeface="+mn-ea"/>
                        <a:cs typeface="+mn-cs"/>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일반한식</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13.1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13.1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35.1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35.7</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0.8</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1.4</a:t>
                      </a:r>
                      <a:endParaRPr lang="ko-KR" altLang="en-US" sz="1050">
                        <a:solidFill>
                          <a:schemeClr val="tx1">
                            <a:lumMod val="75000"/>
                            <a:lumOff val="25000"/>
                          </a:schemeClr>
                        </a:solidFill>
                        <a:latin typeface="+mn-ea"/>
                        <a:ea typeface="+mn-ea"/>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건강식품</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65.5</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62.9</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0.0</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0.0</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100.0</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100.0</a:t>
                      </a:r>
                      <a:endParaRPr lang="ko-KR" altLang="en-US" sz="1050">
                        <a:solidFill>
                          <a:schemeClr val="tx1">
                            <a:lumMod val="75000"/>
                            <a:lumOff val="25000"/>
                          </a:schemeClr>
                        </a:solidFill>
                        <a:latin typeface="+mn-ea"/>
                        <a:ea typeface="+mn-ea"/>
                      </a:endParaRPr>
                    </a:p>
                  </a:txBody>
                  <a:tcPr anchor="ctr"/>
                </a:tc>
              </a:tr>
            </a:tbl>
          </a:graphicData>
        </a:graphic>
      </p:graphicFrame>
      <p:sp>
        <p:nvSpPr>
          <p:cNvPr id="84" name="모서리가 둥근 직사각형 8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85" name="직사각형 84"/>
          <p:cNvSpPr/>
          <p:nvPr/>
        </p:nvSpPr>
        <p:spPr>
          <a:xfrm>
            <a:off x="2272282" y="2312876"/>
            <a:ext cx="4567970"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중국인 주요 관광지의 업종별 매출 순위 및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86" name="모서리가 둥근 직사각형 85"/>
          <p:cNvSpPr/>
          <p:nvPr/>
        </p:nvSpPr>
        <p:spPr>
          <a:xfrm>
            <a:off x="262710" y="2312876"/>
            <a:ext cx="8485754" cy="4068452"/>
          </a:xfrm>
          <a:prstGeom prst="roundRect">
            <a:avLst>
              <a:gd name="adj" fmla="val 2572"/>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0" name="직사각형 9"/>
          <p:cNvSpPr/>
          <p:nvPr/>
        </p:nvSpPr>
        <p:spPr>
          <a:xfrm>
            <a:off x="7332055" y="2672917"/>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900" spc="100">
                <a:ln>
                  <a:solidFill>
                    <a:prstClr val="black">
                      <a:alpha val="20000"/>
                    </a:prstClr>
                  </a:solidFill>
                </a:ln>
                <a:solidFill>
                  <a:srgbClr val="000000">
                    <a:lumMod val="75000"/>
                    <a:lumOff val="25000"/>
                  </a:srgbClr>
                </a:solidFill>
                <a:cs typeface="Arial" pitchFamily="34" charset="0"/>
              </a:rPr>
              <a:t>(</a:t>
            </a:r>
            <a:r>
              <a:rPr lang="ko-KR" altLang="en-US" sz="900" spc="100">
                <a:ln>
                  <a:solidFill>
                    <a:prstClr val="black">
                      <a:alpha val="20000"/>
                    </a:prstClr>
                  </a:solidFill>
                </a:ln>
                <a:solidFill>
                  <a:srgbClr val="000000">
                    <a:lumMod val="75000"/>
                    <a:lumOff val="25000"/>
                  </a:srgbClr>
                </a:solidFill>
                <a:cs typeface="Arial" pitchFamily="34" charset="0"/>
              </a:rPr>
              <a:t>단위</a:t>
            </a:r>
            <a:r>
              <a:rPr lang="en-US" altLang="ko-KR" sz="900" spc="100">
                <a:ln>
                  <a:solidFill>
                    <a:prstClr val="black">
                      <a:alpha val="20000"/>
                    </a:prstClr>
                  </a:solidFill>
                </a:ln>
                <a:solidFill>
                  <a:srgbClr val="000000">
                    <a:lumMod val="75000"/>
                    <a:lumOff val="25000"/>
                  </a:srgbClr>
                </a:solidFill>
                <a:cs typeface="Arial" pitchFamily="34" charset="0"/>
              </a:rPr>
              <a:t>: </a:t>
            </a:r>
            <a:r>
              <a:rPr lang="ko-KR" altLang="en-US" sz="900" spc="100">
                <a:ln>
                  <a:solidFill>
                    <a:prstClr val="black">
                      <a:alpha val="20000"/>
                    </a:prstClr>
                  </a:solidFill>
                </a:ln>
                <a:solidFill>
                  <a:srgbClr val="000000">
                    <a:lumMod val="75000"/>
                    <a:lumOff val="25000"/>
                  </a:srgbClr>
                </a:solidFill>
                <a:cs typeface="Arial" pitchFamily="34" charset="0"/>
              </a:rPr>
              <a:t>억 원</a:t>
            </a:r>
            <a:r>
              <a:rPr lang="en-US" altLang="ko-KR" sz="900" spc="100">
                <a:ln>
                  <a:solidFill>
                    <a:prstClr val="black">
                      <a:alpha val="20000"/>
                    </a:prstClr>
                  </a:solidFill>
                </a:ln>
                <a:solidFill>
                  <a:srgbClr val="000000">
                    <a:lumMod val="75000"/>
                    <a:lumOff val="25000"/>
                  </a:srgbClr>
                </a:solidFill>
                <a:cs typeface="Arial" pitchFamily="34" charset="0"/>
              </a:rPr>
              <a:t>)</a:t>
            </a:r>
          </a:p>
        </p:txBody>
      </p:sp>
      <p:sp>
        <p:nvSpPr>
          <p:cNvPr id="12" name="제목 2"/>
          <p:cNvSpPr>
            <a:spLocks noGrp="1"/>
          </p:cNvSpPr>
          <p:nvPr>
            <p:ph type="title"/>
          </p:nvPr>
        </p:nvSpPr>
        <p:spPr>
          <a:xfrm>
            <a:off x="226706" y="188640"/>
            <a:ext cx="8136880" cy="274859"/>
          </a:xfrm>
        </p:spPr>
        <p:txBody>
          <a:bodyPr/>
          <a:lstStyle/>
          <a:p>
            <a:r>
              <a:rPr lang="ko-KR" altLang="en-US" smtClean="0"/>
              <a:t>      관광지 특성 및 소비 패턴</a:t>
            </a:r>
            <a:endParaRPr lang="ko-KR" altLang="en-US"/>
          </a:p>
        </p:txBody>
      </p:sp>
      <p:pic>
        <p:nvPicPr>
          <p:cNvPr id="118791" name="Picture 7"/>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7301" y="2960948"/>
            <a:ext cx="8136011" cy="1695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377950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6503" y="2708920"/>
            <a:ext cx="8105938"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제목 2"/>
          <p:cNvSpPr>
            <a:spLocks noGrp="1"/>
          </p:cNvSpPr>
          <p:nvPr>
            <p:ph type="title"/>
          </p:nvPr>
        </p:nvSpPr>
        <p:spPr>
          <a:xfrm>
            <a:off x="226706" y="188640"/>
            <a:ext cx="8136880" cy="274859"/>
          </a:xfrm>
        </p:spPr>
        <p:txBody>
          <a:bodyPr/>
          <a:lstStyle/>
          <a:p>
            <a:r>
              <a:rPr lang="ko-KR" altLang="en-US" smtClean="0"/>
              <a:t>      관광지 특성 및 소비 패턴</a:t>
            </a:r>
            <a:endParaRPr lang="ko-KR" altLang="en-US"/>
          </a:p>
        </p:txBody>
      </p:sp>
      <p:sp>
        <p:nvSpPr>
          <p:cNvPr id="93" name="직사각형 92"/>
          <p:cNvSpPr/>
          <p:nvPr/>
        </p:nvSpPr>
        <p:spPr>
          <a:xfrm>
            <a:off x="215516" y="2096852"/>
            <a:ext cx="8532948"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중국인 주요 관광지의 업종별</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월별 소비 추이</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37" name="모서리가 둥근 직사각형 36"/>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39" name="모서리가 둥근 직사각형 38"/>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직사각형 39"/>
          <p:cNvSpPr/>
          <p:nvPr/>
        </p:nvSpPr>
        <p:spPr>
          <a:xfrm>
            <a:off x="143508" y="1160748"/>
            <a:ext cx="8604956"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면세점은 작년 </a:t>
            </a:r>
            <a:r>
              <a:rPr lang="en-US" altLang="ko-KR" sz="1600" spc="100">
                <a:ln>
                  <a:solidFill>
                    <a:prstClr val="black">
                      <a:alpha val="20000"/>
                    </a:prstClr>
                  </a:solidFill>
                </a:ln>
                <a:solidFill>
                  <a:srgbClr val="000000"/>
                </a:solidFill>
                <a:latin typeface="NOVA Bold"/>
                <a:ea typeface="NOVA Bold"/>
                <a:cs typeface="Arial" pitchFamily="34" charset="0"/>
              </a:rPr>
              <a:t>6~7</a:t>
            </a:r>
            <a:r>
              <a:rPr lang="ko-KR" altLang="en-US" sz="1600" spc="100">
                <a:ln>
                  <a:solidFill>
                    <a:prstClr val="black">
                      <a:alpha val="20000"/>
                    </a:prstClr>
                  </a:solidFill>
                </a:ln>
                <a:solidFill>
                  <a:srgbClr val="000000"/>
                </a:solidFill>
                <a:latin typeface="NOVA Bold"/>
                <a:ea typeface="NOVA Bold"/>
                <a:cs typeface="Arial" pitchFamily="34" charset="0"/>
              </a:rPr>
              <a:t>월에 메르스 여파로 매출이 주춤하였으나 </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latin typeface="NOVA Bold"/>
                <a:ea typeface="NOVA Bold"/>
                <a:cs typeface="Arial" pitchFamily="34" charset="0"/>
              </a:rPr>
              <a:t>월 이후 급증하는 모습</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건강식품업종은 메르스 이후 매출이 회복하는듯 하였으나 작년에 비해 전반적으로 약세</a:t>
            </a:r>
          </a:p>
        </p:txBody>
      </p:sp>
      <p:sp>
        <p:nvSpPr>
          <p:cNvPr id="10" name="직사각형 9"/>
          <p:cNvSpPr/>
          <p:nvPr/>
        </p:nvSpPr>
        <p:spPr>
          <a:xfrm>
            <a:off x="7380312" y="2348880"/>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11" name="직사각형 10"/>
          <p:cNvSpPr/>
          <p:nvPr/>
        </p:nvSpPr>
        <p:spPr>
          <a:xfrm>
            <a:off x="3275856" y="4113076"/>
            <a:ext cx="1512168" cy="32403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050" spc="100">
                <a:ln>
                  <a:solidFill>
                    <a:prstClr val="black">
                      <a:alpha val="20000"/>
                    </a:prstClr>
                  </a:solidFill>
                </a:ln>
                <a:solidFill>
                  <a:srgbClr val="FF0000"/>
                </a:solidFill>
                <a:latin typeface="NOVA Bold"/>
                <a:ea typeface="NOVA Bold"/>
                <a:cs typeface="Arial" pitchFamily="34" charset="0"/>
              </a:rPr>
              <a:t>메르스 유행 기간</a:t>
            </a:r>
            <a:endParaRPr lang="en-US" altLang="ko-KR" sz="1050" spc="100">
              <a:ln>
                <a:solidFill>
                  <a:prstClr val="black">
                    <a:alpha val="20000"/>
                  </a:prstClr>
                </a:solidFill>
              </a:ln>
              <a:solidFill>
                <a:srgbClr val="FF0000"/>
              </a:solidFill>
              <a:latin typeface="NOVA Bold"/>
              <a:ea typeface="NOVA Bold"/>
              <a:cs typeface="Arial" pitchFamily="34" charset="0"/>
            </a:endParaRPr>
          </a:p>
        </p:txBody>
      </p:sp>
      <p:sp>
        <p:nvSpPr>
          <p:cNvPr id="3" name="모서리가 둥근 직사각형 2"/>
          <p:cNvSpPr/>
          <p:nvPr/>
        </p:nvSpPr>
        <p:spPr>
          <a:xfrm>
            <a:off x="3707904" y="4509120"/>
            <a:ext cx="612068" cy="828092"/>
          </a:xfrm>
          <a:prstGeom prst="roundRect">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4" name="텍스트 개체 틀 1"/>
          <p:cNvSpPr>
            <a:spLocks noGrp="1"/>
          </p:cNvSpPr>
          <p:nvPr>
            <p:ph type="body" sz="quarter" idx="12"/>
          </p:nvPr>
        </p:nvSpPr>
        <p:spPr>
          <a:xfrm>
            <a:off x="250828" y="509931"/>
            <a:ext cx="8137599" cy="284693"/>
          </a:xfrm>
        </p:spPr>
        <p:txBody>
          <a:bodyPr/>
          <a:lstStyle/>
          <a:p>
            <a:r>
              <a:rPr lang="ko-KR" altLang="en-US" smtClean="0"/>
              <a:t>중국인 주요 관광지의 업종 현황</a:t>
            </a:r>
            <a:endParaRPr lang="ko-KR" altLang="en-US"/>
          </a:p>
        </p:txBody>
      </p:sp>
    </p:spTree>
    <p:extLst>
      <p:ext uri="{BB962C8B-B14F-4D97-AF65-F5344CB8AC3E}">
        <p14:creationId xmlns:p14="http://schemas.microsoft.com/office/powerpoint/2010/main" val="243134056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46501" y="2734394"/>
            <a:ext cx="3749935" cy="2998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05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0998" y="2734394"/>
            <a:ext cx="3850962" cy="2998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중국인 주요 관광지의 고객 성별</a:t>
            </a:r>
            <a:r>
              <a:rPr lang="en-US" altLang="ko-KR" smtClean="0"/>
              <a:t>/</a:t>
            </a:r>
            <a:r>
              <a:rPr lang="ko-KR" altLang="en-US" smtClean="0"/>
              <a:t>연령대별 소비</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젊은 고객들의 소비금액 비중이 높아지고</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장년층 고객의 비중은 감소하는 모습이 뚜렷함</a:t>
            </a:r>
            <a:endParaRPr lang="ko-KR" altLang="en-US"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2-30</a:t>
            </a:r>
            <a:r>
              <a:rPr lang="ko-KR" altLang="en-US" sz="1600" spc="100">
                <a:ln>
                  <a:solidFill>
                    <a:prstClr val="black">
                      <a:alpha val="20000"/>
                    </a:prstClr>
                  </a:solidFill>
                </a:ln>
                <a:solidFill>
                  <a:srgbClr val="000000"/>
                </a:solidFill>
                <a:ea typeface="NOVA Bold"/>
                <a:cs typeface="Arial" pitchFamily="34" charset="0"/>
              </a:rPr>
              <a:t>대 젊은 고객 비중이 과반수 이상을 차지하며</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최근 더 빠르게 증가하는 모습</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38" name="직사각형 37"/>
          <p:cNvSpPr/>
          <p:nvPr/>
        </p:nvSpPr>
        <p:spPr>
          <a:xfrm>
            <a:off x="4505586" y="2168860"/>
            <a:ext cx="4170870"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 이용고객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39" name="직선 연결선 38"/>
          <p:cNvCxnSpPr/>
          <p:nvPr/>
        </p:nvCxnSpPr>
        <p:spPr>
          <a:xfrm flipH="1">
            <a:off x="4499992" y="2733139"/>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a:t>
            </a:r>
            <a:r>
              <a:rPr lang="ko-KR" altLang="en-US"/>
              <a:t>관광지 특성 및 소비 패턴</a:t>
            </a:r>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44" y="2153054"/>
            <a:ext cx="384683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 소비금액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20" name="직사각형 19"/>
          <p:cNvSpPr/>
          <p:nvPr/>
        </p:nvSpPr>
        <p:spPr>
          <a:xfrm>
            <a:off x="323528" y="5913276"/>
            <a:ext cx="4170868"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endParaRPr lang="en-US" altLang="ko-KR" sz="1050" spc="100">
              <a:ln>
                <a:solidFill>
                  <a:prstClr val="black">
                    <a:alpha val="20000"/>
                  </a:prstClr>
                </a:solidFill>
              </a:ln>
              <a:solidFill>
                <a:srgbClr val="000000">
                  <a:lumMod val="75000"/>
                  <a:lumOff val="25000"/>
                </a:srgbClr>
              </a:solidFill>
              <a:cs typeface="Arial" pitchFamily="34" charset="0"/>
            </a:endParaRPr>
          </a:p>
        </p:txBody>
      </p:sp>
    </p:spTree>
    <p:extLst>
      <p:ext uri="{BB962C8B-B14F-4D97-AF65-F5344CB8AC3E}">
        <p14:creationId xmlns:p14="http://schemas.microsoft.com/office/powerpoint/2010/main" val="325600646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3"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08004" y="2525832"/>
            <a:ext cx="3955973" cy="3351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17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87524" y="2558529"/>
            <a:ext cx="4162863" cy="3329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a:t>중국인 주요 관광지의 </a:t>
            </a:r>
            <a:r>
              <a:rPr lang="ko-KR" altLang="en-US" smtClean="0"/>
              <a:t>시간대별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인터넷몰 등에서의 밤시간대의 소비 비중이 높은 것이 특징이며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인당 소비 금액도 높은 편</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저녁</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밤 시간대 소비가 증가하고</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점심</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오후 시간대 소비는 감소하는 추세</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43" name="제목 2"/>
          <p:cNvSpPr>
            <a:spLocks noGrp="1"/>
          </p:cNvSpPr>
          <p:nvPr>
            <p:ph type="title"/>
          </p:nvPr>
        </p:nvSpPr>
        <p:spPr>
          <a:xfrm>
            <a:off x="226706" y="188640"/>
            <a:ext cx="8136880" cy="274859"/>
          </a:xfrm>
        </p:spPr>
        <p:txBody>
          <a:bodyPr/>
          <a:lstStyle/>
          <a:p>
            <a:r>
              <a:rPr lang="ko-KR" altLang="en-US" smtClean="0"/>
              <a:t>      </a:t>
            </a:r>
            <a:r>
              <a:rPr lang="ko-KR" altLang="en-US"/>
              <a:t>관광지 특성 및 소비 패턴</a:t>
            </a:r>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 고객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 소비금액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flipH="1">
            <a:off x="4499992" y="2600908"/>
            <a:ext cx="0" cy="2844316"/>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329124" y="5913276"/>
            <a:ext cx="6403116"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푸른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실선은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내국인 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sp>
        <p:nvSpPr>
          <p:cNvPr id="16" name="직사각형 15"/>
          <p:cNvSpPr/>
          <p:nvPr/>
        </p:nvSpPr>
        <p:spPr>
          <a:xfrm>
            <a:off x="334365" y="5625244"/>
            <a:ext cx="648072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오전</a:t>
            </a:r>
            <a:r>
              <a:rPr lang="en-US" altLang="ko-KR" sz="1050" spc="100">
                <a:ln>
                  <a:solidFill>
                    <a:prstClr val="black">
                      <a:alpha val="20000"/>
                    </a:prstClr>
                  </a:solidFill>
                </a:ln>
                <a:solidFill>
                  <a:srgbClr val="000000">
                    <a:lumMod val="75000"/>
                    <a:lumOff val="25000"/>
                  </a:srgbClr>
                </a:solidFill>
                <a:cs typeface="Arial" pitchFamily="34" charset="0"/>
              </a:rPr>
              <a:t>(08~11</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점심</a:t>
            </a:r>
            <a:r>
              <a:rPr lang="en-US" altLang="ko-KR" sz="1050" spc="100">
                <a:ln>
                  <a:solidFill>
                    <a:prstClr val="black">
                      <a:alpha val="20000"/>
                    </a:prstClr>
                  </a:solidFill>
                </a:ln>
                <a:solidFill>
                  <a:srgbClr val="000000">
                    <a:lumMod val="75000"/>
                    <a:lumOff val="25000"/>
                  </a:srgbClr>
                </a:solidFill>
                <a:cs typeface="Arial" pitchFamily="34" charset="0"/>
              </a:rPr>
              <a:t>(11~14</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오후</a:t>
            </a:r>
            <a:r>
              <a:rPr lang="en-US" altLang="ko-KR" sz="1050" spc="100">
                <a:ln>
                  <a:solidFill>
                    <a:prstClr val="black">
                      <a:alpha val="20000"/>
                    </a:prstClr>
                  </a:solidFill>
                </a:ln>
                <a:solidFill>
                  <a:srgbClr val="000000">
                    <a:lumMod val="75000"/>
                    <a:lumOff val="25000"/>
                  </a:srgbClr>
                </a:solidFill>
                <a:cs typeface="Arial" pitchFamily="34" charset="0"/>
              </a:rPr>
              <a:t>(14~18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저녁</a:t>
            </a:r>
            <a:r>
              <a:rPr lang="en-US" altLang="ko-KR" sz="1050" spc="100">
                <a:ln>
                  <a:solidFill>
                    <a:prstClr val="black">
                      <a:alpha val="20000"/>
                    </a:prstClr>
                  </a:solidFill>
                </a:ln>
                <a:solidFill>
                  <a:srgbClr val="000000">
                    <a:lumMod val="75000"/>
                    <a:lumOff val="25000"/>
                  </a:srgbClr>
                </a:solidFill>
                <a:cs typeface="Arial" pitchFamily="34" charset="0"/>
              </a:rPr>
              <a:t>(18~22</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밤</a:t>
            </a:r>
            <a:r>
              <a:rPr lang="en-US" altLang="ko-KR" sz="1050" spc="100">
                <a:ln>
                  <a:solidFill>
                    <a:prstClr val="black">
                      <a:alpha val="20000"/>
                    </a:prstClr>
                  </a:solidFill>
                </a:ln>
                <a:solidFill>
                  <a:srgbClr val="000000">
                    <a:lumMod val="75000"/>
                    <a:lumOff val="25000"/>
                  </a:srgbClr>
                </a:solidFill>
                <a:cs typeface="Arial" pitchFamily="34" charset="0"/>
              </a:rPr>
              <a:t>(22~08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a:t>
            </a:r>
          </a:p>
        </p:txBody>
      </p:sp>
    </p:spTree>
    <p:extLst>
      <p:ext uri="{BB962C8B-B14F-4D97-AF65-F5344CB8AC3E}">
        <p14:creationId xmlns:p14="http://schemas.microsoft.com/office/powerpoint/2010/main" val="337672733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2339" y="2558598"/>
            <a:ext cx="3832827" cy="3495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a:t>중국인 주요 </a:t>
            </a:r>
            <a:r>
              <a:rPr lang="ko-KR" altLang="en-US" smtClean="0"/>
              <a:t>관광지의 요일별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내국인은 주말보다 평일 소비가 활발하며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일요일 소비는 특히 저조한 것으로 나타남</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 관광객의 경우 주말 소비 비중이 높은 편이며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최근 더 늘어나는 추세</a:t>
            </a:r>
          </a:p>
        </p:txBody>
      </p:sp>
      <p:sp>
        <p:nvSpPr>
          <p:cNvPr id="43" name="제목 2"/>
          <p:cNvSpPr>
            <a:spLocks noGrp="1"/>
          </p:cNvSpPr>
          <p:nvPr>
            <p:ph type="title"/>
          </p:nvPr>
        </p:nvSpPr>
        <p:spPr>
          <a:xfrm>
            <a:off x="226706" y="188640"/>
            <a:ext cx="8136880" cy="274859"/>
          </a:xfrm>
        </p:spPr>
        <p:txBody>
          <a:bodyPr/>
          <a:lstStyle/>
          <a:p>
            <a:r>
              <a:rPr lang="ko-KR" altLang="en-US" smtClean="0"/>
              <a:t>      </a:t>
            </a:r>
            <a:r>
              <a:rPr lang="ko-KR" altLang="en-US"/>
              <a:t>관광지 특성 및 소비 패턴</a:t>
            </a:r>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ea typeface="NOVA Bold"/>
                <a:cs typeface="Arial" pitchFamily="34" charset="0"/>
              </a:rPr>
              <a:t>중국인 요일별 소비금액 비율</a:t>
            </a:r>
            <a:endParaRPr lang="en-US" altLang="ko-KR" sz="1600" spc="100">
              <a:ln>
                <a:solidFill>
                  <a:prstClr val="black">
                    <a:alpha val="20000"/>
                  </a:prstClr>
                </a:solidFill>
              </a:ln>
              <a:solidFill>
                <a:srgbClr val="000000">
                  <a:lumMod val="75000"/>
                  <a:lumOff val="25000"/>
                </a:srgbClr>
              </a:solidFill>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내국인 요일별 소비금액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a:off x="4499992" y="2600908"/>
            <a:ext cx="8994" cy="324036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341516" y="5913276"/>
            <a:ext cx="83349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회색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pic>
        <p:nvPicPr>
          <p:cNvPr id="140292"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68045" y="2548986"/>
            <a:ext cx="3364708" cy="3436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285760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2"/>
          <p:cNvSpPr>
            <a:spLocks noGrp="1"/>
          </p:cNvSpPr>
          <p:nvPr>
            <p:ph type="title"/>
          </p:nvPr>
        </p:nvSpPr>
        <p:spPr>
          <a:xfrm>
            <a:off x="226706" y="188640"/>
            <a:ext cx="8136880" cy="274859"/>
          </a:xfrm>
        </p:spPr>
        <p:txBody>
          <a:bodyPr/>
          <a:lstStyle/>
          <a:p>
            <a:r>
              <a:rPr lang="ko-KR" altLang="en-US" smtClean="0"/>
              <a:t>      관광지 특성 및 소비 패턴</a:t>
            </a:r>
            <a:endParaRPr lang="ko-KR" altLang="en-US"/>
          </a:p>
        </p:txBody>
      </p:sp>
      <p:pic>
        <p:nvPicPr>
          <p:cNvPr id="1208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8703" y="2996952"/>
            <a:ext cx="8213737" cy="171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내국인 주요 관광지의 업종 현황</a:t>
            </a:r>
            <a:endParaRPr lang="ko-KR" altLang="en-US"/>
          </a:p>
        </p:txBody>
      </p:sp>
      <p:sp>
        <p:nvSpPr>
          <p:cNvPr id="32" name="직사각형 31"/>
          <p:cNvSpPr/>
          <p:nvPr/>
        </p:nvSpPr>
        <p:spPr>
          <a:xfrm>
            <a:off x="143508" y="1160748"/>
            <a:ext cx="8604956" cy="118813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내국인 주요 관광지의 주요 소비 업종은 면세점</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한식</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화장품</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렌트카 등으로 나타남</a:t>
            </a: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용담</a:t>
            </a:r>
            <a:r>
              <a:rPr lang="en-US" altLang="ko-KR" sz="1600" spc="100">
                <a:ln>
                  <a:solidFill>
                    <a:prstClr val="black">
                      <a:alpha val="20000"/>
                    </a:prstClr>
                  </a:solidFill>
                </a:ln>
                <a:solidFill>
                  <a:srgbClr val="000000"/>
                </a:solidFill>
                <a:ea typeface="NOVA Bold"/>
                <a:cs typeface="Arial" pitchFamily="34" charset="0"/>
              </a:rPr>
              <a:t>2</a:t>
            </a:r>
            <a:r>
              <a:rPr lang="ko-KR" altLang="en-US" sz="1600" spc="100">
                <a:ln>
                  <a:solidFill>
                    <a:prstClr val="black">
                      <a:alpha val="20000"/>
                    </a:prstClr>
                  </a:solidFill>
                </a:ln>
                <a:solidFill>
                  <a:srgbClr val="000000"/>
                </a:solidFill>
                <a:ea typeface="NOVA Bold"/>
                <a:cs typeface="Arial" pitchFamily="34" charset="0"/>
              </a:rPr>
              <a:t>동과 중문동의 내국인 전용 면세점이 가장 높은 매출을 올렸으며</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올해도 </a:t>
            </a:r>
            <a:r>
              <a:rPr lang="en-US" altLang="ko-KR" sz="1600" spc="100">
                <a:ln>
                  <a:solidFill>
                    <a:prstClr val="black">
                      <a:alpha val="20000"/>
                    </a:prstClr>
                  </a:solidFill>
                </a:ln>
                <a:solidFill>
                  <a:srgbClr val="000000"/>
                </a:solidFill>
                <a:ea typeface="NOVA Bold"/>
                <a:cs typeface="Arial" pitchFamily="34" charset="0"/>
              </a:rPr>
              <a:t>18% </a:t>
            </a:r>
            <a:r>
              <a:rPr lang="ko-KR" altLang="en-US" sz="1600" spc="100">
                <a:ln>
                  <a:solidFill>
                    <a:prstClr val="black">
                      <a:alpha val="20000"/>
                    </a:prstClr>
                  </a:solidFill>
                </a:ln>
                <a:solidFill>
                  <a:srgbClr val="000000"/>
                </a:solidFill>
                <a:ea typeface="NOVA Bold"/>
                <a:cs typeface="Arial" pitchFamily="34" charset="0"/>
              </a:rPr>
              <a:t>성장</a:t>
            </a: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한식 업종에서 관광객 매출 비중이 매우 높으며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화장품은 중국인 관광객이 대부분 소비</a:t>
            </a:r>
            <a:endParaRPr lang="en-US" altLang="ko-KR" sz="1600" spc="100">
              <a:ln>
                <a:solidFill>
                  <a:prstClr val="black">
                    <a:alpha val="20000"/>
                  </a:prstClr>
                </a:solidFill>
              </a:ln>
              <a:solidFill>
                <a:srgbClr val="000000"/>
              </a:solidFill>
              <a:ea typeface="NOVA Bold"/>
              <a:cs typeface="Arial" pitchFamily="34" charset="0"/>
            </a:endParaRPr>
          </a:p>
        </p:txBody>
      </p:sp>
      <p:sp>
        <p:nvSpPr>
          <p:cNvPr id="84" name="모서리가 둥근 직사각형 8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85" name="직사각형 84"/>
          <p:cNvSpPr/>
          <p:nvPr/>
        </p:nvSpPr>
        <p:spPr>
          <a:xfrm>
            <a:off x="2272282" y="2312876"/>
            <a:ext cx="4567970"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내국인 주요 관광지의 업종별 매출 순위 및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86" name="모서리가 둥근 직사각형 85"/>
          <p:cNvSpPr/>
          <p:nvPr/>
        </p:nvSpPr>
        <p:spPr>
          <a:xfrm>
            <a:off x="262710" y="2312876"/>
            <a:ext cx="8485754" cy="4068452"/>
          </a:xfrm>
          <a:prstGeom prst="roundRect">
            <a:avLst>
              <a:gd name="adj" fmla="val 2572"/>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0" name="직사각형 9"/>
          <p:cNvSpPr/>
          <p:nvPr/>
        </p:nvSpPr>
        <p:spPr>
          <a:xfrm>
            <a:off x="7332055" y="2672917"/>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900" spc="100">
                <a:ln>
                  <a:solidFill>
                    <a:prstClr val="black">
                      <a:alpha val="20000"/>
                    </a:prstClr>
                  </a:solidFill>
                </a:ln>
                <a:solidFill>
                  <a:srgbClr val="000000">
                    <a:lumMod val="75000"/>
                    <a:lumOff val="25000"/>
                  </a:srgbClr>
                </a:solidFill>
                <a:cs typeface="Arial" pitchFamily="34" charset="0"/>
              </a:rPr>
              <a:t>(</a:t>
            </a:r>
            <a:r>
              <a:rPr lang="ko-KR" altLang="en-US" sz="900" spc="100">
                <a:ln>
                  <a:solidFill>
                    <a:prstClr val="black">
                      <a:alpha val="20000"/>
                    </a:prstClr>
                  </a:solidFill>
                </a:ln>
                <a:solidFill>
                  <a:srgbClr val="000000">
                    <a:lumMod val="75000"/>
                    <a:lumOff val="25000"/>
                  </a:srgbClr>
                </a:solidFill>
                <a:cs typeface="Arial" pitchFamily="34" charset="0"/>
              </a:rPr>
              <a:t>단위</a:t>
            </a:r>
            <a:r>
              <a:rPr lang="en-US" altLang="ko-KR" sz="900" spc="100">
                <a:ln>
                  <a:solidFill>
                    <a:prstClr val="black">
                      <a:alpha val="20000"/>
                    </a:prstClr>
                  </a:solidFill>
                </a:ln>
                <a:solidFill>
                  <a:srgbClr val="000000">
                    <a:lumMod val="75000"/>
                    <a:lumOff val="25000"/>
                  </a:srgbClr>
                </a:solidFill>
                <a:cs typeface="Arial" pitchFamily="34" charset="0"/>
              </a:rPr>
              <a:t>: </a:t>
            </a:r>
            <a:r>
              <a:rPr lang="ko-KR" altLang="en-US" sz="900" spc="100">
                <a:ln>
                  <a:solidFill>
                    <a:prstClr val="black">
                      <a:alpha val="20000"/>
                    </a:prstClr>
                  </a:solidFill>
                </a:ln>
                <a:solidFill>
                  <a:srgbClr val="000000">
                    <a:lumMod val="75000"/>
                    <a:lumOff val="25000"/>
                  </a:srgbClr>
                </a:solidFill>
                <a:cs typeface="Arial" pitchFamily="34" charset="0"/>
              </a:rPr>
              <a:t>억 원</a:t>
            </a:r>
            <a:r>
              <a:rPr lang="en-US" altLang="ko-KR" sz="900" spc="100">
                <a:ln>
                  <a:solidFill>
                    <a:prstClr val="black">
                      <a:alpha val="20000"/>
                    </a:prstClr>
                  </a:solidFill>
                </a:ln>
                <a:solidFill>
                  <a:srgbClr val="000000">
                    <a:lumMod val="75000"/>
                    <a:lumOff val="25000"/>
                  </a:srgbClr>
                </a:solidFill>
                <a:cs typeface="Arial" pitchFamily="34" charset="0"/>
              </a:rPr>
              <a:t>)</a:t>
            </a:r>
          </a:p>
        </p:txBody>
      </p:sp>
      <p:graphicFrame>
        <p:nvGraphicFramePr>
          <p:cNvPr id="11" name="표 10"/>
          <p:cNvGraphicFramePr>
            <a:graphicFrameLocks noGrp="1"/>
          </p:cNvGraphicFramePr>
          <p:nvPr>
            <p:extLst>
              <p:ext uri="{D42A27DB-BD31-4B8C-83A1-F6EECF244321}">
                <p14:modId xmlns:p14="http://schemas.microsoft.com/office/powerpoint/2010/main" val="4166090349"/>
              </p:ext>
            </p:extLst>
          </p:nvPr>
        </p:nvGraphicFramePr>
        <p:xfrm>
          <a:off x="539552" y="4820559"/>
          <a:ext cx="7959608" cy="1373049"/>
        </p:xfrm>
        <a:graphic>
          <a:graphicData uri="http://schemas.openxmlformats.org/drawingml/2006/table">
            <a:tbl>
              <a:tblPr firstRow="1" bandRow="1">
                <a:tableStyleId>{21E4AEA4-8DFA-4A89-87EB-49C32662AFE0}</a:tableStyleId>
              </a:tblPr>
              <a:tblGrid>
                <a:gridCol w="449536"/>
                <a:gridCol w="1316044"/>
                <a:gridCol w="1032338"/>
                <a:gridCol w="1032338"/>
                <a:gridCol w="1032338"/>
                <a:gridCol w="1032338"/>
                <a:gridCol w="1032338"/>
                <a:gridCol w="1032338"/>
              </a:tblGrid>
              <a:tr h="237308">
                <a:tc rowSpan="2">
                  <a:txBody>
                    <a:bodyPr/>
                    <a:lstStyle/>
                    <a:p>
                      <a:pPr algn="ctr" latinLnBrk="1"/>
                      <a:r>
                        <a:rPr lang="ko-KR" altLang="en-US" sz="1050" smtClean="0">
                          <a:solidFill>
                            <a:schemeClr val="tx1">
                              <a:lumMod val="75000"/>
                              <a:lumOff val="25000"/>
                            </a:schemeClr>
                          </a:solidFill>
                          <a:latin typeface="+mn-ea"/>
                          <a:ea typeface="+mn-ea"/>
                        </a:rPr>
                        <a:t>순위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rowSpan="2">
                  <a:txBody>
                    <a:bodyPr/>
                    <a:lstStyle/>
                    <a:p>
                      <a:pPr algn="ctr" latinLnBrk="1"/>
                      <a:r>
                        <a:rPr lang="ko-KR" altLang="en-US" sz="1050" smtClean="0">
                          <a:solidFill>
                            <a:schemeClr val="tx1">
                              <a:lumMod val="75000"/>
                              <a:lumOff val="25000"/>
                            </a:schemeClr>
                          </a:solidFill>
                          <a:latin typeface="+mn-ea"/>
                          <a:ea typeface="+mn-ea"/>
                        </a:rPr>
                        <a:t>업종명</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gridSpan="2">
                  <a:txBody>
                    <a:bodyPr/>
                    <a:lstStyle/>
                    <a:p>
                      <a:pPr algn="ctr" latinLnBrk="1"/>
                      <a:r>
                        <a:rPr lang="ko-KR" altLang="en-US" sz="1050" smtClean="0">
                          <a:solidFill>
                            <a:schemeClr val="tx1">
                              <a:lumMod val="75000"/>
                              <a:lumOff val="25000"/>
                            </a:schemeClr>
                          </a:solidFill>
                          <a:latin typeface="+mn-ea"/>
                          <a:ea typeface="+mn-ea"/>
                        </a:rPr>
                        <a:t>인당이용금액 </a:t>
                      </a:r>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만 원</a:t>
                      </a:r>
                      <a:r>
                        <a:rPr lang="en-US" altLang="ko-KR" sz="1050" smtClean="0">
                          <a:solidFill>
                            <a:schemeClr val="tx1">
                              <a:lumMod val="75000"/>
                              <a:lumOff val="25000"/>
                            </a:schemeClr>
                          </a:solidFill>
                          <a:latin typeface="+mn-ea"/>
                          <a:ea typeface="+mn-ea"/>
                        </a:rPr>
                        <a:t>)</a:t>
                      </a:r>
                      <a:endParaRPr lang="ko-KR" altLang="en-US" sz="1050" smtClean="0">
                        <a:solidFill>
                          <a:schemeClr val="tx1">
                            <a:lumMod val="75000"/>
                            <a:lumOff val="25000"/>
                          </a:schemeClr>
                        </a:solidFill>
                        <a:latin typeface="+mn-ea"/>
                        <a:ea typeface="+mn-ea"/>
                      </a:endParaRPr>
                    </a:p>
                  </a:txBody>
                  <a:tcPr anchor="ctr">
                    <a:solidFill>
                      <a:schemeClr val="bg1">
                        <a:lumMod val="85000"/>
                      </a:schemeClr>
                    </a:solidFill>
                  </a:tcPr>
                </a:tc>
                <a:tc h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gridSpan="2">
                  <a:txBody>
                    <a:bodyPr/>
                    <a:lstStyle/>
                    <a:p>
                      <a:pPr algn="ctr" latinLnBrk="1"/>
                      <a:r>
                        <a:rPr lang="ko-KR" altLang="en-US" sz="1050" smtClean="0">
                          <a:solidFill>
                            <a:schemeClr val="tx1">
                              <a:lumMod val="75000"/>
                              <a:lumOff val="25000"/>
                            </a:schemeClr>
                          </a:solidFill>
                          <a:latin typeface="+mn-ea"/>
                          <a:ea typeface="+mn-ea"/>
                        </a:rPr>
                        <a:t>내국인 관광객 매출 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h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gridSpan="2">
                  <a:txBody>
                    <a:bodyPr/>
                    <a:lstStyle/>
                    <a:p>
                      <a:pPr algn="ctr" latinLnBrk="1"/>
                      <a:r>
                        <a:rPr lang="ko-KR" altLang="en-US" sz="1050" smtClean="0">
                          <a:solidFill>
                            <a:schemeClr val="tx1">
                              <a:lumMod val="75000"/>
                              <a:lumOff val="25000"/>
                            </a:schemeClr>
                          </a:solidFill>
                          <a:latin typeface="+mn-ea"/>
                          <a:ea typeface="+mn-ea"/>
                        </a:rPr>
                        <a:t>중국인 관광객 매출 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h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r>
              <a:tr h="237308">
                <a:tc v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v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1</a:t>
                      </a:r>
                      <a:r>
                        <a:rPr lang="ko-KR" altLang="en-US" sz="1050" smtClean="0">
                          <a:solidFill>
                            <a:schemeClr val="tx1">
                              <a:lumMod val="75000"/>
                              <a:lumOff val="25000"/>
                            </a:schemeClr>
                          </a:solidFill>
                          <a:latin typeface="+mn-ea"/>
                          <a:ea typeface="+mn-ea"/>
                        </a:rPr>
                        <a:t>차년도</a:t>
                      </a: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2</a:t>
                      </a:r>
                      <a:r>
                        <a:rPr lang="ko-KR" altLang="en-US" sz="1050" smtClean="0">
                          <a:solidFill>
                            <a:schemeClr val="tx1">
                              <a:lumMod val="75000"/>
                              <a:lumOff val="25000"/>
                            </a:schemeClr>
                          </a:solidFill>
                          <a:latin typeface="+mn-ea"/>
                          <a:ea typeface="+mn-ea"/>
                        </a:rPr>
                        <a:t>차년도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1</a:t>
                      </a:r>
                      <a:r>
                        <a:rPr lang="ko-KR" altLang="en-US" sz="1050" smtClean="0">
                          <a:solidFill>
                            <a:schemeClr val="tx1">
                              <a:lumMod val="75000"/>
                              <a:lumOff val="25000"/>
                            </a:schemeClr>
                          </a:solidFill>
                          <a:latin typeface="+mn-ea"/>
                          <a:ea typeface="+mn-ea"/>
                        </a:rPr>
                        <a:t>차년도</a:t>
                      </a: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2</a:t>
                      </a:r>
                      <a:r>
                        <a:rPr lang="ko-KR" altLang="en-US" sz="1050" smtClean="0">
                          <a:solidFill>
                            <a:schemeClr val="tx1">
                              <a:lumMod val="75000"/>
                              <a:lumOff val="25000"/>
                            </a:schemeClr>
                          </a:solidFill>
                          <a:latin typeface="+mn-ea"/>
                          <a:ea typeface="+mn-ea"/>
                        </a:rPr>
                        <a:t>차년도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1</a:t>
                      </a:r>
                      <a:r>
                        <a:rPr lang="ko-KR" altLang="en-US" sz="1050" smtClean="0">
                          <a:solidFill>
                            <a:schemeClr val="tx1">
                              <a:lumMod val="75000"/>
                              <a:lumOff val="25000"/>
                            </a:schemeClr>
                          </a:solidFill>
                          <a:latin typeface="+mn-ea"/>
                          <a:ea typeface="+mn-ea"/>
                        </a:rPr>
                        <a:t>차년도</a:t>
                      </a: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2</a:t>
                      </a:r>
                      <a:r>
                        <a:rPr lang="ko-KR" altLang="en-US" sz="1050" smtClean="0">
                          <a:solidFill>
                            <a:schemeClr val="tx1">
                              <a:lumMod val="75000"/>
                              <a:lumOff val="25000"/>
                            </a:schemeClr>
                          </a:solidFill>
                          <a:latin typeface="+mn-ea"/>
                          <a:ea typeface="+mn-ea"/>
                        </a:rPr>
                        <a:t>차년도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r>
              <a:tr h="290043">
                <a:tc>
                  <a:txBody>
                    <a:bodyPr/>
                    <a:lstStyle/>
                    <a:p>
                      <a:pPr algn="ctr" latinLnBrk="1"/>
                      <a:r>
                        <a:rPr lang="en-US" altLang="ko-KR" sz="1050" smtClean="0">
                          <a:solidFill>
                            <a:schemeClr val="tx1">
                              <a:lumMod val="75000"/>
                              <a:lumOff val="25000"/>
                            </a:schemeClr>
                          </a:solidFill>
                          <a:latin typeface="+mn-ea"/>
                          <a:ea typeface="+mn-ea"/>
                        </a:rPr>
                        <a:t>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면세점</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16.2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15.3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78.5</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79.4</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11.0</a:t>
                      </a:r>
                      <a:endParaRPr lang="ko-KR" altLang="en-US" sz="1050">
                        <a:solidFill>
                          <a:schemeClr val="tx1">
                            <a:lumMod val="75000"/>
                            <a:lumOff val="25000"/>
                          </a:schemeClr>
                        </a:solidFill>
                        <a:latin typeface="+mn-ea"/>
                        <a:ea typeface="+mn-ea"/>
                      </a:endParaRPr>
                    </a:p>
                  </a:txBody>
                  <a:tcPr anchor="ctr"/>
                </a:tc>
                <a:tc>
                  <a:txBody>
                    <a:bodyPr/>
                    <a:lstStyle/>
                    <a:p>
                      <a:pPr marL="0" algn="ctr" defTabSz="914400" rtl="0" eaLnBrk="1" latinLnBrk="1" hangingPunct="1"/>
                      <a:r>
                        <a:rPr lang="en-US" altLang="ko-KR" sz="1050" kern="1200" smtClean="0">
                          <a:solidFill>
                            <a:schemeClr val="tx1">
                              <a:lumMod val="75000"/>
                              <a:lumOff val="25000"/>
                            </a:schemeClr>
                          </a:solidFill>
                          <a:latin typeface="+mn-ea"/>
                          <a:ea typeface="+mn-ea"/>
                          <a:cs typeface="+mn-cs"/>
                        </a:rPr>
                        <a:t>10.1</a:t>
                      </a:r>
                      <a:endParaRPr lang="ko-KR" altLang="en-US" sz="1050" kern="1200">
                        <a:solidFill>
                          <a:schemeClr val="tx1">
                            <a:lumMod val="75000"/>
                            <a:lumOff val="25000"/>
                          </a:schemeClr>
                        </a:solidFill>
                        <a:latin typeface="+mn-ea"/>
                        <a:ea typeface="+mn-ea"/>
                        <a:cs typeface="+mn-cs"/>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일반한식</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6.5</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6.6</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71.4</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74.2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1.0</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0.8</a:t>
                      </a:r>
                      <a:endParaRPr lang="ko-KR" altLang="en-US" sz="1050">
                        <a:solidFill>
                          <a:schemeClr val="tx1">
                            <a:lumMod val="75000"/>
                            <a:lumOff val="25000"/>
                          </a:schemeClr>
                        </a:solidFill>
                        <a:latin typeface="+mn-ea"/>
                        <a:ea typeface="+mn-ea"/>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화장품</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34.8</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28.8</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97.4</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96.7</a:t>
                      </a:r>
                      <a:endParaRPr lang="ko-KR" altLang="en-US" sz="1050">
                        <a:solidFill>
                          <a:schemeClr val="tx1">
                            <a:lumMod val="75000"/>
                            <a:lumOff val="25000"/>
                          </a:schemeClr>
                        </a:solidFill>
                        <a:latin typeface="+mn-ea"/>
                        <a:ea typeface="+mn-ea"/>
                      </a:endParaRPr>
                    </a:p>
                  </a:txBody>
                  <a:tcPr anchor="ctr"/>
                </a:tc>
              </a:tr>
            </a:tbl>
          </a:graphicData>
        </a:graphic>
      </p:graphicFrame>
    </p:spTree>
    <p:extLst>
      <p:ext uri="{BB962C8B-B14F-4D97-AF65-F5344CB8AC3E}">
        <p14:creationId xmlns:p14="http://schemas.microsoft.com/office/powerpoint/2010/main" val="301555182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9532" y="2672916"/>
            <a:ext cx="8394700" cy="351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제목 2"/>
          <p:cNvSpPr>
            <a:spLocks noGrp="1"/>
          </p:cNvSpPr>
          <p:nvPr>
            <p:ph type="title"/>
          </p:nvPr>
        </p:nvSpPr>
        <p:spPr>
          <a:xfrm>
            <a:off x="226706" y="188640"/>
            <a:ext cx="8136880" cy="274859"/>
          </a:xfrm>
        </p:spPr>
        <p:txBody>
          <a:bodyPr/>
          <a:lstStyle/>
          <a:p>
            <a:r>
              <a:rPr lang="ko-KR" altLang="en-US" smtClean="0"/>
              <a:t>      관광지 특성 및 소비 패턴</a:t>
            </a:r>
            <a:endParaRPr lang="ko-KR" altLang="en-US"/>
          </a:p>
        </p:txBody>
      </p:sp>
      <p:sp>
        <p:nvSpPr>
          <p:cNvPr id="93" name="직사각형 92"/>
          <p:cNvSpPr/>
          <p:nvPr/>
        </p:nvSpPr>
        <p:spPr>
          <a:xfrm>
            <a:off x="215516" y="2096852"/>
            <a:ext cx="8604956"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ea typeface="NOVA Bold"/>
                <a:cs typeface="Arial" pitchFamily="34" charset="0"/>
              </a:rPr>
              <a:t>내국인 주요 관광지의 업종별</a:t>
            </a:r>
            <a:r>
              <a:rPr lang="en-US" altLang="ko-KR" sz="1600" spc="100">
                <a:ln>
                  <a:solidFill>
                    <a:prstClr val="black">
                      <a:alpha val="20000"/>
                    </a:prstClr>
                  </a:solidFill>
                </a:ln>
                <a:solidFill>
                  <a:srgbClr val="000000">
                    <a:lumMod val="75000"/>
                    <a:lumOff val="25000"/>
                  </a:srgbClr>
                </a:solidFill>
                <a:ea typeface="NOVA Bold"/>
                <a:cs typeface="Arial" pitchFamily="34" charset="0"/>
              </a:rPr>
              <a:t>/</a:t>
            </a:r>
            <a:r>
              <a:rPr lang="ko-KR" altLang="en-US" sz="1600" spc="100">
                <a:ln>
                  <a:solidFill>
                    <a:prstClr val="black">
                      <a:alpha val="20000"/>
                    </a:prstClr>
                  </a:solidFill>
                </a:ln>
                <a:solidFill>
                  <a:srgbClr val="000000">
                    <a:lumMod val="75000"/>
                    <a:lumOff val="25000"/>
                  </a:srgbClr>
                </a:solidFill>
                <a:ea typeface="NOVA Bold"/>
                <a:cs typeface="Arial" pitchFamily="34" charset="0"/>
              </a:rPr>
              <a:t>월별 소비 추이</a:t>
            </a:r>
            <a:endParaRPr lang="en-US" altLang="ko-KR" sz="1600" spc="100">
              <a:ln>
                <a:solidFill>
                  <a:prstClr val="black">
                    <a:alpha val="20000"/>
                  </a:prstClr>
                </a:solidFill>
              </a:ln>
              <a:solidFill>
                <a:srgbClr val="000000">
                  <a:lumMod val="75000"/>
                  <a:lumOff val="25000"/>
                </a:srgbClr>
              </a:solidFill>
              <a:ea typeface="NOVA Bold"/>
              <a:cs typeface="Arial" pitchFamily="34" charset="0"/>
            </a:endParaRPr>
          </a:p>
        </p:txBody>
      </p:sp>
      <p:sp>
        <p:nvSpPr>
          <p:cNvPr id="37" name="모서리가 둥근 직사각형 36"/>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39" name="모서리가 둥근 직사각형 38"/>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직사각형 39"/>
          <p:cNvSpPr/>
          <p:nvPr/>
        </p:nvSpPr>
        <p:spPr>
          <a:xfrm>
            <a:off x="143508" y="1160748"/>
            <a:ext cx="8604956"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 전용 면세점도 메르스의 영향으로 매출이 잠시 주춤하였으나 곧 평년 수준으로 회복</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대부분의 업종에서 봄</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가을 성수기와 겨울 비수기가 반복되는 계절성이 나타남</a:t>
            </a:r>
          </a:p>
        </p:txBody>
      </p:sp>
      <p:sp>
        <p:nvSpPr>
          <p:cNvPr id="10" name="직사각형 9"/>
          <p:cNvSpPr/>
          <p:nvPr/>
        </p:nvSpPr>
        <p:spPr>
          <a:xfrm>
            <a:off x="7380312" y="2348880"/>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11" name="직사각형 10"/>
          <p:cNvSpPr/>
          <p:nvPr/>
        </p:nvSpPr>
        <p:spPr>
          <a:xfrm>
            <a:off x="3455876" y="3645024"/>
            <a:ext cx="1512168" cy="32403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050" spc="100">
                <a:ln>
                  <a:solidFill>
                    <a:prstClr val="black">
                      <a:alpha val="20000"/>
                    </a:prstClr>
                  </a:solidFill>
                </a:ln>
                <a:solidFill>
                  <a:srgbClr val="FF0000"/>
                </a:solidFill>
                <a:latin typeface="NOVA Bold"/>
                <a:ea typeface="NOVA Bold"/>
                <a:cs typeface="Arial" pitchFamily="34" charset="0"/>
              </a:rPr>
              <a:t>메르스 유행 기간</a:t>
            </a:r>
            <a:endParaRPr lang="en-US" altLang="ko-KR" sz="1050" spc="100">
              <a:ln>
                <a:solidFill>
                  <a:prstClr val="black">
                    <a:alpha val="20000"/>
                  </a:prstClr>
                </a:solidFill>
              </a:ln>
              <a:solidFill>
                <a:srgbClr val="FF0000"/>
              </a:solidFill>
              <a:latin typeface="NOVA Bold"/>
              <a:ea typeface="NOVA Bold"/>
              <a:cs typeface="Arial" pitchFamily="34" charset="0"/>
            </a:endParaRPr>
          </a:p>
        </p:txBody>
      </p:sp>
      <p:sp>
        <p:nvSpPr>
          <p:cNvPr id="3" name="모서리가 둥근 직사각형 2"/>
          <p:cNvSpPr/>
          <p:nvPr/>
        </p:nvSpPr>
        <p:spPr>
          <a:xfrm>
            <a:off x="3752297" y="4113076"/>
            <a:ext cx="612068" cy="1440160"/>
          </a:xfrm>
          <a:prstGeom prst="roundRect">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4" name="텍스트 개체 틀 1"/>
          <p:cNvSpPr>
            <a:spLocks noGrp="1"/>
          </p:cNvSpPr>
          <p:nvPr>
            <p:ph type="body" sz="quarter" idx="12"/>
          </p:nvPr>
        </p:nvSpPr>
        <p:spPr>
          <a:xfrm>
            <a:off x="250828" y="509931"/>
            <a:ext cx="8137599" cy="284693"/>
          </a:xfrm>
        </p:spPr>
        <p:txBody>
          <a:bodyPr/>
          <a:lstStyle/>
          <a:p>
            <a:r>
              <a:rPr lang="ko-KR" altLang="en-US"/>
              <a:t>내국인 </a:t>
            </a:r>
            <a:r>
              <a:rPr lang="ko-KR" altLang="en-US" smtClean="0"/>
              <a:t>주요 관광지의 업종 현황</a:t>
            </a:r>
            <a:endParaRPr lang="ko-KR" altLang="en-US"/>
          </a:p>
        </p:txBody>
      </p:sp>
    </p:spTree>
    <p:extLst>
      <p:ext uri="{BB962C8B-B14F-4D97-AF65-F5344CB8AC3E}">
        <p14:creationId xmlns:p14="http://schemas.microsoft.com/office/powerpoint/2010/main" val="160207800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a:t>내국인 주요 관광지의 </a:t>
            </a:r>
            <a:r>
              <a:rPr lang="ko-KR" altLang="en-US" smtClean="0"/>
              <a:t>고객 성별</a:t>
            </a:r>
            <a:r>
              <a:rPr lang="en-US" altLang="ko-KR" smtClean="0"/>
              <a:t>/</a:t>
            </a:r>
            <a:r>
              <a:rPr lang="ko-KR" altLang="en-US" smtClean="0"/>
              <a:t>연령대별 소비</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이 지역의 여성 고객 및 소비금액 비중은 평균보다 높으며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비중이 빠르게 성장하고 있음</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40</a:t>
            </a:r>
            <a:r>
              <a:rPr lang="ko-KR" altLang="en-US" sz="1600" spc="100">
                <a:ln>
                  <a:solidFill>
                    <a:prstClr val="black">
                      <a:alpha val="20000"/>
                    </a:prstClr>
                  </a:solidFill>
                </a:ln>
                <a:solidFill>
                  <a:srgbClr val="000000"/>
                </a:solidFill>
                <a:latin typeface="NOVA Bold"/>
                <a:ea typeface="NOVA Bold"/>
                <a:cs typeface="Arial" pitchFamily="34" charset="0"/>
              </a:rPr>
              <a:t>대 이상 남성 고객의 소비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연령</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성별 소비 격차가 줄어드는 추세</a:t>
            </a:r>
          </a:p>
        </p:txBody>
      </p:sp>
      <p:sp>
        <p:nvSpPr>
          <p:cNvPr id="38" name="직사각형 37"/>
          <p:cNvSpPr/>
          <p:nvPr/>
        </p:nvSpPr>
        <p:spPr>
          <a:xfrm>
            <a:off x="4505586" y="2168860"/>
            <a:ext cx="4170870"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 이용고객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39" name="직선 연결선 38"/>
          <p:cNvCxnSpPr/>
          <p:nvPr/>
        </p:nvCxnSpPr>
        <p:spPr>
          <a:xfrm flipH="1">
            <a:off x="4499992" y="2733139"/>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a:t>
            </a:r>
            <a:r>
              <a:rPr lang="ko-KR" altLang="en-US"/>
              <a:t>관광지 특성 및 소비 패턴</a:t>
            </a:r>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44" y="2153054"/>
            <a:ext cx="384683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 소비금액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pic>
        <p:nvPicPr>
          <p:cNvPr id="131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8978" y="2696385"/>
            <a:ext cx="3996998" cy="3112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07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16016" y="2708920"/>
            <a:ext cx="3852428" cy="3080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직사각형 16"/>
          <p:cNvSpPr/>
          <p:nvPr/>
        </p:nvSpPr>
        <p:spPr>
          <a:xfrm>
            <a:off x="323528" y="5913276"/>
            <a:ext cx="4170868"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endParaRPr lang="en-US" altLang="ko-KR" sz="1050" spc="100">
              <a:ln>
                <a:solidFill>
                  <a:prstClr val="black">
                    <a:alpha val="20000"/>
                  </a:prstClr>
                </a:solidFill>
              </a:ln>
              <a:solidFill>
                <a:srgbClr val="000000">
                  <a:lumMod val="75000"/>
                  <a:lumOff val="25000"/>
                </a:srgbClr>
              </a:solidFill>
              <a:cs typeface="Arial" pitchFamily="34" charset="0"/>
            </a:endParaRPr>
          </a:p>
        </p:txBody>
      </p:sp>
    </p:spTree>
    <p:extLst>
      <p:ext uri="{BB962C8B-B14F-4D97-AF65-F5344CB8AC3E}">
        <p14:creationId xmlns:p14="http://schemas.microsoft.com/office/powerpoint/2010/main" val="422615587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80012" y="2528900"/>
            <a:ext cx="3855540" cy="3266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19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2975" y="2564903"/>
            <a:ext cx="4039005" cy="3230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a:t>내국인 </a:t>
            </a:r>
            <a:r>
              <a:rPr lang="ko-KR" altLang="en-US" smtClean="0"/>
              <a:t>주요 </a:t>
            </a:r>
            <a:r>
              <a:rPr lang="ko-KR" altLang="en-US"/>
              <a:t>관광지의 </a:t>
            </a:r>
            <a:r>
              <a:rPr lang="ko-KR" altLang="en-US" smtClean="0"/>
              <a:t>시간대별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오후 시간대 소비 비중이 다른 지역에 비해 높은 편이며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밤시간대 소비 비중은 매우 낮음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내국인 관광객들의 소비는 주로 저녁 이전에 일어나며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야간에 온라인몰 쇼핑을 하지 않음</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43" name="제목 2"/>
          <p:cNvSpPr>
            <a:spLocks noGrp="1"/>
          </p:cNvSpPr>
          <p:nvPr>
            <p:ph type="title"/>
          </p:nvPr>
        </p:nvSpPr>
        <p:spPr>
          <a:xfrm>
            <a:off x="226706" y="188640"/>
            <a:ext cx="8136880" cy="274859"/>
          </a:xfrm>
        </p:spPr>
        <p:txBody>
          <a:bodyPr/>
          <a:lstStyle/>
          <a:p>
            <a:r>
              <a:rPr lang="ko-KR" altLang="en-US" smtClean="0"/>
              <a:t>      </a:t>
            </a:r>
            <a:r>
              <a:rPr lang="ko-KR" altLang="en-US"/>
              <a:t>관광지 특성 및 소비 패턴</a:t>
            </a:r>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 고객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 소비금액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flipH="1">
            <a:off x="4499992" y="2600908"/>
            <a:ext cx="0" cy="2844316"/>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329124" y="5913276"/>
            <a:ext cx="6403116"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푸른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실선은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내국인 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sp>
        <p:nvSpPr>
          <p:cNvPr id="16" name="직사각형 15"/>
          <p:cNvSpPr/>
          <p:nvPr/>
        </p:nvSpPr>
        <p:spPr>
          <a:xfrm>
            <a:off x="334365" y="5625244"/>
            <a:ext cx="648072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오전</a:t>
            </a:r>
            <a:r>
              <a:rPr lang="en-US" altLang="ko-KR" sz="1050" spc="100">
                <a:ln>
                  <a:solidFill>
                    <a:prstClr val="black">
                      <a:alpha val="20000"/>
                    </a:prstClr>
                  </a:solidFill>
                </a:ln>
                <a:solidFill>
                  <a:srgbClr val="000000">
                    <a:lumMod val="75000"/>
                    <a:lumOff val="25000"/>
                  </a:srgbClr>
                </a:solidFill>
                <a:cs typeface="Arial" pitchFamily="34" charset="0"/>
              </a:rPr>
              <a:t>(08~11</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점심</a:t>
            </a:r>
            <a:r>
              <a:rPr lang="en-US" altLang="ko-KR" sz="1050" spc="100">
                <a:ln>
                  <a:solidFill>
                    <a:prstClr val="black">
                      <a:alpha val="20000"/>
                    </a:prstClr>
                  </a:solidFill>
                </a:ln>
                <a:solidFill>
                  <a:srgbClr val="000000">
                    <a:lumMod val="75000"/>
                    <a:lumOff val="25000"/>
                  </a:srgbClr>
                </a:solidFill>
                <a:cs typeface="Arial" pitchFamily="34" charset="0"/>
              </a:rPr>
              <a:t>(11~14</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오후</a:t>
            </a:r>
            <a:r>
              <a:rPr lang="en-US" altLang="ko-KR" sz="1050" spc="100">
                <a:ln>
                  <a:solidFill>
                    <a:prstClr val="black">
                      <a:alpha val="20000"/>
                    </a:prstClr>
                  </a:solidFill>
                </a:ln>
                <a:solidFill>
                  <a:srgbClr val="000000">
                    <a:lumMod val="75000"/>
                    <a:lumOff val="25000"/>
                  </a:srgbClr>
                </a:solidFill>
                <a:cs typeface="Arial" pitchFamily="34" charset="0"/>
              </a:rPr>
              <a:t>(14~18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저녁</a:t>
            </a:r>
            <a:r>
              <a:rPr lang="en-US" altLang="ko-KR" sz="1050" spc="100">
                <a:ln>
                  <a:solidFill>
                    <a:prstClr val="black">
                      <a:alpha val="20000"/>
                    </a:prstClr>
                  </a:solidFill>
                </a:ln>
                <a:solidFill>
                  <a:srgbClr val="000000">
                    <a:lumMod val="75000"/>
                    <a:lumOff val="25000"/>
                  </a:srgbClr>
                </a:solidFill>
                <a:cs typeface="Arial" pitchFamily="34" charset="0"/>
              </a:rPr>
              <a:t>(18~22</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밤</a:t>
            </a:r>
            <a:r>
              <a:rPr lang="en-US" altLang="ko-KR" sz="1050" spc="100">
                <a:ln>
                  <a:solidFill>
                    <a:prstClr val="black">
                      <a:alpha val="20000"/>
                    </a:prstClr>
                  </a:solidFill>
                </a:ln>
                <a:solidFill>
                  <a:srgbClr val="000000">
                    <a:lumMod val="75000"/>
                    <a:lumOff val="25000"/>
                  </a:srgbClr>
                </a:solidFill>
                <a:cs typeface="Arial" pitchFamily="34" charset="0"/>
              </a:rPr>
              <a:t>(22~08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a:t>
            </a:r>
          </a:p>
        </p:txBody>
      </p:sp>
    </p:spTree>
    <p:extLst>
      <p:ext uri="{BB962C8B-B14F-4D97-AF65-F5344CB8AC3E}">
        <p14:creationId xmlns:p14="http://schemas.microsoft.com/office/powerpoint/2010/main" val="325353572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a:t>내국인</a:t>
            </a:r>
            <a:r>
              <a:rPr lang="ko-KR" altLang="en-US" smtClean="0"/>
              <a:t> </a:t>
            </a:r>
            <a:r>
              <a:rPr lang="ko-KR" altLang="en-US"/>
              <a:t>주요 </a:t>
            </a:r>
            <a:r>
              <a:rPr lang="ko-KR" altLang="en-US" smtClean="0"/>
              <a:t>관광지의 요일별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주말에 내국인 관광객이 많아 내국인의 주말 소비가 평일보다 활발하게 일어남</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중국인은 평일</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주말 구분없이 비슷한 소비 양상을 보이며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목요일 소비가 커진 것이 특징</a:t>
            </a:r>
          </a:p>
        </p:txBody>
      </p:sp>
      <p:sp>
        <p:nvSpPr>
          <p:cNvPr id="43" name="제목 2"/>
          <p:cNvSpPr>
            <a:spLocks noGrp="1"/>
          </p:cNvSpPr>
          <p:nvPr>
            <p:ph type="title"/>
          </p:nvPr>
        </p:nvSpPr>
        <p:spPr>
          <a:xfrm>
            <a:off x="226706" y="188640"/>
            <a:ext cx="8136880" cy="274859"/>
          </a:xfrm>
        </p:spPr>
        <p:txBody>
          <a:bodyPr/>
          <a:lstStyle/>
          <a:p>
            <a:r>
              <a:rPr lang="ko-KR" altLang="en-US" smtClean="0"/>
              <a:t>      </a:t>
            </a:r>
            <a:r>
              <a:rPr lang="ko-KR" altLang="en-US"/>
              <a:t>관광지 특성 및 소비 패턴</a:t>
            </a:r>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ea typeface="NOVA Bold"/>
                <a:cs typeface="Arial" pitchFamily="34" charset="0"/>
              </a:rPr>
              <a:t>중국인 요일별 소비금액 비율</a:t>
            </a:r>
            <a:endParaRPr lang="en-US" altLang="ko-KR" sz="1600" spc="100">
              <a:ln>
                <a:solidFill>
                  <a:prstClr val="black">
                    <a:alpha val="20000"/>
                  </a:prstClr>
                </a:solidFill>
              </a:ln>
              <a:solidFill>
                <a:srgbClr val="000000">
                  <a:lumMod val="75000"/>
                  <a:lumOff val="25000"/>
                </a:srgbClr>
              </a:solidFill>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내국인 요일별 소비금액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a:off x="4499992" y="2600908"/>
            <a:ext cx="8994" cy="324036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341516" y="5913276"/>
            <a:ext cx="83349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회색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pic>
        <p:nvPicPr>
          <p:cNvPr id="14131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3548" y="2581007"/>
            <a:ext cx="3672436" cy="3349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316"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94896" y="2579565"/>
            <a:ext cx="3357524" cy="3428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826850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목차</a:t>
            </a:r>
            <a:endParaRPr lang="ko-KR" altLang="en-US"/>
          </a:p>
        </p:txBody>
      </p:sp>
      <p:sp>
        <p:nvSpPr>
          <p:cNvPr id="19" name="TextBox 18"/>
          <p:cNvSpPr txBox="1"/>
          <p:nvPr/>
        </p:nvSpPr>
        <p:spPr>
          <a:xfrm>
            <a:off x="1331640" y="1806957"/>
            <a:ext cx="2537874" cy="461665"/>
          </a:xfrm>
          <a:prstGeom prst="rect">
            <a:avLst/>
          </a:prstGeom>
          <a:noFill/>
        </p:spPr>
        <p:txBody>
          <a:bodyPr wrap="non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400">
                <a:solidFill>
                  <a:srgbClr val="00B050"/>
                </a:solidFill>
                <a:latin typeface="NOVA Bold" panose="00000800000000000000" pitchFamily="2" charset="-127"/>
                <a:ea typeface="NOVA Bold" panose="00000800000000000000" pitchFamily="2" charset="-127"/>
              </a:rPr>
              <a:t>Ⅰ</a:t>
            </a:r>
            <a:r>
              <a:rPr lang="en-US" altLang="ko-KR" sz="2400" smtClean="0">
                <a:solidFill>
                  <a:srgbClr val="00B050"/>
                </a:solidFill>
                <a:latin typeface="NOVA Bold" panose="00000800000000000000" pitchFamily="2" charset="-127"/>
                <a:ea typeface="NOVA Bold" panose="00000800000000000000" pitchFamily="2" charset="-127"/>
              </a:rPr>
              <a:t>. </a:t>
            </a:r>
            <a:r>
              <a:rPr lang="ko-KR" altLang="en-US" sz="2400" smtClean="0">
                <a:solidFill>
                  <a:srgbClr val="00B050"/>
                </a:solidFill>
                <a:latin typeface="NOVA Bold" panose="00000800000000000000" pitchFamily="2" charset="-127"/>
                <a:ea typeface="NOVA Bold" panose="00000800000000000000" pitchFamily="2" charset="-127"/>
              </a:rPr>
              <a:t>분석 요건 정의</a:t>
            </a:r>
            <a:endParaRPr lang="ko-KR" altLang="en-US" sz="2400">
              <a:solidFill>
                <a:srgbClr val="00B050"/>
              </a:solidFill>
              <a:latin typeface="NOVA Bold" panose="00000800000000000000" pitchFamily="2" charset="-127"/>
              <a:ea typeface="NOVA Bold" panose="00000800000000000000" pitchFamily="2" charset="-127"/>
            </a:endParaRPr>
          </a:p>
        </p:txBody>
      </p:sp>
      <p:cxnSp>
        <p:nvCxnSpPr>
          <p:cNvPr id="20" name="직선 연결선 19"/>
          <p:cNvCxnSpPr/>
          <p:nvPr/>
        </p:nvCxnSpPr>
        <p:spPr>
          <a:xfrm flipH="1">
            <a:off x="4063799" y="1797229"/>
            <a:ext cx="0" cy="8280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31640" y="3053045"/>
            <a:ext cx="2167581" cy="461665"/>
          </a:xfrm>
          <a:prstGeom prst="rect">
            <a:avLst/>
          </a:prstGeom>
          <a:noFill/>
        </p:spPr>
        <p:txBody>
          <a:bodyPr wrap="non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400">
                <a:solidFill>
                  <a:srgbClr val="00B050"/>
                </a:solidFill>
                <a:latin typeface="NOVA Bold" panose="00000800000000000000" pitchFamily="2" charset="-127"/>
                <a:ea typeface="NOVA Bold" panose="00000800000000000000" pitchFamily="2" charset="-127"/>
              </a:rPr>
              <a:t>Ⅱ</a:t>
            </a:r>
            <a:r>
              <a:rPr lang="en-US" altLang="ko-KR" sz="2400" smtClean="0">
                <a:solidFill>
                  <a:srgbClr val="00B050"/>
                </a:solidFill>
                <a:latin typeface="NOVA Bold" panose="00000800000000000000" pitchFamily="2" charset="-127"/>
                <a:ea typeface="NOVA Bold" panose="00000800000000000000" pitchFamily="2" charset="-127"/>
              </a:rPr>
              <a:t>. </a:t>
            </a:r>
            <a:r>
              <a:rPr lang="ko-KR" altLang="en-US" sz="2400" smtClean="0">
                <a:solidFill>
                  <a:srgbClr val="00B050"/>
                </a:solidFill>
                <a:latin typeface="NOVA Bold" panose="00000800000000000000" pitchFamily="2" charset="-127"/>
                <a:ea typeface="NOVA Bold" panose="00000800000000000000" pitchFamily="2" charset="-127"/>
              </a:rPr>
              <a:t>데이터 분석</a:t>
            </a:r>
            <a:endParaRPr lang="ko-KR" altLang="en-US" sz="2400">
              <a:solidFill>
                <a:srgbClr val="00B050"/>
              </a:solidFill>
              <a:latin typeface="NOVA Bold" panose="00000800000000000000" pitchFamily="2" charset="-127"/>
              <a:ea typeface="NOVA Bold" panose="00000800000000000000" pitchFamily="2" charset="-127"/>
            </a:endParaRPr>
          </a:p>
        </p:txBody>
      </p:sp>
      <p:cxnSp>
        <p:nvCxnSpPr>
          <p:cNvPr id="22" name="직선 연결선 21"/>
          <p:cNvCxnSpPr/>
          <p:nvPr/>
        </p:nvCxnSpPr>
        <p:spPr>
          <a:xfrm>
            <a:off x="4061485" y="3028725"/>
            <a:ext cx="2314" cy="160246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188248" y="2960948"/>
            <a:ext cx="4236179" cy="1631216"/>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지역별 소비 현황</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관광지 특성 및 소비 패턴</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상업지구 특성 및 소비 패턴</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구도심 특성 및 소비 패턴</a:t>
            </a:r>
            <a:endParaRPr lang="en-US" altLang="ko-KR" sz="1600">
              <a:solidFill>
                <a:srgbClr val="000000"/>
              </a:solidFill>
              <a:latin typeface="NOVA Bold" panose="00000800000000000000" pitchFamily="2" charset="-127"/>
              <a:ea typeface="NOVA Bold" panose="00000800000000000000" pitchFamily="2" charset="-127"/>
            </a:endParaRPr>
          </a:p>
        </p:txBody>
      </p:sp>
      <p:sp>
        <p:nvSpPr>
          <p:cNvPr id="24" name="TextBox 23"/>
          <p:cNvSpPr txBox="1"/>
          <p:nvPr/>
        </p:nvSpPr>
        <p:spPr>
          <a:xfrm>
            <a:off x="4217580" y="1700808"/>
            <a:ext cx="3702792" cy="880241"/>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관광지 및 상업지구 단위 지역 구분</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분석 데이터 및 용어 정의</a:t>
            </a:r>
            <a:endParaRPr lang="en-US" altLang="ko-KR" sz="1600">
              <a:solidFill>
                <a:srgbClr val="000000"/>
              </a:solidFill>
              <a:latin typeface="NOVA Bold" panose="00000800000000000000" pitchFamily="2" charset="-127"/>
              <a:ea typeface="NOVA Bold" panose="00000800000000000000" pitchFamily="2" charset="-127"/>
            </a:endParaRPr>
          </a:p>
        </p:txBody>
      </p:sp>
      <p:sp>
        <p:nvSpPr>
          <p:cNvPr id="25" name="TextBox 24"/>
          <p:cNvSpPr txBox="1"/>
          <p:nvPr/>
        </p:nvSpPr>
        <p:spPr>
          <a:xfrm>
            <a:off x="1331640" y="5051643"/>
            <a:ext cx="2250937" cy="461665"/>
          </a:xfrm>
          <a:prstGeom prst="rect">
            <a:avLst/>
          </a:prstGeom>
          <a:noFill/>
        </p:spPr>
        <p:txBody>
          <a:bodyPr wrap="non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400" smtClean="0">
                <a:solidFill>
                  <a:srgbClr val="00B050"/>
                </a:solidFill>
                <a:latin typeface="NOVA Bold" panose="00000800000000000000" pitchFamily="2" charset="-127"/>
                <a:ea typeface="NOVA Bold" panose="00000800000000000000" pitchFamily="2" charset="-127"/>
              </a:rPr>
              <a:t>Ⅲ. </a:t>
            </a:r>
            <a:r>
              <a:rPr lang="ko-KR" altLang="en-US" sz="2400" smtClean="0">
                <a:solidFill>
                  <a:srgbClr val="00B050"/>
                </a:solidFill>
                <a:latin typeface="NOVA Bold" panose="00000800000000000000" pitchFamily="2" charset="-127"/>
                <a:ea typeface="NOVA Bold" panose="00000800000000000000" pitchFamily="2" charset="-127"/>
              </a:rPr>
              <a:t>요약 및 전망</a:t>
            </a:r>
            <a:endParaRPr lang="ko-KR" altLang="en-US" sz="2400">
              <a:solidFill>
                <a:srgbClr val="00B050"/>
              </a:solidFill>
              <a:latin typeface="NOVA Bold" panose="00000800000000000000" pitchFamily="2" charset="-127"/>
              <a:ea typeface="NOVA Bold" panose="00000800000000000000" pitchFamily="2" charset="-127"/>
            </a:endParaRPr>
          </a:p>
        </p:txBody>
      </p:sp>
      <p:cxnSp>
        <p:nvCxnSpPr>
          <p:cNvPr id="26" name="직선 연결선 25"/>
          <p:cNvCxnSpPr/>
          <p:nvPr/>
        </p:nvCxnSpPr>
        <p:spPr>
          <a:xfrm flipH="1">
            <a:off x="4061485" y="5027323"/>
            <a:ext cx="0" cy="8280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188249" y="4933164"/>
            <a:ext cx="4236178" cy="880241"/>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소비 특성 요약</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소비 트렌드 전망</a:t>
            </a:r>
            <a:endParaRPr lang="en-US" altLang="ko-KR" sz="1600">
              <a:solidFill>
                <a:srgbClr val="000000"/>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127945236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상업지구의 정의 및 소비 특성</a:t>
            </a:r>
            <a:endParaRPr lang="ko-KR" altLang="en-US"/>
          </a:p>
        </p:txBody>
      </p:sp>
      <p:sp>
        <p:nvSpPr>
          <p:cNvPr id="91" name="제목 2"/>
          <p:cNvSpPr>
            <a:spLocks noGrp="1"/>
          </p:cNvSpPr>
          <p:nvPr>
            <p:ph type="title"/>
          </p:nvPr>
        </p:nvSpPr>
        <p:spPr>
          <a:xfrm>
            <a:off x="226706" y="188640"/>
            <a:ext cx="8136880" cy="274859"/>
          </a:xfrm>
        </p:spPr>
        <p:txBody>
          <a:bodyPr/>
          <a:lstStyle/>
          <a:p>
            <a:r>
              <a:rPr lang="ko-KR" altLang="en-US" smtClean="0"/>
              <a:t>      </a:t>
            </a:r>
            <a:r>
              <a:rPr lang="ko-KR" altLang="en-US"/>
              <a:t>상업지구 특성 및 소비 패턴</a:t>
            </a:r>
          </a:p>
        </p:txBody>
      </p:sp>
      <p:sp>
        <p:nvSpPr>
          <p:cNvPr id="92" name="모서리가 둥근 직사각형 91"/>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155" name="직사각형 154"/>
          <p:cNvSpPr/>
          <p:nvPr/>
        </p:nvSpPr>
        <p:spPr>
          <a:xfrm>
            <a:off x="1186519" y="2132856"/>
            <a:ext cx="2178256"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300" spc="100">
                <a:ln>
                  <a:solidFill>
                    <a:prstClr val="black">
                      <a:alpha val="20000"/>
                    </a:prstClr>
                  </a:solidFill>
                </a:ln>
                <a:solidFill>
                  <a:srgbClr val="000000">
                    <a:lumMod val="75000"/>
                    <a:lumOff val="25000"/>
                  </a:srgbClr>
                </a:solidFill>
                <a:latin typeface="Calibri"/>
                <a:ea typeface="NOVA Bold"/>
                <a:cs typeface="Arial" pitchFamily="34" charset="0"/>
              </a:rPr>
              <a:t>제주시 상업지구</a:t>
            </a:r>
            <a:endParaRPr lang="en-US" altLang="ko-KR" sz="13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61" name="직사각형 160"/>
          <p:cNvSpPr/>
          <p:nvPr/>
        </p:nvSpPr>
        <p:spPr>
          <a:xfrm>
            <a:off x="555359" y="5865649"/>
            <a:ext cx="3440577" cy="371663"/>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4" name="TextBox 163"/>
          <p:cNvSpPr txBox="1"/>
          <p:nvPr/>
        </p:nvSpPr>
        <p:spPr>
          <a:xfrm>
            <a:off x="647564" y="5955181"/>
            <a:ext cx="3240360" cy="181973"/>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10000"/>
              </a:lnSpc>
              <a:spcBef>
                <a:spcPts val="400"/>
              </a:spcBef>
              <a:buClr>
                <a:srgbClr val="000000"/>
              </a:buClr>
              <a:buSzTx/>
            </a:pPr>
            <a:r>
              <a:rPr lang="ko-KR" altLang="en-US" sz="1100">
                <a:solidFill>
                  <a:srgbClr val="000000"/>
                </a:solidFill>
                <a:cs typeface="Arial Narrow" pitchFamily="34" charset="0"/>
              </a:rPr>
              <a:t>삼도</a:t>
            </a:r>
            <a:r>
              <a:rPr lang="en-US" altLang="ko-KR" sz="1100">
                <a:solidFill>
                  <a:srgbClr val="000000"/>
                </a:solidFill>
                <a:cs typeface="Arial Narrow" pitchFamily="34" charset="0"/>
              </a:rPr>
              <a:t>1</a:t>
            </a:r>
            <a:r>
              <a:rPr lang="ko-KR" altLang="en-US" sz="1100">
                <a:solidFill>
                  <a:srgbClr val="000000"/>
                </a:solidFill>
                <a:cs typeface="Arial Narrow" pitchFamily="34" charset="0"/>
              </a:rPr>
              <a:t>동</a:t>
            </a:r>
            <a:r>
              <a:rPr lang="en-US" altLang="ko-KR" sz="1100">
                <a:solidFill>
                  <a:srgbClr val="000000"/>
                </a:solidFill>
                <a:cs typeface="Arial Narrow" pitchFamily="34" charset="0"/>
              </a:rPr>
              <a:t>, </a:t>
            </a:r>
            <a:r>
              <a:rPr lang="ko-KR" altLang="en-US" sz="1100">
                <a:solidFill>
                  <a:srgbClr val="000000"/>
                </a:solidFill>
                <a:cs typeface="Arial Narrow" pitchFamily="34" charset="0"/>
              </a:rPr>
              <a:t>이도</a:t>
            </a:r>
            <a:r>
              <a:rPr lang="en-US" altLang="ko-KR" sz="1100">
                <a:solidFill>
                  <a:srgbClr val="000000"/>
                </a:solidFill>
                <a:cs typeface="Arial Narrow" pitchFamily="34" charset="0"/>
              </a:rPr>
              <a:t>2</a:t>
            </a:r>
            <a:r>
              <a:rPr lang="ko-KR" altLang="en-US" sz="1100">
                <a:solidFill>
                  <a:srgbClr val="000000"/>
                </a:solidFill>
                <a:cs typeface="Arial Narrow" pitchFamily="34" charset="0"/>
              </a:rPr>
              <a:t>동</a:t>
            </a:r>
            <a:r>
              <a:rPr lang="en-US" altLang="ko-KR" sz="1100">
                <a:solidFill>
                  <a:srgbClr val="000000"/>
                </a:solidFill>
                <a:cs typeface="Arial Narrow" pitchFamily="34" charset="0"/>
              </a:rPr>
              <a:t>, </a:t>
            </a:r>
            <a:r>
              <a:rPr lang="ko-KR" altLang="en-US" sz="1100">
                <a:solidFill>
                  <a:srgbClr val="000000"/>
                </a:solidFill>
                <a:cs typeface="Arial Narrow" pitchFamily="34" charset="0"/>
              </a:rPr>
              <a:t>일도</a:t>
            </a:r>
            <a:r>
              <a:rPr lang="en-US" altLang="ko-KR" sz="1100">
                <a:solidFill>
                  <a:srgbClr val="000000"/>
                </a:solidFill>
                <a:cs typeface="Arial Narrow" pitchFamily="34" charset="0"/>
              </a:rPr>
              <a:t>2</a:t>
            </a:r>
            <a:r>
              <a:rPr lang="ko-KR" altLang="en-US" sz="1100">
                <a:solidFill>
                  <a:srgbClr val="000000"/>
                </a:solidFill>
                <a:cs typeface="Arial Narrow" pitchFamily="34" charset="0"/>
              </a:rPr>
              <a:t>동</a:t>
            </a:r>
            <a:r>
              <a:rPr lang="en-US" altLang="ko-KR" sz="1100">
                <a:solidFill>
                  <a:srgbClr val="000000"/>
                </a:solidFill>
                <a:cs typeface="Arial Narrow" pitchFamily="34" charset="0"/>
              </a:rPr>
              <a:t>, </a:t>
            </a:r>
            <a:r>
              <a:rPr lang="ko-KR" altLang="en-US" sz="1100">
                <a:solidFill>
                  <a:srgbClr val="000000"/>
                </a:solidFill>
                <a:cs typeface="Arial Narrow" pitchFamily="34" charset="0"/>
              </a:rPr>
              <a:t>외도동</a:t>
            </a:r>
            <a:r>
              <a:rPr lang="en-US" altLang="ko-KR" sz="1100">
                <a:solidFill>
                  <a:srgbClr val="000000"/>
                </a:solidFill>
                <a:cs typeface="Arial Narrow" pitchFamily="34" charset="0"/>
              </a:rPr>
              <a:t>, </a:t>
            </a:r>
            <a:r>
              <a:rPr lang="ko-KR" altLang="en-US" sz="1100">
                <a:solidFill>
                  <a:srgbClr val="000000"/>
                </a:solidFill>
                <a:cs typeface="Arial Narrow" pitchFamily="34" charset="0"/>
              </a:rPr>
              <a:t>화북동</a:t>
            </a:r>
            <a:endParaRPr lang="en-US" altLang="ko-KR" sz="1100">
              <a:solidFill>
                <a:srgbClr val="000000"/>
              </a:solidFill>
              <a:cs typeface="Arial Narrow" pitchFamily="34" charset="0"/>
            </a:endParaRPr>
          </a:p>
        </p:txBody>
      </p:sp>
      <p:sp>
        <p:nvSpPr>
          <p:cNvPr id="169" name="직사각형 168"/>
          <p:cNvSpPr/>
          <p:nvPr/>
        </p:nvSpPr>
        <p:spPr>
          <a:xfrm>
            <a:off x="179512" y="1196752"/>
            <a:ext cx="884579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연간 카드 소비가 </a:t>
            </a:r>
            <a:r>
              <a:rPr lang="en-US" altLang="ko-KR" sz="1600" spc="100">
                <a:ln>
                  <a:solidFill>
                    <a:prstClr val="black">
                      <a:alpha val="20000"/>
                    </a:prstClr>
                  </a:solidFill>
                </a:ln>
                <a:solidFill>
                  <a:srgbClr val="000000"/>
                </a:solidFill>
                <a:latin typeface="NOVA Bold"/>
                <a:ea typeface="NOVA Bold"/>
                <a:cs typeface="Arial" pitchFamily="34" charset="0"/>
              </a:rPr>
              <a:t>500</a:t>
            </a:r>
            <a:r>
              <a:rPr lang="ko-KR" altLang="en-US" sz="1600" spc="100">
                <a:ln>
                  <a:solidFill>
                    <a:prstClr val="black">
                      <a:alpha val="20000"/>
                    </a:prstClr>
                  </a:solidFill>
                </a:ln>
                <a:solidFill>
                  <a:srgbClr val="000000"/>
                </a:solidFill>
                <a:latin typeface="NOVA Bold"/>
                <a:ea typeface="NOVA Bold"/>
                <a:cs typeface="Arial" pitchFamily="34" charset="0"/>
              </a:rPr>
              <a:t>억 이상 발생하는 지역 중 제주도민의 소비 비중이 </a:t>
            </a:r>
            <a:r>
              <a:rPr lang="en-US" altLang="ko-KR" sz="1600" spc="100">
                <a:ln>
                  <a:solidFill>
                    <a:prstClr val="black">
                      <a:alpha val="20000"/>
                    </a:prstClr>
                  </a:solidFill>
                </a:ln>
                <a:solidFill>
                  <a:srgbClr val="000000"/>
                </a:solidFill>
                <a:latin typeface="NOVA Bold"/>
                <a:ea typeface="NOVA Bold"/>
                <a:cs typeface="Arial" pitchFamily="34" charset="0"/>
              </a:rPr>
              <a:t>60% </a:t>
            </a:r>
            <a:r>
              <a:rPr lang="ko-KR" altLang="en-US" sz="1600" spc="100">
                <a:ln>
                  <a:solidFill>
                    <a:prstClr val="black">
                      <a:alpha val="20000"/>
                    </a:prstClr>
                  </a:solidFill>
                </a:ln>
                <a:solidFill>
                  <a:srgbClr val="000000"/>
                </a:solidFill>
                <a:latin typeface="NOVA Bold"/>
                <a:ea typeface="NOVA Bold"/>
                <a:cs typeface="Arial" pitchFamily="34" charset="0"/>
              </a:rPr>
              <a:t>이상인 지역</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대형마트</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슈퍼마켓</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병원</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약국</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등 도민들의 주요 소비 가맹점이 위치함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0" name="모서리가 둥근 직사각형 169"/>
          <p:cNvSpPr/>
          <p:nvPr/>
        </p:nvSpPr>
        <p:spPr>
          <a:xfrm>
            <a:off x="179512" y="2024844"/>
            <a:ext cx="8748972" cy="4288182"/>
          </a:xfrm>
          <a:prstGeom prst="roundRect">
            <a:avLst>
              <a:gd name="adj" fmla="val 1618"/>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173" name="직선 연결선 172"/>
          <p:cNvCxnSpPr/>
          <p:nvPr/>
        </p:nvCxnSpPr>
        <p:spPr>
          <a:xfrm flipH="1">
            <a:off x="4499992" y="2348880"/>
            <a:ext cx="0" cy="3710608"/>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1" name="직사각형 80"/>
          <p:cNvSpPr/>
          <p:nvPr/>
        </p:nvSpPr>
        <p:spPr>
          <a:xfrm>
            <a:off x="5652120" y="2132856"/>
            <a:ext cx="2178256"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300" spc="100">
                <a:ln>
                  <a:solidFill>
                    <a:prstClr val="black">
                      <a:alpha val="20000"/>
                    </a:prstClr>
                  </a:solidFill>
                </a:ln>
                <a:solidFill>
                  <a:srgbClr val="000000">
                    <a:lumMod val="75000"/>
                    <a:lumOff val="25000"/>
                  </a:srgbClr>
                </a:solidFill>
                <a:latin typeface="Calibri"/>
                <a:ea typeface="NOVA Bold"/>
                <a:cs typeface="Arial" pitchFamily="34" charset="0"/>
              </a:rPr>
              <a:t>서귀포시 상업지구</a:t>
            </a:r>
            <a:endParaRPr lang="en-US" altLang="ko-KR" sz="13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82" name="직사각형 81"/>
          <p:cNvSpPr/>
          <p:nvPr/>
        </p:nvSpPr>
        <p:spPr>
          <a:xfrm>
            <a:off x="5099939" y="5865649"/>
            <a:ext cx="3440577" cy="371663"/>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83" name="TextBox 82"/>
          <p:cNvSpPr txBox="1"/>
          <p:nvPr/>
        </p:nvSpPr>
        <p:spPr>
          <a:xfrm>
            <a:off x="5192144" y="5955181"/>
            <a:ext cx="3240360" cy="18620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10000"/>
              </a:lnSpc>
              <a:spcBef>
                <a:spcPts val="400"/>
              </a:spcBef>
              <a:buClr>
                <a:srgbClr val="000000"/>
              </a:buClr>
              <a:buSzTx/>
            </a:pPr>
            <a:r>
              <a:rPr lang="ko-KR" altLang="en-US" sz="1100">
                <a:solidFill>
                  <a:srgbClr val="000000"/>
                </a:solidFill>
                <a:cs typeface="Arial Narrow" pitchFamily="34" charset="0"/>
              </a:rPr>
              <a:t>동홍동</a:t>
            </a:r>
            <a:endParaRPr lang="en-US" altLang="ko-KR" sz="1100">
              <a:solidFill>
                <a:srgbClr val="000000"/>
              </a:solidFill>
              <a:cs typeface="Arial Narrow" pitchFamily="34" charset="0"/>
            </a:endParaRPr>
          </a:p>
        </p:txBody>
      </p:sp>
      <p:pic>
        <p:nvPicPr>
          <p:cNvPr id="1167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2844" y="2456892"/>
            <a:ext cx="3667108" cy="3390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26451" y="2669026"/>
            <a:ext cx="3627220" cy="2966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직사각형 15"/>
          <p:cNvSpPr/>
          <p:nvPr/>
        </p:nvSpPr>
        <p:spPr>
          <a:xfrm>
            <a:off x="5076056" y="4581128"/>
            <a:ext cx="612068" cy="288032"/>
          </a:xfrm>
          <a:prstGeom prst="rect">
            <a:avLst/>
          </a:prstGeom>
          <a:solidFill>
            <a:schemeClr val="bg1">
              <a:lumMod val="8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700">
                <a:solidFill>
                  <a:srgbClr val="000000"/>
                </a:solidFill>
              </a:rPr>
              <a:t>예래동</a:t>
            </a:r>
          </a:p>
        </p:txBody>
      </p:sp>
      <p:sp>
        <p:nvSpPr>
          <p:cNvPr id="17" name="직사각형 16"/>
          <p:cNvSpPr/>
          <p:nvPr/>
        </p:nvSpPr>
        <p:spPr>
          <a:xfrm>
            <a:off x="5228456" y="4733528"/>
            <a:ext cx="612068" cy="288032"/>
          </a:xfrm>
          <a:prstGeom prst="rect">
            <a:avLst/>
          </a:prstGeom>
          <a:solidFill>
            <a:schemeClr val="bg1">
              <a:lumMod val="8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700">
                <a:solidFill>
                  <a:srgbClr val="000000"/>
                </a:solidFill>
              </a:rPr>
              <a:t>예래동</a:t>
            </a:r>
          </a:p>
        </p:txBody>
      </p:sp>
    </p:spTree>
    <p:extLst>
      <p:ext uri="{BB962C8B-B14F-4D97-AF65-F5344CB8AC3E}">
        <p14:creationId xmlns:p14="http://schemas.microsoft.com/office/powerpoint/2010/main" val="413667242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2"/>
          <p:cNvSpPr>
            <a:spLocks noGrp="1"/>
          </p:cNvSpPr>
          <p:nvPr>
            <p:ph type="title"/>
          </p:nvPr>
        </p:nvSpPr>
        <p:spPr>
          <a:xfrm>
            <a:off x="226706" y="186504"/>
            <a:ext cx="8136880" cy="274859"/>
          </a:xfrm>
        </p:spPr>
        <p:txBody>
          <a:bodyPr/>
          <a:lstStyle/>
          <a:p>
            <a:r>
              <a:rPr lang="ko-KR" altLang="en-US" smtClean="0"/>
              <a:t>      상업지구 특성 및 소비 패턴</a:t>
            </a:r>
            <a:endParaRPr lang="ko-KR" altLang="en-US"/>
          </a:p>
        </p:txBody>
      </p:sp>
      <p:pic>
        <p:nvPicPr>
          <p:cNvPr id="12288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9448" y="2960948"/>
            <a:ext cx="8291814"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상업지구의 주요 업종 현황</a:t>
            </a:r>
            <a:endParaRPr lang="ko-KR" altLang="en-US"/>
          </a:p>
        </p:txBody>
      </p:sp>
      <p:sp>
        <p:nvSpPr>
          <p:cNvPr id="32" name="직사각형 31"/>
          <p:cNvSpPr/>
          <p:nvPr/>
        </p:nvSpPr>
        <p:spPr>
          <a:xfrm>
            <a:off x="143508" y="1160748"/>
            <a:ext cx="8712968" cy="118813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상업지구의 주요 소비 업종은 한식</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슈퍼마켓</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농협하나로</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대형마트</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약국 등으로 나타남</a:t>
            </a: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주요업종의 도민 매출 비중이 </a:t>
            </a:r>
            <a:r>
              <a:rPr lang="en-US" altLang="ko-KR" sz="1600" spc="100">
                <a:ln>
                  <a:solidFill>
                    <a:prstClr val="black">
                      <a:alpha val="20000"/>
                    </a:prstClr>
                  </a:solidFill>
                </a:ln>
                <a:solidFill>
                  <a:srgbClr val="000000"/>
                </a:solidFill>
                <a:ea typeface="NOVA Bold"/>
                <a:cs typeface="Arial" pitchFamily="34" charset="0"/>
              </a:rPr>
              <a:t>90%</a:t>
            </a:r>
            <a:r>
              <a:rPr lang="ko-KR" altLang="en-US" sz="1600" spc="100">
                <a:ln>
                  <a:solidFill>
                    <a:prstClr val="black">
                      <a:alpha val="20000"/>
                    </a:prstClr>
                  </a:solidFill>
                </a:ln>
                <a:solidFill>
                  <a:srgbClr val="000000"/>
                </a:solidFill>
                <a:ea typeface="NOVA Bold"/>
                <a:cs typeface="Arial" pitchFamily="34" charset="0"/>
              </a:rPr>
              <a:t>전후로 매우 높게 나타나며 관광객 소비는 거의 없음</a:t>
            </a: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도민 소비 비중이 높아 마트</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슈퍼마켓 소비가 견조하며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한식의 인당 단가가 비교적 낮음</a:t>
            </a:r>
            <a:endParaRPr lang="en-US" altLang="ko-KR" sz="1600" spc="100">
              <a:ln>
                <a:solidFill>
                  <a:prstClr val="black">
                    <a:alpha val="20000"/>
                  </a:prstClr>
                </a:solidFill>
              </a:ln>
              <a:solidFill>
                <a:srgbClr val="000000"/>
              </a:solidFill>
              <a:ea typeface="NOVA Bold"/>
              <a:cs typeface="Arial" pitchFamily="34" charset="0"/>
            </a:endParaRPr>
          </a:p>
        </p:txBody>
      </p:sp>
      <p:sp>
        <p:nvSpPr>
          <p:cNvPr id="84" name="모서리가 둥근 직사각형 8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85" name="직사각형 84"/>
          <p:cNvSpPr/>
          <p:nvPr/>
        </p:nvSpPr>
        <p:spPr>
          <a:xfrm>
            <a:off x="2272282" y="2312876"/>
            <a:ext cx="4567970"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상업지구의 주요 업종별 매출 순위 및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86" name="모서리가 둥근 직사각형 85"/>
          <p:cNvSpPr/>
          <p:nvPr/>
        </p:nvSpPr>
        <p:spPr>
          <a:xfrm>
            <a:off x="262710" y="2312876"/>
            <a:ext cx="8485754" cy="4068452"/>
          </a:xfrm>
          <a:prstGeom prst="roundRect">
            <a:avLst>
              <a:gd name="adj" fmla="val 2572"/>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0" name="직사각형 9"/>
          <p:cNvSpPr/>
          <p:nvPr/>
        </p:nvSpPr>
        <p:spPr>
          <a:xfrm>
            <a:off x="7332055" y="2672917"/>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900" spc="100">
                <a:ln>
                  <a:solidFill>
                    <a:prstClr val="black">
                      <a:alpha val="20000"/>
                    </a:prstClr>
                  </a:solidFill>
                </a:ln>
                <a:solidFill>
                  <a:srgbClr val="000000">
                    <a:lumMod val="75000"/>
                    <a:lumOff val="25000"/>
                  </a:srgbClr>
                </a:solidFill>
                <a:cs typeface="Arial" pitchFamily="34" charset="0"/>
              </a:rPr>
              <a:t>(</a:t>
            </a:r>
            <a:r>
              <a:rPr lang="ko-KR" altLang="en-US" sz="900" spc="100">
                <a:ln>
                  <a:solidFill>
                    <a:prstClr val="black">
                      <a:alpha val="20000"/>
                    </a:prstClr>
                  </a:solidFill>
                </a:ln>
                <a:solidFill>
                  <a:srgbClr val="000000">
                    <a:lumMod val="75000"/>
                    <a:lumOff val="25000"/>
                  </a:srgbClr>
                </a:solidFill>
                <a:cs typeface="Arial" pitchFamily="34" charset="0"/>
              </a:rPr>
              <a:t>단위</a:t>
            </a:r>
            <a:r>
              <a:rPr lang="en-US" altLang="ko-KR" sz="900" spc="100">
                <a:ln>
                  <a:solidFill>
                    <a:prstClr val="black">
                      <a:alpha val="20000"/>
                    </a:prstClr>
                  </a:solidFill>
                </a:ln>
                <a:solidFill>
                  <a:srgbClr val="000000">
                    <a:lumMod val="75000"/>
                    <a:lumOff val="25000"/>
                  </a:srgbClr>
                </a:solidFill>
                <a:cs typeface="Arial" pitchFamily="34" charset="0"/>
              </a:rPr>
              <a:t>: </a:t>
            </a:r>
            <a:r>
              <a:rPr lang="ko-KR" altLang="en-US" sz="900" spc="100">
                <a:ln>
                  <a:solidFill>
                    <a:prstClr val="black">
                      <a:alpha val="20000"/>
                    </a:prstClr>
                  </a:solidFill>
                </a:ln>
                <a:solidFill>
                  <a:srgbClr val="000000">
                    <a:lumMod val="75000"/>
                    <a:lumOff val="25000"/>
                  </a:srgbClr>
                </a:solidFill>
                <a:cs typeface="Arial" pitchFamily="34" charset="0"/>
              </a:rPr>
              <a:t>억 원</a:t>
            </a:r>
            <a:r>
              <a:rPr lang="en-US" altLang="ko-KR" sz="900" spc="100">
                <a:ln>
                  <a:solidFill>
                    <a:prstClr val="black">
                      <a:alpha val="20000"/>
                    </a:prstClr>
                  </a:solidFill>
                </a:ln>
                <a:solidFill>
                  <a:srgbClr val="000000">
                    <a:lumMod val="75000"/>
                    <a:lumOff val="25000"/>
                  </a:srgbClr>
                </a:solidFill>
                <a:cs typeface="Arial" pitchFamily="34" charset="0"/>
              </a:rPr>
              <a:t>)</a:t>
            </a:r>
          </a:p>
        </p:txBody>
      </p:sp>
      <p:graphicFrame>
        <p:nvGraphicFramePr>
          <p:cNvPr id="11" name="표 10"/>
          <p:cNvGraphicFramePr>
            <a:graphicFrameLocks noGrp="1"/>
          </p:cNvGraphicFramePr>
          <p:nvPr>
            <p:extLst>
              <p:ext uri="{D42A27DB-BD31-4B8C-83A1-F6EECF244321}">
                <p14:modId xmlns:p14="http://schemas.microsoft.com/office/powerpoint/2010/main" val="1223872488"/>
              </p:ext>
            </p:extLst>
          </p:nvPr>
        </p:nvGraphicFramePr>
        <p:xfrm>
          <a:off x="539552" y="4820559"/>
          <a:ext cx="7959608" cy="1373049"/>
        </p:xfrm>
        <a:graphic>
          <a:graphicData uri="http://schemas.openxmlformats.org/drawingml/2006/table">
            <a:tbl>
              <a:tblPr firstRow="1" bandRow="1">
                <a:tableStyleId>{21E4AEA4-8DFA-4A89-87EB-49C32662AFE0}</a:tableStyleId>
              </a:tblPr>
              <a:tblGrid>
                <a:gridCol w="449536"/>
                <a:gridCol w="1316044"/>
                <a:gridCol w="1032338"/>
                <a:gridCol w="1032338"/>
                <a:gridCol w="1032338"/>
                <a:gridCol w="1032338"/>
                <a:gridCol w="1032338"/>
                <a:gridCol w="1032338"/>
              </a:tblGrid>
              <a:tr h="237308">
                <a:tc rowSpan="2">
                  <a:txBody>
                    <a:bodyPr/>
                    <a:lstStyle/>
                    <a:p>
                      <a:pPr algn="ctr" latinLnBrk="1"/>
                      <a:r>
                        <a:rPr lang="ko-KR" altLang="en-US" sz="1050" smtClean="0">
                          <a:solidFill>
                            <a:schemeClr val="tx1">
                              <a:lumMod val="75000"/>
                              <a:lumOff val="25000"/>
                            </a:schemeClr>
                          </a:solidFill>
                          <a:latin typeface="+mn-ea"/>
                          <a:ea typeface="+mn-ea"/>
                        </a:rPr>
                        <a:t>순위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rowSpan="2">
                  <a:txBody>
                    <a:bodyPr/>
                    <a:lstStyle/>
                    <a:p>
                      <a:pPr algn="ctr" latinLnBrk="1"/>
                      <a:r>
                        <a:rPr lang="ko-KR" altLang="en-US" sz="1050" smtClean="0">
                          <a:solidFill>
                            <a:schemeClr val="tx1">
                              <a:lumMod val="75000"/>
                              <a:lumOff val="25000"/>
                            </a:schemeClr>
                          </a:solidFill>
                          <a:latin typeface="+mn-ea"/>
                          <a:ea typeface="+mn-ea"/>
                        </a:rPr>
                        <a:t>업종명</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gridSpan="2">
                  <a:txBody>
                    <a:bodyPr/>
                    <a:lstStyle/>
                    <a:p>
                      <a:pPr algn="ctr" latinLnBrk="1"/>
                      <a:r>
                        <a:rPr lang="ko-KR" altLang="en-US" sz="1050" smtClean="0">
                          <a:solidFill>
                            <a:schemeClr val="tx1">
                              <a:lumMod val="75000"/>
                              <a:lumOff val="25000"/>
                            </a:schemeClr>
                          </a:solidFill>
                          <a:latin typeface="+mn-ea"/>
                          <a:ea typeface="+mn-ea"/>
                        </a:rPr>
                        <a:t>인당이용금액 </a:t>
                      </a:r>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만 원</a:t>
                      </a:r>
                      <a:r>
                        <a:rPr lang="en-US" altLang="ko-KR" sz="1050" smtClean="0">
                          <a:solidFill>
                            <a:schemeClr val="tx1">
                              <a:lumMod val="75000"/>
                              <a:lumOff val="25000"/>
                            </a:schemeClr>
                          </a:solidFill>
                          <a:latin typeface="+mn-ea"/>
                          <a:ea typeface="+mn-ea"/>
                        </a:rPr>
                        <a:t>)</a:t>
                      </a:r>
                      <a:endParaRPr lang="ko-KR" altLang="en-US" sz="1050" smtClean="0">
                        <a:solidFill>
                          <a:schemeClr val="tx1">
                            <a:lumMod val="75000"/>
                            <a:lumOff val="25000"/>
                          </a:schemeClr>
                        </a:solidFill>
                        <a:latin typeface="+mn-ea"/>
                        <a:ea typeface="+mn-ea"/>
                      </a:endParaRPr>
                    </a:p>
                  </a:txBody>
                  <a:tcPr anchor="ctr">
                    <a:solidFill>
                      <a:schemeClr val="bg1">
                        <a:lumMod val="85000"/>
                      </a:schemeClr>
                    </a:solidFill>
                  </a:tcPr>
                </a:tc>
                <a:tc h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gridSpan="2">
                  <a:txBody>
                    <a:bodyPr/>
                    <a:lstStyle/>
                    <a:p>
                      <a:pPr algn="ctr" latinLnBrk="1"/>
                      <a:r>
                        <a:rPr lang="ko-KR" altLang="en-US" sz="1050" smtClean="0">
                          <a:solidFill>
                            <a:schemeClr val="tx1">
                              <a:lumMod val="75000"/>
                              <a:lumOff val="25000"/>
                            </a:schemeClr>
                          </a:solidFill>
                          <a:latin typeface="+mn-ea"/>
                          <a:ea typeface="+mn-ea"/>
                        </a:rPr>
                        <a:t>제주도민 매출 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h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gridSpan="2">
                  <a:txBody>
                    <a:bodyPr/>
                    <a:lstStyle/>
                    <a:p>
                      <a:pPr algn="ctr" latinLnBrk="1"/>
                      <a:r>
                        <a:rPr lang="ko-KR" altLang="en-US" sz="1050" smtClean="0">
                          <a:solidFill>
                            <a:schemeClr val="tx1">
                              <a:lumMod val="75000"/>
                              <a:lumOff val="25000"/>
                            </a:schemeClr>
                          </a:solidFill>
                          <a:latin typeface="+mn-ea"/>
                          <a:ea typeface="+mn-ea"/>
                        </a:rPr>
                        <a:t>중국인 관광객 매출 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h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r>
              <a:tr h="237308">
                <a:tc v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v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1</a:t>
                      </a:r>
                      <a:r>
                        <a:rPr lang="ko-KR" altLang="en-US" sz="1050" smtClean="0">
                          <a:solidFill>
                            <a:schemeClr val="tx1">
                              <a:lumMod val="75000"/>
                              <a:lumOff val="25000"/>
                            </a:schemeClr>
                          </a:solidFill>
                          <a:latin typeface="+mn-ea"/>
                          <a:ea typeface="+mn-ea"/>
                        </a:rPr>
                        <a:t>차년도</a:t>
                      </a: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2</a:t>
                      </a:r>
                      <a:r>
                        <a:rPr lang="ko-KR" altLang="en-US" sz="1050" smtClean="0">
                          <a:solidFill>
                            <a:schemeClr val="tx1">
                              <a:lumMod val="75000"/>
                              <a:lumOff val="25000"/>
                            </a:schemeClr>
                          </a:solidFill>
                          <a:latin typeface="+mn-ea"/>
                          <a:ea typeface="+mn-ea"/>
                        </a:rPr>
                        <a:t>차년도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1</a:t>
                      </a:r>
                      <a:r>
                        <a:rPr lang="ko-KR" altLang="en-US" sz="1050" smtClean="0">
                          <a:solidFill>
                            <a:schemeClr val="tx1">
                              <a:lumMod val="75000"/>
                              <a:lumOff val="25000"/>
                            </a:schemeClr>
                          </a:solidFill>
                          <a:latin typeface="+mn-ea"/>
                          <a:ea typeface="+mn-ea"/>
                        </a:rPr>
                        <a:t>차년도</a:t>
                      </a: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2</a:t>
                      </a:r>
                      <a:r>
                        <a:rPr lang="ko-KR" altLang="en-US" sz="1050" smtClean="0">
                          <a:solidFill>
                            <a:schemeClr val="tx1">
                              <a:lumMod val="75000"/>
                              <a:lumOff val="25000"/>
                            </a:schemeClr>
                          </a:solidFill>
                          <a:latin typeface="+mn-ea"/>
                          <a:ea typeface="+mn-ea"/>
                        </a:rPr>
                        <a:t>차년도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1</a:t>
                      </a:r>
                      <a:r>
                        <a:rPr lang="ko-KR" altLang="en-US" sz="1050" smtClean="0">
                          <a:solidFill>
                            <a:schemeClr val="tx1">
                              <a:lumMod val="75000"/>
                              <a:lumOff val="25000"/>
                            </a:schemeClr>
                          </a:solidFill>
                          <a:latin typeface="+mn-ea"/>
                          <a:ea typeface="+mn-ea"/>
                        </a:rPr>
                        <a:t>차년도</a:t>
                      </a: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2</a:t>
                      </a:r>
                      <a:r>
                        <a:rPr lang="ko-KR" altLang="en-US" sz="1050" smtClean="0">
                          <a:solidFill>
                            <a:schemeClr val="tx1">
                              <a:lumMod val="75000"/>
                              <a:lumOff val="25000"/>
                            </a:schemeClr>
                          </a:solidFill>
                          <a:latin typeface="+mn-ea"/>
                          <a:ea typeface="+mn-ea"/>
                        </a:rPr>
                        <a:t>차년도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r>
              <a:tr h="290043">
                <a:tc>
                  <a:txBody>
                    <a:bodyPr/>
                    <a:lstStyle/>
                    <a:p>
                      <a:pPr algn="ctr" latinLnBrk="1"/>
                      <a:r>
                        <a:rPr lang="en-US" altLang="ko-KR" sz="1050" smtClean="0">
                          <a:solidFill>
                            <a:schemeClr val="tx1">
                              <a:lumMod val="75000"/>
                              <a:lumOff val="25000"/>
                            </a:schemeClr>
                          </a:solidFill>
                          <a:latin typeface="+mn-ea"/>
                          <a:ea typeface="+mn-ea"/>
                        </a:rPr>
                        <a:t>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일반한식</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5.6</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5.6</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86.2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84.6</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0.0</a:t>
                      </a:r>
                      <a:endParaRPr lang="ko-KR" altLang="en-US" sz="1050">
                        <a:solidFill>
                          <a:schemeClr val="tx1">
                            <a:lumMod val="75000"/>
                            <a:lumOff val="25000"/>
                          </a:schemeClr>
                        </a:solidFill>
                        <a:latin typeface="+mn-ea"/>
                        <a:ea typeface="+mn-ea"/>
                      </a:endParaRPr>
                    </a:p>
                  </a:txBody>
                  <a:tcPr anchor="ctr"/>
                </a:tc>
                <a:tc>
                  <a:txBody>
                    <a:bodyPr/>
                    <a:lstStyle/>
                    <a:p>
                      <a:pPr marL="0" algn="ctr" defTabSz="914400" rtl="0" eaLnBrk="1" latinLnBrk="1" hangingPunct="1"/>
                      <a:r>
                        <a:rPr lang="en-US" altLang="ko-KR" sz="1050" kern="1200" smtClean="0">
                          <a:solidFill>
                            <a:schemeClr val="tx1">
                              <a:lumMod val="75000"/>
                              <a:lumOff val="25000"/>
                            </a:schemeClr>
                          </a:solidFill>
                          <a:latin typeface="+mn-ea"/>
                          <a:ea typeface="+mn-ea"/>
                          <a:cs typeface="+mn-cs"/>
                        </a:rPr>
                        <a:t>0.0</a:t>
                      </a:r>
                      <a:endParaRPr lang="ko-KR" altLang="en-US" sz="1050" kern="1200">
                        <a:solidFill>
                          <a:schemeClr val="tx1">
                            <a:lumMod val="75000"/>
                            <a:lumOff val="25000"/>
                          </a:schemeClr>
                        </a:solidFill>
                        <a:latin typeface="+mn-ea"/>
                        <a:ea typeface="+mn-ea"/>
                        <a:cs typeface="+mn-cs"/>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슈퍼마켓</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22.6</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22.5</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91.3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89.9</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0.0</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0.1</a:t>
                      </a:r>
                      <a:endParaRPr lang="ko-KR" altLang="en-US" sz="1050">
                        <a:solidFill>
                          <a:schemeClr val="tx1">
                            <a:lumMod val="75000"/>
                            <a:lumOff val="25000"/>
                          </a:schemeClr>
                        </a:solidFill>
                        <a:latin typeface="+mn-ea"/>
                        <a:ea typeface="+mn-ea"/>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농협하나로클럽</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41.9</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40.3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94.3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94.1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0.0</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0.0</a:t>
                      </a:r>
                      <a:endParaRPr lang="ko-KR" altLang="en-US" sz="1050">
                        <a:solidFill>
                          <a:schemeClr val="tx1">
                            <a:lumMod val="75000"/>
                            <a:lumOff val="25000"/>
                          </a:schemeClr>
                        </a:solidFill>
                        <a:latin typeface="+mn-ea"/>
                        <a:ea typeface="+mn-ea"/>
                      </a:endParaRPr>
                    </a:p>
                  </a:txBody>
                  <a:tcPr anchor="ctr"/>
                </a:tc>
              </a:tr>
            </a:tbl>
          </a:graphicData>
        </a:graphic>
      </p:graphicFrame>
    </p:spTree>
    <p:extLst>
      <p:ext uri="{BB962C8B-B14F-4D97-AF65-F5344CB8AC3E}">
        <p14:creationId xmlns:p14="http://schemas.microsoft.com/office/powerpoint/2010/main" val="410920648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3877" y="2672916"/>
            <a:ext cx="8156575" cy="3743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제목 2"/>
          <p:cNvSpPr>
            <a:spLocks noGrp="1"/>
          </p:cNvSpPr>
          <p:nvPr>
            <p:ph type="title"/>
          </p:nvPr>
        </p:nvSpPr>
        <p:spPr>
          <a:xfrm>
            <a:off x="226706" y="188640"/>
            <a:ext cx="8136880" cy="274859"/>
          </a:xfrm>
        </p:spPr>
        <p:txBody>
          <a:bodyPr/>
          <a:lstStyle/>
          <a:p>
            <a:r>
              <a:rPr lang="ko-KR" altLang="en-US"/>
              <a:t>      상업지구 특성 및 소비 패턴</a:t>
            </a:r>
          </a:p>
        </p:txBody>
      </p:sp>
      <p:sp>
        <p:nvSpPr>
          <p:cNvPr id="93" name="직사각형 92"/>
          <p:cNvSpPr/>
          <p:nvPr/>
        </p:nvSpPr>
        <p:spPr>
          <a:xfrm>
            <a:off x="215516" y="2096852"/>
            <a:ext cx="8604956"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ea typeface="NOVA Bold"/>
                <a:cs typeface="Arial" pitchFamily="34" charset="0"/>
              </a:rPr>
              <a:t>상업지구 주요 업종의 월별 소비 추이</a:t>
            </a:r>
            <a:endParaRPr lang="en-US" altLang="ko-KR" sz="1600" spc="100">
              <a:ln>
                <a:solidFill>
                  <a:prstClr val="black">
                    <a:alpha val="20000"/>
                  </a:prstClr>
                </a:solidFill>
              </a:ln>
              <a:solidFill>
                <a:srgbClr val="000000">
                  <a:lumMod val="75000"/>
                  <a:lumOff val="25000"/>
                </a:srgbClr>
              </a:solidFill>
              <a:ea typeface="NOVA Bold"/>
              <a:cs typeface="Arial" pitchFamily="34" charset="0"/>
            </a:endParaRPr>
          </a:p>
        </p:txBody>
      </p:sp>
      <p:sp>
        <p:nvSpPr>
          <p:cNvPr id="37" name="모서리가 둥근 직사각형 36"/>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39" name="모서리가 둥근 직사각형 38"/>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직사각형 39"/>
          <p:cNvSpPr/>
          <p:nvPr/>
        </p:nvSpPr>
        <p:spPr>
          <a:xfrm>
            <a:off x="143508" y="1160748"/>
            <a:ext cx="8604956"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대부분의 업종이 외부효과로 인한 영향없이 견조한 성장세를 보임</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한식은 겨울</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슈퍼마켓과 농협하나로클럽은 가을에 매출이 늘어나는 계절성이 있음</a:t>
            </a:r>
          </a:p>
        </p:txBody>
      </p:sp>
      <p:sp>
        <p:nvSpPr>
          <p:cNvPr id="10" name="직사각형 9"/>
          <p:cNvSpPr/>
          <p:nvPr/>
        </p:nvSpPr>
        <p:spPr>
          <a:xfrm>
            <a:off x="7380312" y="2348880"/>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11" name="직사각형 10"/>
          <p:cNvSpPr/>
          <p:nvPr/>
        </p:nvSpPr>
        <p:spPr>
          <a:xfrm>
            <a:off x="3383868" y="3248980"/>
            <a:ext cx="1512168" cy="32403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050" spc="100">
                <a:ln>
                  <a:solidFill>
                    <a:prstClr val="black">
                      <a:alpha val="20000"/>
                    </a:prstClr>
                  </a:solidFill>
                </a:ln>
                <a:solidFill>
                  <a:srgbClr val="FF0000"/>
                </a:solidFill>
                <a:latin typeface="NOVA Bold"/>
                <a:ea typeface="NOVA Bold"/>
                <a:cs typeface="Arial" pitchFamily="34" charset="0"/>
              </a:rPr>
              <a:t>메르스 유행 기간</a:t>
            </a:r>
            <a:endParaRPr lang="en-US" altLang="ko-KR" sz="1050" spc="100">
              <a:ln>
                <a:solidFill>
                  <a:prstClr val="black">
                    <a:alpha val="20000"/>
                  </a:prstClr>
                </a:solidFill>
              </a:ln>
              <a:solidFill>
                <a:srgbClr val="FF0000"/>
              </a:solidFill>
              <a:latin typeface="NOVA Bold"/>
              <a:ea typeface="NOVA Bold"/>
              <a:cs typeface="Arial" pitchFamily="34" charset="0"/>
            </a:endParaRPr>
          </a:p>
        </p:txBody>
      </p:sp>
      <p:sp>
        <p:nvSpPr>
          <p:cNvPr id="3" name="모서리가 둥근 직사각형 2"/>
          <p:cNvSpPr/>
          <p:nvPr/>
        </p:nvSpPr>
        <p:spPr>
          <a:xfrm>
            <a:off x="3815916" y="3609020"/>
            <a:ext cx="612068" cy="1512168"/>
          </a:xfrm>
          <a:prstGeom prst="roundRect">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4" name="텍스트 개체 틀 1"/>
          <p:cNvSpPr>
            <a:spLocks noGrp="1"/>
          </p:cNvSpPr>
          <p:nvPr>
            <p:ph type="body" sz="quarter" idx="12"/>
          </p:nvPr>
        </p:nvSpPr>
        <p:spPr>
          <a:xfrm>
            <a:off x="250828" y="509931"/>
            <a:ext cx="8137599" cy="284693"/>
          </a:xfrm>
        </p:spPr>
        <p:txBody>
          <a:bodyPr/>
          <a:lstStyle/>
          <a:p>
            <a:r>
              <a:rPr lang="ko-KR" altLang="en-US"/>
              <a:t>상업지구의 주요 업종 현황</a:t>
            </a:r>
          </a:p>
        </p:txBody>
      </p:sp>
    </p:spTree>
    <p:extLst>
      <p:ext uri="{BB962C8B-B14F-4D97-AF65-F5344CB8AC3E}">
        <p14:creationId xmlns:p14="http://schemas.microsoft.com/office/powerpoint/2010/main" val="364063699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0" y="2672916"/>
            <a:ext cx="4082623" cy="3264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09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3278" y="2708920"/>
            <a:ext cx="4072720" cy="3171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a:t>상업지구의 고객 </a:t>
            </a:r>
            <a:r>
              <a:rPr lang="ko-KR" altLang="en-US" smtClean="0"/>
              <a:t>성별</a:t>
            </a:r>
            <a:r>
              <a:rPr lang="en-US" altLang="ko-KR" smtClean="0"/>
              <a:t>/</a:t>
            </a:r>
            <a:r>
              <a:rPr lang="ko-KR" altLang="en-US" smtClean="0"/>
              <a:t>연령대별 소비</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4-50</a:t>
            </a:r>
            <a:r>
              <a:rPr lang="ko-KR" altLang="en-US" sz="1600" spc="100">
                <a:ln>
                  <a:solidFill>
                    <a:prstClr val="black">
                      <a:alpha val="20000"/>
                    </a:prstClr>
                  </a:solidFill>
                </a:ln>
                <a:solidFill>
                  <a:srgbClr val="000000"/>
                </a:solidFill>
                <a:latin typeface="NOVA Bold"/>
                <a:ea typeface="NOVA Bold"/>
                <a:cs typeface="Arial" pitchFamily="34" charset="0"/>
              </a:rPr>
              <a:t>대 남성의 소비 비중이 가장 높지만</a:t>
            </a:r>
            <a:r>
              <a:rPr lang="en-US" altLang="ko-KR" sz="1600" spc="100">
                <a:ln>
                  <a:solidFill>
                    <a:prstClr val="black">
                      <a:alpha val="20000"/>
                    </a:prstClr>
                  </a:solidFill>
                </a:ln>
                <a:solidFill>
                  <a:srgbClr val="000000"/>
                </a:solidFill>
                <a:latin typeface="NOVA Bold"/>
                <a:ea typeface="NOVA Bold"/>
                <a:cs typeface="Arial" pitchFamily="34" charset="0"/>
              </a:rPr>
              <a:t>, 2-30</a:t>
            </a:r>
            <a:r>
              <a:rPr lang="ko-KR" altLang="en-US" sz="1600" spc="100">
                <a:ln>
                  <a:solidFill>
                    <a:prstClr val="black">
                      <a:alpha val="20000"/>
                    </a:prstClr>
                  </a:solidFill>
                </a:ln>
                <a:solidFill>
                  <a:srgbClr val="000000"/>
                </a:solidFill>
                <a:latin typeface="NOVA Bold"/>
                <a:ea typeface="NOVA Bold"/>
                <a:cs typeface="Arial" pitchFamily="34" charset="0"/>
              </a:rPr>
              <a:t>대 남여의 소비 비중이 높아지고 있음</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관광지와 비교할 때</a:t>
            </a:r>
            <a:r>
              <a:rPr lang="en-US" altLang="ko-KR" sz="1600" spc="100">
                <a:ln>
                  <a:solidFill>
                    <a:prstClr val="black">
                      <a:alpha val="20000"/>
                    </a:prstClr>
                  </a:solidFill>
                </a:ln>
                <a:solidFill>
                  <a:srgbClr val="000000"/>
                </a:solidFill>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2-30</a:t>
            </a:r>
            <a:r>
              <a:rPr lang="ko-KR" altLang="en-US" sz="1600" spc="100">
                <a:ln>
                  <a:solidFill>
                    <a:prstClr val="black">
                      <a:alpha val="20000"/>
                    </a:prstClr>
                  </a:solidFill>
                </a:ln>
                <a:solidFill>
                  <a:srgbClr val="000000"/>
                </a:solidFill>
                <a:latin typeface="NOVA Bold"/>
                <a:ea typeface="NOVA Bold"/>
                <a:cs typeface="Arial" pitchFamily="34" charset="0"/>
              </a:rPr>
              <a:t>대보다 </a:t>
            </a:r>
            <a:r>
              <a:rPr lang="en-US" altLang="ko-KR" sz="1600" spc="100">
                <a:ln>
                  <a:solidFill>
                    <a:prstClr val="black">
                      <a:alpha val="20000"/>
                    </a:prstClr>
                  </a:solidFill>
                </a:ln>
                <a:solidFill>
                  <a:srgbClr val="000000"/>
                </a:solidFill>
                <a:latin typeface="NOVA Bold"/>
                <a:ea typeface="NOVA Bold"/>
                <a:cs typeface="Arial" pitchFamily="34" charset="0"/>
              </a:rPr>
              <a:t>4-50</a:t>
            </a:r>
            <a:r>
              <a:rPr lang="ko-KR" altLang="en-US" sz="1600" spc="100">
                <a:ln>
                  <a:solidFill>
                    <a:prstClr val="black">
                      <a:alpha val="20000"/>
                    </a:prstClr>
                  </a:solidFill>
                </a:ln>
                <a:solidFill>
                  <a:srgbClr val="000000"/>
                </a:solidFill>
                <a:latin typeface="NOVA Bold"/>
                <a:ea typeface="NOVA Bold"/>
                <a:cs typeface="Arial" pitchFamily="34" charset="0"/>
              </a:rPr>
              <a:t>대 고객의 </a:t>
            </a:r>
            <a:r>
              <a:rPr lang="ko-KR" altLang="en-US" sz="1600" spc="100">
                <a:ln>
                  <a:solidFill>
                    <a:prstClr val="black">
                      <a:alpha val="20000"/>
                    </a:prstClr>
                  </a:solidFill>
                </a:ln>
                <a:solidFill>
                  <a:srgbClr val="000000"/>
                </a:solidFill>
                <a:ea typeface="NOVA Bold"/>
                <a:cs typeface="Arial" pitchFamily="34" charset="0"/>
              </a:rPr>
              <a:t>소비 비중 및 구매력이 높은 지역</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38" name="직사각형 37"/>
          <p:cNvSpPr/>
          <p:nvPr/>
        </p:nvSpPr>
        <p:spPr>
          <a:xfrm>
            <a:off x="4505586" y="2168860"/>
            <a:ext cx="4170870"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 이용고객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39" name="직선 연결선 38"/>
          <p:cNvCxnSpPr/>
          <p:nvPr/>
        </p:nvCxnSpPr>
        <p:spPr>
          <a:xfrm flipH="1">
            <a:off x="4499992" y="2733139"/>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a:t>
            </a:r>
            <a:r>
              <a:rPr lang="ko-KR" altLang="en-US"/>
              <a:t>상업지구 특성 및 소비 패턴</a:t>
            </a:r>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44" y="2153054"/>
            <a:ext cx="384683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 소비금액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7" name="직사각형 16"/>
          <p:cNvSpPr/>
          <p:nvPr/>
        </p:nvSpPr>
        <p:spPr>
          <a:xfrm>
            <a:off x="323528" y="5913276"/>
            <a:ext cx="4170868"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endParaRPr lang="en-US" altLang="ko-KR" sz="1050" spc="100">
              <a:ln>
                <a:solidFill>
                  <a:prstClr val="black">
                    <a:alpha val="20000"/>
                  </a:prstClr>
                </a:solidFill>
              </a:ln>
              <a:solidFill>
                <a:srgbClr val="000000">
                  <a:lumMod val="75000"/>
                  <a:lumOff val="25000"/>
                </a:srgbClr>
              </a:solidFill>
              <a:cs typeface="Arial" pitchFamily="34" charset="0"/>
            </a:endParaRPr>
          </a:p>
        </p:txBody>
      </p:sp>
    </p:spTree>
    <p:extLst>
      <p:ext uri="{BB962C8B-B14F-4D97-AF65-F5344CB8AC3E}">
        <p14:creationId xmlns:p14="http://schemas.microsoft.com/office/powerpoint/2010/main" val="340018512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90288" y="2564904"/>
            <a:ext cx="3873475" cy="3281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21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34365" y="2546836"/>
            <a:ext cx="4074110" cy="3258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a:t>상업지구의 시간대별 </a:t>
            </a:r>
            <a:r>
              <a:rPr lang="ko-KR" altLang="en-US" smtClean="0"/>
              <a:t>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음식점과 마트 소비가 주로 오후</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저녁시간에 이루어지는 것으로 나타남</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밤 시간의 소비도 다른 지역에 비해 비교적 활발한 편임</a:t>
            </a:r>
          </a:p>
        </p:txBody>
      </p:sp>
      <p:sp>
        <p:nvSpPr>
          <p:cNvPr id="43" name="제목 2"/>
          <p:cNvSpPr>
            <a:spLocks noGrp="1"/>
          </p:cNvSpPr>
          <p:nvPr>
            <p:ph type="title"/>
          </p:nvPr>
        </p:nvSpPr>
        <p:spPr>
          <a:xfrm>
            <a:off x="226706" y="188640"/>
            <a:ext cx="8136880" cy="274859"/>
          </a:xfrm>
        </p:spPr>
        <p:txBody>
          <a:bodyPr/>
          <a:lstStyle/>
          <a:p>
            <a:r>
              <a:rPr lang="ko-KR" altLang="en-US" smtClean="0"/>
              <a:t>      </a:t>
            </a:r>
            <a:r>
              <a:rPr lang="ko-KR" altLang="en-US"/>
              <a:t>상업지구 특성 및 소비 패턴</a:t>
            </a:r>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 고객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 소비금액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flipH="1">
            <a:off x="4499992" y="2600908"/>
            <a:ext cx="0" cy="2844316"/>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329124" y="5913276"/>
            <a:ext cx="6403116"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푸른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실선은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내국인 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sp>
        <p:nvSpPr>
          <p:cNvPr id="16" name="직사각형 15"/>
          <p:cNvSpPr/>
          <p:nvPr/>
        </p:nvSpPr>
        <p:spPr>
          <a:xfrm>
            <a:off x="334365" y="5625244"/>
            <a:ext cx="648072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오전</a:t>
            </a:r>
            <a:r>
              <a:rPr lang="en-US" altLang="ko-KR" sz="1050" spc="100">
                <a:ln>
                  <a:solidFill>
                    <a:prstClr val="black">
                      <a:alpha val="20000"/>
                    </a:prstClr>
                  </a:solidFill>
                </a:ln>
                <a:solidFill>
                  <a:srgbClr val="000000">
                    <a:lumMod val="75000"/>
                    <a:lumOff val="25000"/>
                  </a:srgbClr>
                </a:solidFill>
                <a:cs typeface="Arial" pitchFamily="34" charset="0"/>
              </a:rPr>
              <a:t>(08~11</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점심</a:t>
            </a:r>
            <a:r>
              <a:rPr lang="en-US" altLang="ko-KR" sz="1050" spc="100">
                <a:ln>
                  <a:solidFill>
                    <a:prstClr val="black">
                      <a:alpha val="20000"/>
                    </a:prstClr>
                  </a:solidFill>
                </a:ln>
                <a:solidFill>
                  <a:srgbClr val="000000">
                    <a:lumMod val="75000"/>
                    <a:lumOff val="25000"/>
                  </a:srgbClr>
                </a:solidFill>
                <a:cs typeface="Arial" pitchFamily="34" charset="0"/>
              </a:rPr>
              <a:t>(11~14</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오후</a:t>
            </a:r>
            <a:r>
              <a:rPr lang="en-US" altLang="ko-KR" sz="1050" spc="100">
                <a:ln>
                  <a:solidFill>
                    <a:prstClr val="black">
                      <a:alpha val="20000"/>
                    </a:prstClr>
                  </a:solidFill>
                </a:ln>
                <a:solidFill>
                  <a:srgbClr val="000000">
                    <a:lumMod val="75000"/>
                    <a:lumOff val="25000"/>
                  </a:srgbClr>
                </a:solidFill>
                <a:cs typeface="Arial" pitchFamily="34" charset="0"/>
              </a:rPr>
              <a:t>(14~18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저녁</a:t>
            </a:r>
            <a:r>
              <a:rPr lang="en-US" altLang="ko-KR" sz="1050" spc="100">
                <a:ln>
                  <a:solidFill>
                    <a:prstClr val="black">
                      <a:alpha val="20000"/>
                    </a:prstClr>
                  </a:solidFill>
                </a:ln>
                <a:solidFill>
                  <a:srgbClr val="000000">
                    <a:lumMod val="75000"/>
                    <a:lumOff val="25000"/>
                  </a:srgbClr>
                </a:solidFill>
                <a:cs typeface="Arial" pitchFamily="34" charset="0"/>
              </a:rPr>
              <a:t>(18~22</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밤</a:t>
            </a:r>
            <a:r>
              <a:rPr lang="en-US" altLang="ko-KR" sz="1050" spc="100">
                <a:ln>
                  <a:solidFill>
                    <a:prstClr val="black">
                      <a:alpha val="20000"/>
                    </a:prstClr>
                  </a:solidFill>
                </a:ln>
                <a:solidFill>
                  <a:srgbClr val="000000">
                    <a:lumMod val="75000"/>
                    <a:lumOff val="25000"/>
                  </a:srgbClr>
                </a:solidFill>
                <a:cs typeface="Arial" pitchFamily="34" charset="0"/>
              </a:rPr>
              <a:t>(22~08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a:t>
            </a:r>
          </a:p>
        </p:txBody>
      </p:sp>
    </p:spTree>
    <p:extLst>
      <p:ext uri="{BB962C8B-B14F-4D97-AF65-F5344CB8AC3E}">
        <p14:creationId xmlns:p14="http://schemas.microsoft.com/office/powerpoint/2010/main" val="594132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1560" y="2597708"/>
            <a:ext cx="3635440" cy="3315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a:t>상업지구의 요일별 </a:t>
            </a:r>
            <a:r>
              <a:rPr lang="ko-KR" altLang="en-US" smtClean="0"/>
              <a:t>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내국인은 주말보다 평일 소비가 활발하며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주말 소비는 최근 더욱 침체되고 있음</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 관광객 소비도 평일</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월</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목</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에 활발하게 일어나지만</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매출 규모 자체가 크지 않음</a:t>
            </a:r>
          </a:p>
        </p:txBody>
      </p:sp>
      <p:sp>
        <p:nvSpPr>
          <p:cNvPr id="43" name="제목 2"/>
          <p:cNvSpPr>
            <a:spLocks noGrp="1"/>
          </p:cNvSpPr>
          <p:nvPr>
            <p:ph type="title"/>
          </p:nvPr>
        </p:nvSpPr>
        <p:spPr>
          <a:xfrm>
            <a:off x="226706" y="188640"/>
            <a:ext cx="8136880" cy="274859"/>
          </a:xfrm>
        </p:spPr>
        <p:txBody>
          <a:bodyPr/>
          <a:lstStyle/>
          <a:p>
            <a:r>
              <a:rPr lang="ko-KR" altLang="en-US" smtClean="0"/>
              <a:t>      </a:t>
            </a:r>
            <a:r>
              <a:rPr lang="ko-KR" altLang="en-US"/>
              <a:t>상업지구 특성 및 소비 패턴</a:t>
            </a:r>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ea typeface="NOVA Bold"/>
                <a:cs typeface="Arial" pitchFamily="34" charset="0"/>
              </a:rPr>
              <a:t>중국인 요일별 소비금액 비율</a:t>
            </a:r>
            <a:endParaRPr lang="en-US" altLang="ko-KR" sz="1600" spc="100">
              <a:ln>
                <a:solidFill>
                  <a:prstClr val="black">
                    <a:alpha val="20000"/>
                  </a:prstClr>
                </a:solidFill>
              </a:ln>
              <a:solidFill>
                <a:srgbClr val="000000">
                  <a:lumMod val="75000"/>
                  <a:lumOff val="25000"/>
                </a:srgbClr>
              </a:solidFill>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내국인 요일별 소비금액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a:off x="4499992" y="2600908"/>
            <a:ext cx="8994" cy="324036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341516" y="5913276"/>
            <a:ext cx="83349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회색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pic>
        <p:nvPicPr>
          <p:cNvPr id="142340"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31290" y="2564904"/>
            <a:ext cx="3349122" cy="3420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547071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구도심 지역의 정의 및 소비 특성</a:t>
            </a:r>
            <a:endParaRPr lang="ko-KR" altLang="en-US"/>
          </a:p>
        </p:txBody>
      </p:sp>
      <p:sp>
        <p:nvSpPr>
          <p:cNvPr id="91" name="제목 2"/>
          <p:cNvSpPr>
            <a:spLocks noGrp="1"/>
          </p:cNvSpPr>
          <p:nvPr>
            <p:ph type="title"/>
          </p:nvPr>
        </p:nvSpPr>
        <p:spPr>
          <a:xfrm>
            <a:off x="226706" y="188640"/>
            <a:ext cx="8136880" cy="274859"/>
          </a:xfrm>
        </p:spPr>
        <p:txBody>
          <a:bodyPr/>
          <a:lstStyle/>
          <a:p>
            <a:r>
              <a:rPr lang="ko-KR" altLang="en-US" smtClean="0"/>
              <a:t>      구도심 지역 특성 및 소비 패턴</a:t>
            </a:r>
            <a:endParaRPr lang="ko-KR" altLang="en-US"/>
          </a:p>
        </p:txBody>
      </p:sp>
      <p:sp>
        <p:nvSpPr>
          <p:cNvPr id="92" name="모서리가 둥근 직사각형 91"/>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155" name="직사각형 154"/>
          <p:cNvSpPr/>
          <p:nvPr/>
        </p:nvSpPr>
        <p:spPr>
          <a:xfrm>
            <a:off x="1186519" y="2132856"/>
            <a:ext cx="2178256"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300" spc="100">
                <a:ln>
                  <a:solidFill>
                    <a:prstClr val="black">
                      <a:alpha val="20000"/>
                    </a:prstClr>
                  </a:solidFill>
                </a:ln>
                <a:solidFill>
                  <a:srgbClr val="000000">
                    <a:lumMod val="75000"/>
                    <a:lumOff val="25000"/>
                  </a:srgbClr>
                </a:solidFill>
                <a:latin typeface="Calibri"/>
                <a:ea typeface="NOVA Bold"/>
                <a:cs typeface="Arial" pitchFamily="34" charset="0"/>
              </a:rPr>
              <a:t>제주시 구도심 지역</a:t>
            </a:r>
            <a:endParaRPr lang="en-US" altLang="ko-KR" sz="13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61" name="직사각형 160"/>
          <p:cNvSpPr/>
          <p:nvPr/>
        </p:nvSpPr>
        <p:spPr>
          <a:xfrm>
            <a:off x="555359" y="5865649"/>
            <a:ext cx="3440577" cy="371663"/>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4" name="TextBox 163"/>
          <p:cNvSpPr txBox="1"/>
          <p:nvPr/>
        </p:nvSpPr>
        <p:spPr>
          <a:xfrm>
            <a:off x="647564" y="5955181"/>
            <a:ext cx="3240360" cy="181973"/>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10000"/>
              </a:lnSpc>
              <a:spcBef>
                <a:spcPts val="400"/>
              </a:spcBef>
              <a:buClr>
                <a:srgbClr val="000000"/>
              </a:buClr>
              <a:buSzTx/>
            </a:pPr>
            <a:r>
              <a:rPr lang="ko-KR" altLang="en-US" sz="1100">
                <a:solidFill>
                  <a:srgbClr val="000000"/>
                </a:solidFill>
                <a:cs typeface="Arial Narrow" pitchFamily="34" charset="0"/>
              </a:rPr>
              <a:t>건입동</a:t>
            </a:r>
            <a:r>
              <a:rPr lang="en-US" altLang="ko-KR" sz="1100">
                <a:solidFill>
                  <a:srgbClr val="000000"/>
                </a:solidFill>
                <a:cs typeface="Arial Narrow" pitchFamily="34" charset="0"/>
              </a:rPr>
              <a:t>, </a:t>
            </a:r>
            <a:r>
              <a:rPr lang="ko-KR" altLang="en-US" sz="1100">
                <a:solidFill>
                  <a:srgbClr val="000000"/>
                </a:solidFill>
                <a:cs typeface="Arial Narrow" pitchFamily="34" charset="0"/>
              </a:rPr>
              <a:t>삼도</a:t>
            </a:r>
            <a:r>
              <a:rPr lang="en-US" altLang="ko-KR" sz="1100">
                <a:solidFill>
                  <a:srgbClr val="000000"/>
                </a:solidFill>
                <a:cs typeface="Arial Narrow" pitchFamily="34" charset="0"/>
              </a:rPr>
              <a:t>2</a:t>
            </a:r>
            <a:r>
              <a:rPr lang="ko-KR" altLang="en-US" sz="1100">
                <a:solidFill>
                  <a:srgbClr val="000000"/>
                </a:solidFill>
                <a:cs typeface="Arial Narrow" pitchFamily="34" charset="0"/>
              </a:rPr>
              <a:t>동</a:t>
            </a:r>
            <a:r>
              <a:rPr lang="en-US" altLang="ko-KR" sz="1100">
                <a:solidFill>
                  <a:srgbClr val="000000"/>
                </a:solidFill>
                <a:cs typeface="Arial Narrow" pitchFamily="34" charset="0"/>
              </a:rPr>
              <a:t>, </a:t>
            </a:r>
            <a:r>
              <a:rPr lang="ko-KR" altLang="en-US" sz="1100">
                <a:solidFill>
                  <a:srgbClr val="000000"/>
                </a:solidFill>
                <a:cs typeface="Arial Narrow" pitchFamily="34" charset="0"/>
              </a:rPr>
              <a:t>용담</a:t>
            </a:r>
            <a:r>
              <a:rPr lang="en-US" altLang="ko-KR" sz="1100">
                <a:solidFill>
                  <a:srgbClr val="000000"/>
                </a:solidFill>
                <a:cs typeface="Arial Narrow" pitchFamily="34" charset="0"/>
              </a:rPr>
              <a:t>1</a:t>
            </a:r>
            <a:r>
              <a:rPr lang="ko-KR" altLang="en-US" sz="1100">
                <a:solidFill>
                  <a:srgbClr val="000000"/>
                </a:solidFill>
                <a:cs typeface="Arial Narrow" pitchFamily="34" charset="0"/>
              </a:rPr>
              <a:t>동</a:t>
            </a:r>
            <a:r>
              <a:rPr lang="en-US" altLang="ko-KR" sz="1100">
                <a:solidFill>
                  <a:srgbClr val="000000"/>
                </a:solidFill>
                <a:cs typeface="Arial Narrow" pitchFamily="34" charset="0"/>
              </a:rPr>
              <a:t>, </a:t>
            </a:r>
            <a:r>
              <a:rPr lang="ko-KR" altLang="en-US" sz="1100">
                <a:solidFill>
                  <a:srgbClr val="000000"/>
                </a:solidFill>
                <a:cs typeface="Arial Narrow" pitchFamily="34" charset="0"/>
              </a:rPr>
              <a:t>일도</a:t>
            </a:r>
            <a:r>
              <a:rPr lang="en-US" altLang="ko-KR" sz="1100">
                <a:solidFill>
                  <a:srgbClr val="000000"/>
                </a:solidFill>
                <a:cs typeface="Arial Narrow" pitchFamily="34" charset="0"/>
              </a:rPr>
              <a:t>1</a:t>
            </a:r>
            <a:r>
              <a:rPr lang="ko-KR" altLang="en-US" sz="1100">
                <a:solidFill>
                  <a:srgbClr val="000000"/>
                </a:solidFill>
                <a:cs typeface="Arial Narrow" pitchFamily="34" charset="0"/>
              </a:rPr>
              <a:t>동</a:t>
            </a:r>
            <a:r>
              <a:rPr lang="en-US" altLang="ko-KR" sz="1100">
                <a:solidFill>
                  <a:srgbClr val="000000"/>
                </a:solidFill>
                <a:cs typeface="Arial Narrow" pitchFamily="34" charset="0"/>
              </a:rPr>
              <a:t>, </a:t>
            </a:r>
            <a:r>
              <a:rPr lang="ko-KR" altLang="en-US" sz="1100">
                <a:solidFill>
                  <a:srgbClr val="000000"/>
                </a:solidFill>
                <a:cs typeface="Arial Narrow" pitchFamily="34" charset="0"/>
              </a:rPr>
              <a:t>이도</a:t>
            </a:r>
            <a:r>
              <a:rPr lang="en-US" altLang="ko-KR" sz="1100">
                <a:solidFill>
                  <a:srgbClr val="000000"/>
                </a:solidFill>
                <a:cs typeface="Arial Narrow" pitchFamily="34" charset="0"/>
              </a:rPr>
              <a:t>1</a:t>
            </a:r>
            <a:r>
              <a:rPr lang="ko-KR" altLang="en-US" sz="1100">
                <a:solidFill>
                  <a:srgbClr val="000000"/>
                </a:solidFill>
                <a:cs typeface="Arial Narrow" pitchFamily="34" charset="0"/>
              </a:rPr>
              <a:t>동</a:t>
            </a:r>
            <a:endParaRPr lang="en-US" altLang="ko-KR" sz="1100">
              <a:solidFill>
                <a:srgbClr val="000000"/>
              </a:solidFill>
              <a:cs typeface="Arial Narrow" pitchFamily="34" charset="0"/>
            </a:endParaRPr>
          </a:p>
        </p:txBody>
      </p:sp>
      <p:sp>
        <p:nvSpPr>
          <p:cNvPr id="169" name="직사각형 168"/>
          <p:cNvSpPr/>
          <p:nvPr/>
        </p:nvSpPr>
        <p:spPr>
          <a:xfrm>
            <a:off x="179512" y="1196752"/>
            <a:ext cx="884579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제주시와 서귀포시의 구도심 지역을 구분</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구공항이나 구항구를 중심으로 과거에 발전했던 지역</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0" name="모서리가 둥근 직사각형 169"/>
          <p:cNvSpPr/>
          <p:nvPr/>
        </p:nvSpPr>
        <p:spPr>
          <a:xfrm>
            <a:off x="179512" y="2024844"/>
            <a:ext cx="8748972" cy="4288182"/>
          </a:xfrm>
          <a:prstGeom prst="roundRect">
            <a:avLst>
              <a:gd name="adj" fmla="val 1618"/>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173" name="직선 연결선 172"/>
          <p:cNvCxnSpPr/>
          <p:nvPr/>
        </p:nvCxnSpPr>
        <p:spPr>
          <a:xfrm flipH="1">
            <a:off x="4499992" y="2348880"/>
            <a:ext cx="0" cy="3710608"/>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571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5359" y="2503754"/>
            <a:ext cx="3584593" cy="33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 name="직사각형 80"/>
          <p:cNvSpPr/>
          <p:nvPr/>
        </p:nvSpPr>
        <p:spPr>
          <a:xfrm>
            <a:off x="5652120" y="2132856"/>
            <a:ext cx="2178256"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300" spc="100">
                <a:ln>
                  <a:solidFill>
                    <a:prstClr val="black">
                      <a:alpha val="20000"/>
                    </a:prstClr>
                  </a:solidFill>
                </a:ln>
                <a:solidFill>
                  <a:srgbClr val="000000">
                    <a:lumMod val="75000"/>
                    <a:lumOff val="25000"/>
                  </a:srgbClr>
                </a:solidFill>
                <a:latin typeface="Calibri"/>
                <a:ea typeface="NOVA Bold"/>
                <a:cs typeface="Arial" pitchFamily="34" charset="0"/>
              </a:rPr>
              <a:t>서귀포시 구도심 지역</a:t>
            </a:r>
            <a:endParaRPr lang="en-US" altLang="ko-KR" sz="13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82" name="직사각형 81"/>
          <p:cNvSpPr/>
          <p:nvPr/>
        </p:nvSpPr>
        <p:spPr>
          <a:xfrm>
            <a:off x="5099939" y="5865649"/>
            <a:ext cx="3440577" cy="371663"/>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83" name="TextBox 82"/>
          <p:cNvSpPr txBox="1"/>
          <p:nvPr/>
        </p:nvSpPr>
        <p:spPr>
          <a:xfrm>
            <a:off x="5192144" y="5955181"/>
            <a:ext cx="3240360" cy="18620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10000"/>
              </a:lnSpc>
              <a:spcBef>
                <a:spcPts val="400"/>
              </a:spcBef>
              <a:buClr>
                <a:srgbClr val="000000"/>
              </a:buClr>
              <a:buSzTx/>
            </a:pPr>
            <a:r>
              <a:rPr lang="ko-KR" altLang="en-US" sz="1100">
                <a:solidFill>
                  <a:srgbClr val="000000"/>
                </a:solidFill>
                <a:cs typeface="Arial Narrow" pitchFamily="34" charset="0"/>
              </a:rPr>
              <a:t>송산동</a:t>
            </a:r>
            <a:r>
              <a:rPr lang="en-US" altLang="ko-KR" sz="1100">
                <a:solidFill>
                  <a:srgbClr val="000000"/>
                </a:solidFill>
                <a:cs typeface="Arial Narrow" pitchFamily="34" charset="0"/>
              </a:rPr>
              <a:t>, </a:t>
            </a:r>
            <a:r>
              <a:rPr lang="ko-KR" altLang="en-US" sz="1100">
                <a:solidFill>
                  <a:srgbClr val="000000"/>
                </a:solidFill>
                <a:cs typeface="Arial Narrow" pitchFamily="34" charset="0"/>
              </a:rPr>
              <a:t>정방동</a:t>
            </a:r>
            <a:r>
              <a:rPr lang="en-US" altLang="ko-KR" sz="1100">
                <a:solidFill>
                  <a:srgbClr val="000000"/>
                </a:solidFill>
                <a:cs typeface="Arial Narrow" pitchFamily="34" charset="0"/>
              </a:rPr>
              <a:t>, </a:t>
            </a:r>
            <a:r>
              <a:rPr lang="ko-KR" altLang="en-US" sz="1100">
                <a:solidFill>
                  <a:srgbClr val="000000"/>
                </a:solidFill>
                <a:cs typeface="Arial Narrow" pitchFamily="34" charset="0"/>
              </a:rPr>
              <a:t>중앙동</a:t>
            </a:r>
            <a:r>
              <a:rPr lang="en-US" altLang="ko-KR" sz="1100">
                <a:solidFill>
                  <a:srgbClr val="000000"/>
                </a:solidFill>
                <a:cs typeface="Arial Narrow" pitchFamily="34" charset="0"/>
              </a:rPr>
              <a:t>, </a:t>
            </a:r>
            <a:r>
              <a:rPr lang="ko-KR" altLang="en-US" sz="1100">
                <a:solidFill>
                  <a:srgbClr val="000000"/>
                </a:solidFill>
                <a:cs typeface="Arial Narrow" pitchFamily="34" charset="0"/>
              </a:rPr>
              <a:t>천지동</a:t>
            </a:r>
            <a:endParaRPr lang="en-US" altLang="ko-KR" sz="1100">
              <a:solidFill>
                <a:srgbClr val="000000"/>
              </a:solidFill>
              <a:cs typeface="Arial Narrow" pitchFamily="34" charset="0"/>
            </a:endParaRPr>
          </a:p>
        </p:txBody>
      </p:sp>
      <p:pic>
        <p:nvPicPr>
          <p:cNvPr id="84"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60032" y="2659128"/>
            <a:ext cx="3759846" cy="3074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직사각형 2"/>
          <p:cNvSpPr/>
          <p:nvPr/>
        </p:nvSpPr>
        <p:spPr>
          <a:xfrm>
            <a:off x="5004048" y="4653136"/>
            <a:ext cx="612068" cy="288032"/>
          </a:xfrm>
          <a:prstGeom prst="rect">
            <a:avLst/>
          </a:prstGeom>
          <a:solidFill>
            <a:schemeClr val="bg1">
              <a:lumMod val="8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700">
                <a:solidFill>
                  <a:srgbClr val="000000"/>
                </a:solidFill>
              </a:rPr>
              <a:t>예래동</a:t>
            </a:r>
          </a:p>
        </p:txBody>
      </p:sp>
    </p:spTree>
    <p:extLst>
      <p:ext uri="{BB962C8B-B14F-4D97-AF65-F5344CB8AC3E}">
        <p14:creationId xmlns:p14="http://schemas.microsoft.com/office/powerpoint/2010/main" val="335973521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2710" y="2960948"/>
            <a:ext cx="8226298" cy="1714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제목 2"/>
          <p:cNvSpPr>
            <a:spLocks noGrp="1"/>
          </p:cNvSpPr>
          <p:nvPr>
            <p:ph type="title"/>
          </p:nvPr>
        </p:nvSpPr>
        <p:spPr>
          <a:xfrm>
            <a:off x="226706" y="188640"/>
            <a:ext cx="8136880" cy="274859"/>
          </a:xfrm>
        </p:spPr>
        <p:txBody>
          <a:bodyPr/>
          <a:lstStyle/>
          <a:p>
            <a:r>
              <a:rPr lang="ko-KR" altLang="en-US" smtClean="0"/>
              <a:t>      </a:t>
            </a:r>
            <a:r>
              <a:rPr lang="ko-KR" altLang="en-US"/>
              <a:t>구도심 지역 특성 및 소비 패턴</a:t>
            </a:r>
          </a:p>
        </p:txBody>
      </p:sp>
      <p:sp>
        <p:nvSpPr>
          <p:cNvPr id="2" name="텍스트 개체 틀 1"/>
          <p:cNvSpPr>
            <a:spLocks noGrp="1"/>
          </p:cNvSpPr>
          <p:nvPr>
            <p:ph type="body" sz="quarter" idx="12"/>
          </p:nvPr>
        </p:nvSpPr>
        <p:spPr>
          <a:xfrm>
            <a:off x="250828" y="509931"/>
            <a:ext cx="8137599" cy="284693"/>
          </a:xfrm>
        </p:spPr>
        <p:txBody>
          <a:bodyPr/>
          <a:lstStyle/>
          <a:p>
            <a:r>
              <a:rPr lang="ko-KR" altLang="en-US"/>
              <a:t>제주시 구도심 지역의 주요 업종 </a:t>
            </a:r>
            <a:r>
              <a:rPr lang="ko-KR" altLang="en-US" smtClean="0"/>
              <a:t>현황</a:t>
            </a:r>
            <a:endParaRPr lang="ko-KR" altLang="en-US"/>
          </a:p>
        </p:txBody>
      </p:sp>
      <p:sp>
        <p:nvSpPr>
          <p:cNvPr id="32" name="직사각형 31"/>
          <p:cNvSpPr/>
          <p:nvPr/>
        </p:nvSpPr>
        <p:spPr>
          <a:xfrm>
            <a:off x="143508" y="1160748"/>
            <a:ext cx="8604956" cy="118813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제주시 구도심 지역의 주요 소비 업종은 스포츠레져용품</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대형할인점</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한식 순으로 나타남</a:t>
            </a: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대부분 업종에서 도민 매출이 차지하는 비중이 높으며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 매출은 많지 않음</a:t>
            </a:r>
            <a:endParaRPr lang="en-US" altLang="ko-KR" sz="1600" spc="100">
              <a:ln>
                <a:solidFill>
                  <a:prstClr val="black">
                    <a:alpha val="20000"/>
                  </a:prstClr>
                </a:solidFill>
              </a:ln>
              <a:solidFill>
                <a:srgbClr val="000000"/>
              </a:solidFill>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다른 지역에 비해 내</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외국인의 스포츠레져용품 소비가 활발한 것을 알 수 있음</a:t>
            </a:r>
            <a:endParaRPr lang="en-US" altLang="ko-KR" sz="1600" spc="100">
              <a:ln>
                <a:solidFill>
                  <a:prstClr val="black">
                    <a:alpha val="20000"/>
                  </a:prstClr>
                </a:solidFill>
              </a:ln>
              <a:solidFill>
                <a:srgbClr val="000000"/>
              </a:solidFill>
              <a:ea typeface="NOVA Bold"/>
              <a:cs typeface="Arial" pitchFamily="34" charset="0"/>
            </a:endParaRPr>
          </a:p>
        </p:txBody>
      </p:sp>
      <p:sp>
        <p:nvSpPr>
          <p:cNvPr id="84" name="모서리가 둥근 직사각형 8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85" name="직사각형 84"/>
          <p:cNvSpPr/>
          <p:nvPr/>
        </p:nvSpPr>
        <p:spPr>
          <a:xfrm>
            <a:off x="2272282" y="2312876"/>
            <a:ext cx="4567970"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ea typeface="NOVA Bold"/>
                <a:cs typeface="Arial" pitchFamily="34" charset="0"/>
              </a:rPr>
              <a:t>제주시 구도심 지역의 업종별 매출 순위 및 비율</a:t>
            </a:r>
            <a:endParaRPr lang="en-US" altLang="ko-KR" sz="1600" spc="100">
              <a:ln>
                <a:solidFill>
                  <a:prstClr val="black">
                    <a:alpha val="20000"/>
                  </a:prstClr>
                </a:solidFill>
              </a:ln>
              <a:solidFill>
                <a:srgbClr val="000000">
                  <a:lumMod val="75000"/>
                  <a:lumOff val="25000"/>
                </a:srgbClr>
              </a:solidFill>
              <a:ea typeface="NOVA Bold"/>
              <a:cs typeface="Arial" pitchFamily="34" charset="0"/>
            </a:endParaRPr>
          </a:p>
        </p:txBody>
      </p:sp>
      <p:sp>
        <p:nvSpPr>
          <p:cNvPr id="86" name="모서리가 둥근 직사각형 85"/>
          <p:cNvSpPr/>
          <p:nvPr/>
        </p:nvSpPr>
        <p:spPr>
          <a:xfrm>
            <a:off x="262710" y="2312876"/>
            <a:ext cx="8485754" cy="4068452"/>
          </a:xfrm>
          <a:prstGeom prst="roundRect">
            <a:avLst>
              <a:gd name="adj" fmla="val 2572"/>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0" name="직사각형 9"/>
          <p:cNvSpPr/>
          <p:nvPr/>
        </p:nvSpPr>
        <p:spPr>
          <a:xfrm>
            <a:off x="7332055" y="2672917"/>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900" spc="100">
                <a:ln>
                  <a:solidFill>
                    <a:prstClr val="black">
                      <a:alpha val="20000"/>
                    </a:prstClr>
                  </a:solidFill>
                </a:ln>
                <a:solidFill>
                  <a:srgbClr val="000000">
                    <a:lumMod val="75000"/>
                    <a:lumOff val="25000"/>
                  </a:srgbClr>
                </a:solidFill>
                <a:cs typeface="Arial" pitchFamily="34" charset="0"/>
              </a:rPr>
              <a:t>(</a:t>
            </a:r>
            <a:r>
              <a:rPr lang="ko-KR" altLang="en-US" sz="900" spc="100">
                <a:ln>
                  <a:solidFill>
                    <a:prstClr val="black">
                      <a:alpha val="20000"/>
                    </a:prstClr>
                  </a:solidFill>
                </a:ln>
                <a:solidFill>
                  <a:srgbClr val="000000">
                    <a:lumMod val="75000"/>
                    <a:lumOff val="25000"/>
                  </a:srgbClr>
                </a:solidFill>
                <a:cs typeface="Arial" pitchFamily="34" charset="0"/>
              </a:rPr>
              <a:t>단위</a:t>
            </a:r>
            <a:r>
              <a:rPr lang="en-US" altLang="ko-KR" sz="900" spc="100">
                <a:ln>
                  <a:solidFill>
                    <a:prstClr val="black">
                      <a:alpha val="20000"/>
                    </a:prstClr>
                  </a:solidFill>
                </a:ln>
                <a:solidFill>
                  <a:srgbClr val="000000">
                    <a:lumMod val="75000"/>
                    <a:lumOff val="25000"/>
                  </a:srgbClr>
                </a:solidFill>
                <a:cs typeface="Arial" pitchFamily="34" charset="0"/>
              </a:rPr>
              <a:t>: </a:t>
            </a:r>
            <a:r>
              <a:rPr lang="ko-KR" altLang="en-US" sz="900" spc="100">
                <a:ln>
                  <a:solidFill>
                    <a:prstClr val="black">
                      <a:alpha val="20000"/>
                    </a:prstClr>
                  </a:solidFill>
                </a:ln>
                <a:solidFill>
                  <a:srgbClr val="000000">
                    <a:lumMod val="75000"/>
                    <a:lumOff val="25000"/>
                  </a:srgbClr>
                </a:solidFill>
                <a:cs typeface="Arial" pitchFamily="34" charset="0"/>
              </a:rPr>
              <a:t>억 원</a:t>
            </a:r>
            <a:r>
              <a:rPr lang="en-US" altLang="ko-KR" sz="900" spc="100">
                <a:ln>
                  <a:solidFill>
                    <a:prstClr val="black">
                      <a:alpha val="20000"/>
                    </a:prstClr>
                  </a:solidFill>
                </a:ln>
                <a:solidFill>
                  <a:srgbClr val="000000">
                    <a:lumMod val="75000"/>
                    <a:lumOff val="25000"/>
                  </a:srgbClr>
                </a:solidFill>
                <a:cs typeface="Arial" pitchFamily="34" charset="0"/>
              </a:rPr>
              <a:t>)</a:t>
            </a:r>
          </a:p>
        </p:txBody>
      </p:sp>
      <p:graphicFrame>
        <p:nvGraphicFramePr>
          <p:cNvPr id="11" name="표 10"/>
          <p:cNvGraphicFramePr>
            <a:graphicFrameLocks noGrp="1"/>
          </p:cNvGraphicFramePr>
          <p:nvPr>
            <p:extLst>
              <p:ext uri="{D42A27DB-BD31-4B8C-83A1-F6EECF244321}">
                <p14:modId xmlns:p14="http://schemas.microsoft.com/office/powerpoint/2010/main" val="1762664159"/>
              </p:ext>
            </p:extLst>
          </p:nvPr>
        </p:nvGraphicFramePr>
        <p:xfrm>
          <a:off x="539552" y="4820559"/>
          <a:ext cx="7959608" cy="1373049"/>
        </p:xfrm>
        <a:graphic>
          <a:graphicData uri="http://schemas.openxmlformats.org/drawingml/2006/table">
            <a:tbl>
              <a:tblPr firstRow="1" bandRow="1">
                <a:tableStyleId>{21E4AEA4-8DFA-4A89-87EB-49C32662AFE0}</a:tableStyleId>
              </a:tblPr>
              <a:tblGrid>
                <a:gridCol w="449536"/>
                <a:gridCol w="1316044"/>
                <a:gridCol w="1032338"/>
                <a:gridCol w="1032338"/>
                <a:gridCol w="1032338"/>
                <a:gridCol w="1032338"/>
                <a:gridCol w="1032338"/>
                <a:gridCol w="1032338"/>
              </a:tblGrid>
              <a:tr h="237308">
                <a:tc rowSpan="2">
                  <a:txBody>
                    <a:bodyPr/>
                    <a:lstStyle/>
                    <a:p>
                      <a:pPr algn="ctr" latinLnBrk="1"/>
                      <a:r>
                        <a:rPr lang="ko-KR" altLang="en-US" sz="1050" smtClean="0">
                          <a:solidFill>
                            <a:schemeClr val="tx1">
                              <a:lumMod val="75000"/>
                              <a:lumOff val="25000"/>
                            </a:schemeClr>
                          </a:solidFill>
                          <a:latin typeface="+mn-ea"/>
                          <a:ea typeface="+mn-ea"/>
                        </a:rPr>
                        <a:t>순위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rowSpan="2">
                  <a:txBody>
                    <a:bodyPr/>
                    <a:lstStyle/>
                    <a:p>
                      <a:pPr algn="ctr" latinLnBrk="1"/>
                      <a:r>
                        <a:rPr lang="ko-KR" altLang="en-US" sz="1050" smtClean="0">
                          <a:solidFill>
                            <a:schemeClr val="tx1">
                              <a:lumMod val="75000"/>
                              <a:lumOff val="25000"/>
                            </a:schemeClr>
                          </a:solidFill>
                          <a:latin typeface="+mn-ea"/>
                          <a:ea typeface="+mn-ea"/>
                        </a:rPr>
                        <a:t>업종명</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gridSpan="2">
                  <a:txBody>
                    <a:bodyPr/>
                    <a:lstStyle/>
                    <a:p>
                      <a:pPr algn="ctr" latinLnBrk="1"/>
                      <a:r>
                        <a:rPr lang="ko-KR" altLang="en-US" sz="1050" smtClean="0">
                          <a:solidFill>
                            <a:schemeClr val="tx1">
                              <a:lumMod val="75000"/>
                              <a:lumOff val="25000"/>
                            </a:schemeClr>
                          </a:solidFill>
                          <a:latin typeface="+mn-ea"/>
                          <a:ea typeface="+mn-ea"/>
                        </a:rPr>
                        <a:t>인당이용금액 </a:t>
                      </a:r>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만 원</a:t>
                      </a:r>
                      <a:r>
                        <a:rPr lang="en-US" altLang="ko-KR" sz="1050" smtClean="0">
                          <a:solidFill>
                            <a:schemeClr val="tx1">
                              <a:lumMod val="75000"/>
                              <a:lumOff val="25000"/>
                            </a:schemeClr>
                          </a:solidFill>
                          <a:latin typeface="+mn-ea"/>
                          <a:ea typeface="+mn-ea"/>
                        </a:rPr>
                        <a:t>)</a:t>
                      </a:r>
                      <a:endParaRPr lang="ko-KR" altLang="en-US" sz="1050" smtClean="0">
                        <a:solidFill>
                          <a:schemeClr val="tx1">
                            <a:lumMod val="75000"/>
                            <a:lumOff val="25000"/>
                          </a:schemeClr>
                        </a:solidFill>
                        <a:latin typeface="+mn-ea"/>
                        <a:ea typeface="+mn-ea"/>
                      </a:endParaRPr>
                    </a:p>
                  </a:txBody>
                  <a:tcPr anchor="ctr">
                    <a:solidFill>
                      <a:schemeClr val="bg1">
                        <a:lumMod val="85000"/>
                      </a:schemeClr>
                    </a:solidFill>
                  </a:tcPr>
                </a:tc>
                <a:tc h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gridSpan="2">
                  <a:txBody>
                    <a:bodyPr/>
                    <a:lstStyle/>
                    <a:p>
                      <a:pPr algn="ctr" latinLnBrk="1"/>
                      <a:r>
                        <a:rPr lang="ko-KR" altLang="en-US" sz="1050" smtClean="0">
                          <a:solidFill>
                            <a:schemeClr val="tx1">
                              <a:lumMod val="75000"/>
                              <a:lumOff val="25000"/>
                            </a:schemeClr>
                          </a:solidFill>
                          <a:latin typeface="+mn-ea"/>
                          <a:ea typeface="+mn-ea"/>
                        </a:rPr>
                        <a:t>제주도민 매출 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h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gridSpan="2">
                  <a:txBody>
                    <a:bodyPr/>
                    <a:lstStyle/>
                    <a:p>
                      <a:pPr algn="ctr" latinLnBrk="1"/>
                      <a:r>
                        <a:rPr lang="ko-KR" altLang="en-US" sz="1050" smtClean="0">
                          <a:solidFill>
                            <a:schemeClr val="tx1">
                              <a:lumMod val="75000"/>
                              <a:lumOff val="25000"/>
                            </a:schemeClr>
                          </a:solidFill>
                          <a:latin typeface="+mn-ea"/>
                          <a:ea typeface="+mn-ea"/>
                        </a:rPr>
                        <a:t>중국인 관광객 매출 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h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r>
              <a:tr h="237308">
                <a:tc v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v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1</a:t>
                      </a:r>
                      <a:r>
                        <a:rPr lang="ko-KR" altLang="en-US" sz="1050" smtClean="0">
                          <a:solidFill>
                            <a:schemeClr val="tx1">
                              <a:lumMod val="75000"/>
                              <a:lumOff val="25000"/>
                            </a:schemeClr>
                          </a:solidFill>
                          <a:latin typeface="+mn-ea"/>
                          <a:ea typeface="+mn-ea"/>
                        </a:rPr>
                        <a:t>차년도</a:t>
                      </a: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2</a:t>
                      </a:r>
                      <a:r>
                        <a:rPr lang="ko-KR" altLang="en-US" sz="1050" smtClean="0">
                          <a:solidFill>
                            <a:schemeClr val="tx1">
                              <a:lumMod val="75000"/>
                              <a:lumOff val="25000"/>
                            </a:schemeClr>
                          </a:solidFill>
                          <a:latin typeface="+mn-ea"/>
                          <a:ea typeface="+mn-ea"/>
                        </a:rPr>
                        <a:t>차년도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1</a:t>
                      </a:r>
                      <a:r>
                        <a:rPr lang="ko-KR" altLang="en-US" sz="1050" smtClean="0">
                          <a:solidFill>
                            <a:schemeClr val="tx1">
                              <a:lumMod val="75000"/>
                              <a:lumOff val="25000"/>
                            </a:schemeClr>
                          </a:solidFill>
                          <a:latin typeface="+mn-ea"/>
                          <a:ea typeface="+mn-ea"/>
                        </a:rPr>
                        <a:t>차년도</a:t>
                      </a: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2</a:t>
                      </a:r>
                      <a:r>
                        <a:rPr lang="ko-KR" altLang="en-US" sz="1050" smtClean="0">
                          <a:solidFill>
                            <a:schemeClr val="tx1">
                              <a:lumMod val="75000"/>
                              <a:lumOff val="25000"/>
                            </a:schemeClr>
                          </a:solidFill>
                          <a:latin typeface="+mn-ea"/>
                          <a:ea typeface="+mn-ea"/>
                        </a:rPr>
                        <a:t>차년도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1</a:t>
                      </a:r>
                      <a:r>
                        <a:rPr lang="ko-KR" altLang="en-US" sz="1050" smtClean="0">
                          <a:solidFill>
                            <a:schemeClr val="tx1">
                              <a:lumMod val="75000"/>
                              <a:lumOff val="25000"/>
                            </a:schemeClr>
                          </a:solidFill>
                          <a:latin typeface="+mn-ea"/>
                          <a:ea typeface="+mn-ea"/>
                        </a:rPr>
                        <a:t>차년도</a:t>
                      </a: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2</a:t>
                      </a:r>
                      <a:r>
                        <a:rPr lang="ko-KR" altLang="en-US" sz="1050" smtClean="0">
                          <a:solidFill>
                            <a:schemeClr val="tx1">
                              <a:lumMod val="75000"/>
                              <a:lumOff val="25000"/>
                            </a:schemeClr>
                          </a:solidFill>
                          <a:latin typeface="+mn-ea"/>
                          <a:ea typeface="+mn-ea"/>
                        </a:rPr>
                        <a:t>차년도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r>
              <a:tr h="290043">
                <a:tc>
                  <a:txBody>
                    <a:bodyPr/>
                    <a:lstStyle/>
                    <a:p>
                      <a:pPr algn="ctr" latinLnBrk="1"/>
                      <a:r>
                        <a:rPr lang="en-US" altLang="ko-KR" sz="1050" smtClean="0">
                          <a:solidFill>
                            <a:schemeClr val="tx1">
                              <a:lumMod val="75000"/>
                              <a:lumOff val="25000"/>
                            </a:schemeClr>
                          </a:solidFill>
                          <a:latin typeface="+mn-ea"/>
                          <a:ea typeface="+mn-ea"/>
                        </a:rPr>
                        <a:t>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스포츠레져용품</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21.4</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20.6</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77.7</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73.2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4.0</a:t>
                      </a:r>
                      <a:endParaRPr lang="ko-KR" altLang="en-US" sz="1050">
                        <a:solidFill>
                          <a:schemeClr val="tx1">
                            <a:lumMod val="75000"/>
                            <a:lumOff val="25000"/>
                          </a:schemeClr>
                        </a:solidFill>
                        <a:latin typeface="+mn-ea"/>
                        <a:ea typeface="+mn-ea"/>
                      </a:endParaRPr>
                    </a:p>
                  </a:txBody>
                  <a:tcPr anchor="ctr"/>
                </a:tc>
                <a:tc>
                  <a:txBody>
                    <a:bodyPr/>
                    <a:lstStyle/>
                    <a:p>
                      <a:pPr marL="0" algn="ctr" defTabSz="914400" rtl="0" eaLnBrk="1" latinLnBrk="1" hangingPunct="1"/>
                      <a:r>
                        <a:rPr lang="en-US" altLang="ko-KR" sz="1050" kern="1200" smtClean="0">
                          <a:solidFill>
                            <a:schemeClr val="tx1">
                              <a:lumMod val="75000"/>
                              <a:lumOff val="25000"/>
                            </a:schemeClr>
                          </a:solidFill>
                          <a:latin typeface="+mn-ea"/>
                          <a:ea typeface="+mn-ea"/>
                          <a:cs typeface="+mn-cs"/>
                        </a:rPr>
                        <a:t>4.9</a:t>
                      </a:r>
                      <a:endParaRPr lang="ko-KR" altLang="en-US" sz="1050" kern="1200">
                        <a:solidFill>
                          <a:schemeClr val="tx1">
                            <a:lumMod val="75000"/>
                            <a:lumOff val="25000"/>
                          </a:schemeClr>
                        </a:solidFill>
                        <a:latin typeface="+mn-ea"/>
                        <a:ea typeface="+mn-ea"/>
                        <a:cs typeface="+mn-cs"/>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대형할인점</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23.9</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23.6</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87.3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85.7</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0.0</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0.0</a:t>
                      </a:r>
                      <a:endParaRPr lang="ko-KR" altLang="en-US" sz="1050">
                        <a:solidFill>
                          <a:schemeClr val="tx1">
                            <a:lumMod val="75000"/>
                            <a:lumOff val="25000"/>
                          </a:schemeClr>
                        </a:solidFill>
                        <a:latin typeface="+mn-ea"/>
                        <a:ea typeface="+mn-ea"/>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일반한식</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7.1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6.7</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63.4</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59.7</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0.5</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0.6</a:t>
                      </a:r>
                      <a:endParaRPr lang="ko-KR" altLang="en-US" sz="1050">
                        <a:solidFill>
                          <a:schemeClr val="tx1">
                            <a:lumMod val="75000"/>
                            <a:lumOff val="25000"/>
                          </a:schemeClr>
                        </a:solidFill>
                        <a:latin typeface="+mn-ea"/>
                        <a:ea typeface="+mn-ea"/>
                      </a:endParaRPr>
                    </a:p>
                  </a:txBody>
                  <a:tcPr anchor="ctr"/>
                </a:tc>
              </a:tr>
            </a:tbl>
          </a:graphicData>
        </a:graphic>
      </p:graphicFrame>
    </p:spTree>
    <p:extLst>
      <p:ext uri="{BB962C8B-B14F-4D97-AF65-F5344CB8AC3E}">
        <p14:creationId xmlns:p14="http://schemas.microsoft.com/office/powerpoint/2010/main" val="297040423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4350" y="2689758"/>
            <a:ext cx="8113713" cy="351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제목 2"/>
          <p:cNvSpPr>
            <a:spLocks noGrp="1"/>
          </p:cNvSpPr>
          <p:nvPr>
            <p:ph type="title"/>
          </p:nvPr>
        </p:nvSpPr>
        <p:spPr>
          <a:xfrm>
            <a:off x="226706" y="188640"/>
            <a:ext cx="8136880" cy="274859"/>
          </a:xfrm>
        </p:spPr>
        <p:txBody>
          <a:bodyPr/>
          <a:lstStyle/>
          <a:p>
            <a:r>
              <a:rPr lang="ko-KR" altLang="en-US"/>
              <a:t>      구도심 지역 특성 및 소비 패턴</a:t>
            </a:r>
          </a:p>
        </p:txBody>
      </p:sp>
      <p:sp>
        <p:nvSpPr>
          <p:cNvPr id="93" name="직사각형 92"/>
          <p:cNvSpPr/>
          <p:nvPr/>
        </p:nvSpPr>
        <p:spPr>
          <a:xfrm>
            <a:off x="215516" y="2096852"/>
            <a:ext cx="8604956"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ea typeface="NOVA Bold"/>
                <a:cs typeface="Arial" pitchFamily="34" charset="0"/>
              </a:rPr>
              <a:t>제주시 구도심 지역의 주요 업종 월별 소비 추이</a:t>
            </a:r>
            <a:endParaRPr lang="en-US" altLang="ko-KR" sz="1600" spc="100">
              <a:ln>
                <a:solidFill>
                  <a:prstClr val="black">
                    <a:alpha val="20000"/>
                  </a:prstClr>
                </a:solidFill>
              </a:ln>
              <a:solidFill>
                <a:srgbClr val="000000">
                  <a:lumMod val="75000"/>
                  <a:lumOff val="25000"/>
                </a:srgbClr>
              </a:solidFill>
              <a:ea typeface="NOVA Bold"/>
              <a:cs typeface="Arial" pitchFamily="34" charset="0"/>
            </a:endParaRPr>
          </a:p>
        </p:txBody>
      </p:sp>
      <p:sp>
        <p:nvSpPr>
          <p:cNvPr id="37" name="모서리가 둥근 직사각형 36"/>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39" name="모서리가 둥근 직사각형 38"/>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직사각형 39"/>
          <p:cNvSpPr/>
          <p:nvPr/>
        </p:nvSpPr>
        <p:spPr>
          <a:xfrm>
            <a:off x="143508" y="1160748"/>
            <a:ext cx="8676964"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스포츠레져용품은 봄</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가을에 매출이 올라가고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여름</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겨울에 매출이 떨어지는 계절성이 있음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한식업종은 겨울에 매출이 떨어지는 계절성을 보이지만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견조한 성장세를 보임</a:t>
            </a:r>
          </a:p>
        </p:txBody>
      </p:sp>
      <p:sp>
        <p:nvSpPr>
          <p:cNvPr id="10" name="직사각형 9"/>
          <p:cNvSpPr/>
          <p:nvPr/>
        </p:nvSpPr>
        <p:spPr>
          <a:xfrm>
            <a:off x="7380312" y="2348880"/>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11" name="직사각형 10"/>
          <p:cNvSpPr/>
          <p:nvPr/>
        </p:nvSpPr>
        <p:spPr>
          <a:xfrm>
            <a:off x="3337261" y="3573016"/>
            <a:ext cx="1512168" cy="32403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050" spc="100">
                <a:ln>
                  <a:solidFill>
                    <a:prstClr val="black">
                      <a:alpha val="20000"/>
                    </a:prstClr>
                  </a:solidFill>
                </a:ln>
                <a:solidFill>
                  <a:srgbClr val="FF0000"/>
                </a:solidFill>
                <a:latin typeface="NOVA Bold"/>
                <a:ea typeface="NOVA Bold"/>
                <a:cs typeface="Arial" pitchFamily="34" charset="0"/>
              </a:rPr>
              <a:t>메르스 유행 기간</a:t>
            </a:r>
            <a:endParaRPr lang="en-US" altLang="ko-KR" sz="1050" spc="100">
              <a:ln>
                <a:solidFill>
                  <a:prstClr val="black">
                    <a:alpha val="20000"/>
                  </a:prstClr>
                </a:solidFill>
              </a:ln>
              <a:solidFill>
                <a:srgbClr val="FF0000"/>
              </a:solidFill>
              <a:latin typeface="NOVA Bold"/>
              <a:ea typeface="NOVA Bold"/>
              <a:cs typeface="Arial" pitchFamily="34" charset="0"/>
            </a:endParaRPr>
          </a:p>
        </p:txBody>
      </p:sp>
      <p:sp>
        <p:nvSpPr>
          <p:cNvPr id="3" name="모서리가 둥근 직사각형 2"/>
          <p:cNvSpPr/>
          <p:nvPr/>
        </p:nvSpPr>
        <p:spPr>
          <a:xfrm>
            <a:off x="3769309" y="3933056"/>
            <a:ext cx="612068" cy="828092"/>
          </a:xfrm>
          <a:prstGeom prst="roundRect">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4" name="텍스트 개체 틀 1"/>
          <p:cNvSpPr>
            <a:spLocks noGrp="1"/>
          </p:cNvSpPr>
          <p:nvPr>
            <p:ph type="body" sz="quarter" idx="12"/>
          </p:nvPr>
        </p:nvSpPr>
        <p:spPr>
          <a:xfrm>
            <a:off x="250828" y="509931"/>
            <a:ext cx="8137599" cy="284693"/>
          </a:xfrm>
        </p:spPr>
        <p:txBody>
          <a:bodyPr/>
          <a:lstStyle/>
          <a:p>
            <a:r>
              <a:rPr lang="ko-KR" altLang="en-US" smtClean="0"/>
              <a:t>제주</a:t>
            </a:r>
            <a:r>
              <a:rPr lang="ko-KR" altLang="en-US"/>
              <a:t>시</a:t>
            </a:r>
            <a:r>
              <a:rPr lang="ko-KR" altLang="en-US" smtClean="0"/>
              <a:t> 구도심 지역의 주요 업종 현황</a:t>
            </a:r>
            <a:endParaRPr lang="ko-KR" altLang="en-US"/>
          </a:p>
        </p:txBody>
      </p:sp>
    </p:spTree>
    <p:extLst>
      <p:ext uri="{BB962C8B-B14F-4D97-AF65-F5344CB8AC3E}">
        <p14:creationId xmlns:p14="http://schemas.microsoft.com/office/powerpoint/2010/main" val="71614187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a:t>
            </a:r>
            <a:r>
              <a:rPr lang="ko-KR" altLang="en-US"/>
              <a:t>시</a:t>
            </a:r>
            <a:r>
              <a:rPr lang="ko-KR" altLang="en-US" smtClean="0"/>
              <a:t> 구도심 </a:t>
            </a:r>
            <a:r>
              <a:rPr lang="ko-KR" altLang="en-US"/>
              <a:t>지역의 고객 </a:t>
            </a:r>
            <a:r>
              <a:rPr lang="ko-KR" altLang="en-US" smtClean="0"/>
              <a:t>성별</a:t>
            </a:r>
            <a:r>
              <a:rPr lang="en-US" altLang="ko-KR" smtClean="0"/>
              <a:t>/</a:t>
            </a:r>
            <a:r>
              <a:rPr lang="ko-KR" altLang="en-US" smtClean="0"/>
              <a:t>연령대별 소비</a:t>
            </a:r>
            <a:endParaRPr lang="ko-KR" altLang="en-US"/>
          </a:p>
        </p:txBody>
      </p:sp>
      <p:sp>
        <p:nvSpPr>
          <p:cNvPr id="93" name="직사각형 92"/>
          <p:cNvSpPr/>
          <p:nvPr/>
        </p:nvSpPr>
        <p:spPr>
          <a:xfrm>
            <a:off x="143508" y="1160748"/>
            <a:ext cx="8748972"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다른 지역에 비해 여성의 소비 비중이 높은 지역으로</a:t>
            </a:r>
            <a:r>
              <a:rPr lang="en-US" altLang="ko-KR" sz="1600" spc="100">
                <a:ln>
                  <a:solidFill>
                    <a:prstClr val="black">
                      <a:alpha val="20000"/>
                    </a:prstClr>
                  </a:solidFill>
                </a:ln>
                <a:solidFill>
                  <a:srgbClr val="000000"/>
                </a:solidFill>
                <a:latin typeface="NOVA Bold"/>
                <a:ea typeface="NOVA Bold"/>
                <a:cs typeface="Arial" pitchFamily="34" charset="0"/>
              </a:rPr>
              <a:t>, 3-50</a:t>
            </a:r>
            <a:r>
              <a:rPr lang="ko-KR" altLang="en-US" sz="1600" spc="100">
                <a:ln>
                  <a:solidFill>
                    <a:prstClr val="black">
                      <a:alpha val="20000"/>
                    </a:prstClr>
                  </a:solidFill>
                </a:ln>
                <a:solidFill>
                  <a:srgbClr val="000000"/>
                </a:solidFill>
                <a:latin typeface="NOVA Bold"/>
                <a:ea typeface="NOVA Bold"/>
                <a:cs typeface="Arial" pitchFamily="34" charset="0"/>
              </a:rPr>
              <a:t>대 주부들의 기여도가 높음</a:t>
            </a: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연령</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성별로 비교적 균등한 소비 비중을 보이며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a:t>
            </a:r>
            <a:r>
              <a:rPr lang="en-US" altLang="ko-KR" sz="1600" spc="100">
                <a:ln>
                  <a:solidFill>
                    <a:prstClr val="black">
                      <a:alpha val="20000"/>
                    </a:prstClr>
                  </a:solidFill>
                </a:ln>
                <a:solidFill>
                  <a:srgbClr val="000000"/>
                </a:solidFill>
                <a:latin typeface="NOVA Bold"/>
                <a:ea typeface="NOVA Bold"/>
                <a:cs typeface="Arial" pitchFamily="34" charset="0"/>
              </a:rPr>
              <a:t> 2-30</a:t>
            </a:r>
            <a:r>
              <a:rPr lang="ko-KR" altLang="en-US" sz="1600" spc="100">
                <a:ln>
                  <a:solidFill>
                    <a:prstClr val="black">
                      <a:alpha val="20000"/>
                    </a:prstClr>
                  </a:solidFill>
                </a:ln>
                <a:solidFill>
                  <a:srgbClr val="000000"/>
                </a:solidFill>
                <a:latin typeface="NOVA Bold"/>
                <a:ea typeface="NOVA Bold"/>
                <a:cs typeface="Arial" pitchFamily="34" charset="0"/>
              </a:rPr>
              <a:t>대 젊은 층의 소비가 증가함</a:t>
            </a:r>
          </a:p>
        </p:txBody>
      </p:sp>
      <p:sp>
        <p:nvSpPr>
          <p:cNvPr id="38" name="직사각형 37"/>
          <p:cNvSpPr/>
          <p:nvPr/>
        </p:nvSpPr>
        <p:spPr>
          <a:xfrm>
            <a:off x="4505586" y="2168860"/>
            <a:ext cx="4170870"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 이용고객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39" name="직선 연결선 38"/>
          <p:cNvCxnSpPr/>
          <p:nvPr/>
        </p:nvCxnSpPr>
        <p:spPr>
          <a:xfrm flipH="1">
            <a:off x="4499992" y="2733139"/>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a:t>
            </a:r>
            <a:r>
              <a:rPr lang="ko-KR" altLang="en-US"/>
              <a:t>구도심 지역 특성 및 소비 패턴</a:t>
            </a:r>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44" y="2153054"/>
            <a:ext cx="384683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 소비금액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pic>
        <p:nvPicPr>
          <p:cNvPr id="133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3366" y="2708918"/>
            <a:ext cx="4068614" cy="3168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2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08005" y="2672917"/>
            <a:ext cx="4006896" cy="3204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직사각형 16"/>
          <p:cNvSpPr/>
          <p:nvPr/>
        </p:nvSpPr>
        <p:spPr>
          <a:xfrm>
            <a:off x="323528" y="5913276"/>
            <a:ext cx="4170868"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endParaRPr lang="en-US" altLang="ko-KR" sz="1050" spc="100">
              <a:ln>
                <a:solidFill>
                  <a:prstClr val="black">
                    <a:alpha val="20000"/>
                  </a:prstClr>
                </a:solidFill>
              </a:ln>
              <a:solidFill>
                <a:srgbClr val="000000">
                  <a:lumMod val="75000"/>
                  <a:lumOff val="25000"/>
                </a:srgbClr>
              </a:solidFill>
              <a:cs typeface="Arial" pitchFamily="34" charset="0"/>
            </a:endParaRPr>
          </a:p>
        </p:txBody>
      </p:sp>
    </p:spTree>
    <p:extLst>
      <p:ext uri="{BB962C8B-B14F-4D97-AF65-F5344CB8AC3E}">
        <p14:creationId xmlns:p14="http://schemas.microsoft.com/office/powerpoint/2010/main" val="111800718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31540" y="2096852"/>
            <a:ext cx="8244916" cy="212423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TextBox 18"/>
          <p:cNvSpPr txBox="1"/>
          <p:nvPr/>
        </p:nvSpPr>
        <p:spPr>
          <a:xfrm>
            <a:off x="1115616" y="2826660"/>
            <a:ext cx="2537874" cy="461665"/>
          </a:xfrm>
          <a:prstGeom prst="rect">
            <a:avLst/>
          </a:prstGeom>
          <a:noFill/>
        </p:spPr>
        <p:txBody>
          <a:bodyPr wrap="non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400">
                <a:solidFill>
                  <a:srgbClr val="00B050"/>
                </a:solidFill>
                <a:latin typeface="NOVA Bold" panose="00000800000000000000" pitchFamily="2" charset="-127"/>
                <a:ea typeface="NOVA Bold" panose="00000800000000000000" pitchFamily="2" charset="-127"/>
              </a:rPr>
              <a:t>Ⅰ</a:t>
            </a:r>
            <a:r>
              <a:rPr lang="en-US" altLang="ko-KR" sz="2400" smtClean="0">
                <a:solidFill>
                  <a:srgbClr val="00B050"/>
                </a:solidFill>
                <a:latin typeface="NOVA Bold" panose="00000800000000000000" pitchFamily="2" charset="-127"/>
                <a:ea typeface="NOVA Bold" panose="00000800000000000000" pitchFamily="2" charset="-127"/>
              </a:rPr>
              <a:t>. </a:t>
            </a:r>
            <a:r>
              <a:rPr lang="ko-KR" altLang="en-US" sz="2400" smtClean="0">
                <a:solidFill>
                  <a:srgbClr val="00B050"/>
                </a:solidFill>
                <a:latin typeface="NOVA Bold" panose="00000800000000000000" pitchFamily="2" charset="-127"/>
                <a:ea typeface="NOVA Bold" panose="00000800000000000000" pitchFamily="2" charset="-127"/>
              </a:rPr>
              <a:t>분석 요건 정의</a:t>
            </a:r>
            <a:endParaRPr lang="ko-KR" altLang="en-US" sz="2400">
              <a:solidFill>
                <a:srgbClr val="00B050"/>
              </a:solidFill>
              <a:latin typeface="NOVA Bold" panose="00000800000000000000" pitchFamily="2" charset="-127"/>
              <a:ea typeface="NOVA Bold" panose="00000800000000000000" pitchFamily="2" charset="-127"/>
            </a:endParaRPr>
          </a:p>
        </p:txBody>
      </p:sp>
      <p:cxnSp>
        <p:nvCxnSpPr>
          <p:cNvPr id="20" name="직선 연결선 19"/>
          <p:cNvCxnSpPr/>
          <p:nvPr/>
        </p:nvCxnSpPr>
        <p:spPr>
          <a:xfrm flipH="1">
            <a:off x="3808456" y="2816932"/>
            <a:ext cx="0" cy="8280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962236" y="2744924"/>
            <a:ext cx="4066147" cy="843308"/>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관광지</a:t>
            </a:r>
            <a:r>
              <a:rPr lang="en-US" altLang="ko-KR" sz="1600">
                <a:solidFill>
                  <a:srgbClr val="000000"/>
                </a:solidFill>
                <a:latin typeface="NOVA Bold" panose="00000800000000000000" pitchFamily="2" charset="-127"/>
                <a:ea typeface="NOVA Bold" panose="00000800000000000000" pitchFamily="2" charset="-127"/>
              </a:rPr>
              <a:t>/</a:t>
            </a:r>
            <a:r>
              <a:rPr lang="ko-KR" altLang="en-US" sz="1600">
                <a:solidFill>
                  <a:srgbClr val="000000"/>
                </a:solidFill>
                <a:latin typeface="NOVA Bold" panose="00000800000000000000" pitchFamily="2" charset="-127"/>
                <a:ea typeface="NOVA Bold" panose="00000800000000000000" pitchFamily="2" charset="-127"/>
              </a:rPr>
              <a:t>상업지구</a:t>
            </a:r>
            <a:r>
              <a:rPr lang="en-US" altLang="ko-KR" sz="1600">
                <a:solidFill>
                  <a:srgbClr val="000000"/>
                </a:solidFill>
                <a:latin typeface="NOVA Bold" panose="00000800000000000000" pitchFamily="2" charset="-127"/>
                <a:ea typeface="NOVA Bold" panose="00000800000000000000" pitchFamily="2" charset="-127"/>
              </a:rPr>
              <a:t>/</a:t>
            </a:r>
            <a:r>
              <a:rPr lang="ko-KR" altLang="en-US" sz="1600">
                <a:solidFill>
                  <a:srgbClr val="000000"/>
                </a:solidFill>
                <a:latin typeface="NOVA Bold" panose="00000800000000000000" pitchFamily="2" charset="-127"/>
                <a:ea typeface="NOVA Bold" panose="00000800000000000000" pitchFamily="2" charset="-127"/>
              </a:rPr>
              <a:t>구도심 지역 구분</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분석 데이터 및 용어 정의</a:t>
            </a:r>
            <a:endParaRPr lang="en-US" altLang="ko-KR" sz="1600">
              <a:solidFill>
                <a:srgbClr val="000000"/>
              </a:solidFill>
              <a:latin typeface="NOVA Bold" panose="00000800000000000000" pitchFamily="2" charset="-127"/>
              <a:ea typeface="NOVA Bold" panose="00000800000000000000" pitchFamily="2" charset="-127"/>
            </a:endParaRPr>
          </a:p>
        </p:txBody>
      </p:sp>
      <p:sp>
        <p:nvSpPr>
          <p:cNvPr id="8" name="텍스트 개체 틀 3"/>
          <p:cNvSpPr>
            <a:spLocks noGrp="1"/>
          </p:cNvSpPr>
          <p:nvPr>
            <p:ph type="body" sz="quarter" idx="12"/>
          </p:nvPr>
        </p:nvSpPr>
        <p:spPr>
          <a:xfrm>
            <a:off x="250828" y="509932"/>
            <a:ext cx="8137599" cy="284693"/>
          </a:xfrm>
        </p:spPr>
        <p:txBody>
          <a:bodyPr/>
          <a:lstStyle/>
          <a:p>
            <a:r>
              <a:rPr lang="en-US" altLang="ko-KR" smtClean="0"/>
              <a:t>Part 1.</a:t>
            </a:r>
            <a:endParaRPr lang="ko-KR" altLang="en-US"/>
          </a:p>
        </p:txBody>
      </p:sp>
    </p:spTree>
    <p:extLst>
      <p:ext uri="{BB962C8B-B14F-4D97-AF65-F5344CB8AC3E}">
        <p14:creationId xmlns:p14="http://schemas.microsoft.com/office/powerpoint/2010/main" val="155278698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97381" y="2571737"/>
            <a:ext cx="3859289" cy="3269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24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23528" y="2568500"/>
            <a:ext cx="4092041" cy="3272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a:t>
            </a:r>
            <a:r>
              <a:rPr lang="ko-KR" altLang="en-US"/>
              <a:t>시</a:t>
            </a:r>
            <a:r>
              <a:rPr lang="ko-KR" altLang="en-US" smtClean="0"/>
              <a:t> 구도심 </a:t>
            </a:r>
            <a:r>
              <a:rPr lang="ko-KR" altLang="en-US"/>
              <a:t>지역의 시간대별 </a:t>
            </a:r>
            <a:r>
              <a:rPr lang="ko-KR" altLang="en-US" smtClean="0"/>
              <a:t>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오후</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저녁 시간대의 소비 비중이 특히 높고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오전</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밤 시간대 소비 비중은 낮은 편</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관광객의 비중이 높지 않고</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마트 등 생활형 소비의 비중이 높기 때문인 것으로 파악됨</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43" name="제목 2"/>
          <p:cNvSpPr>
            <a:spLocks noGrp="1"/>
          </p:cNvSpPr>
          <p:nvPr>
            <p:ph type="title"/>
          </p:nvPr>
        </p:nvSpPr>
        <p:spPr>
          <a:xfrm>
            <a:off x="226706" y="188640"/>
            <a:ext cx="8136880" cy="274859"/>
          </a:xfrm>
        </p:spPr>
        <p:txBody>
          <a:bodyPr/>
          <a:lstStyle/>
          <a:p>
            <a:r>
              <a:rPr lang="ko-KR" altLang="en-US" smtClean="0"/>
              <a:t>      </a:t>
            </a:r>
            <a:r>
              <a:rPr lang="ko-KR" altLang="en-US"/>
              <a:t>구도심 지역 특성 및 소비 패턴</a:t>
            </a:r>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 고객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 소비금액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flipH="1">
            <a:off x="4499992" y="2600908"/>
            <a:ext cx="0" cy="2844316"/>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329124" y="5913276"/>
            <a:ext cx="6403116"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푸른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실선은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내국인 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sp>
        <p:nvSpPr>
          <p:cNvPr id="16" name="직사각형 15"/>
          <p:cNvSpPr/>
          <p:nvPr/>
        </p:nvSpPr>
        <p:spPr>
          <a:xfrm>
            <a:off x="334365" y="5625244"/>
            <a:ext cx="648072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오전</a:t>
            </a:r>
            <a:r>
              <a:rPr lang="en-US" altLang="ko-KR" sz="1050" spc="100">
                <a:ln>
                  <a:solidFill>
                    <a:prstClr val="black">
                      <a:alpha val="20000"/>
                    </a:prstClr>
                  </a:solidFill>
                </a:ln>
                <a:solidFill>
                  <a:srgbClr val="000000">
                    <a:lumMod val="75000"/>
                    <a:lumOff val="25000"/>
                  </a:srgbClr>
                </a:solidFill>
                <a:cs typeface="Arial" pitchFamily="34" charset="0"/>
              </a:rPr>
              <a:t>(08~11</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점심</a:t>
            </a:r>
            <a:r>
              <a:rPr lang="en-US" altLang="ko-KR" sz="1050" spc="100">
                <a:ln>
                  <a:solidFill>
                    <a:prstClr val="black">
                      <a:alpha val="20000"/>
                    </a:prstClr>
                  </a:solidFill>
                </a:ln>
                <a:solidFill>
                  <a:srgbClr val="000000">
                    <a:lumMod val="75000"/>
                    <a:lumOff val="25000"/>
                  </a:srgbClr>
                </a:solidFill>
                <a:cs typeface="Arial" pitchFamily="34" charset="0"/>
              </a:rPr>
              <a:t>(11~14</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오후</a:t>
            </a:r>
            <a:r>
              <a:rPr lang="en-US" altLang="ko-KR" sz="1050" spc="100">
                <a:ln>
                  <a:solidFill>
                    <a:prstClr val="black">
                      <a:alpha val="20000"/>
                    </a:prstClr>
                  </a:solidFill>
                </a:ln>
                <a:solidFill>
                  <a:srgbClr val="000000">
                    <a:lumMod val="75000"/>
                    <a:lumOff val="25000"/>
                  </a:srgbClr>
                </a:solidFill>
                <a:cs typeface="Arial" pitchFamily="34" charset="0"/>
              </a:rPr>
              <a:t>(14~18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저녁</a:t>
            </a:r>
            <a:r>
              <a:rPr lang="en-US" altLang="ko-KR" sz="1050" spc="100">
                <a:ln>
                  <a:solidFill>
                    <a:prstClr val="black">
                      <a:alpha val="20000"/>
                    </a:prstClr>
                  </a:solidFill>
                </a:ln>
                <a:solidFill>
                  <a:srgbClr val="000000">
                    <a:lumMod val="75000"/>
                    <a:lumOff val="25000"/>
                  </a:srgbClr>
                </a:solidFill>
                <a:cs typeface="Arial" pitchFamily="34" charset="0"/>
              </a:rPr>
              <a:t>(18~22</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밤</a:t>
            </a:r>
            <a:r>
              <a:rPr lang="en-US" altLang="ko-KR" sz="1050" spc="100">
                <a:ln>
                  <a:solidFill>
                    <a:prstClr val="black">
                      <a:alpha val="20000"/>
                    </a:prstClr>
                  </a:solidFill>
                </a:ln>
                <a:solidFill>
                  <a:srgbClr val="000000">
                    <a:lumMod val="75000"/>
                    <a:lumOff val="25000"/>
                  </a:srgbClr>
                </a:solidFill>
                <a:cs typeface="Arial" pitchFamily="34" charset="0"/>
              </a:rPr>
              <a:t>(22~08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a:t>
            </a:r>
          </a:p>
        </p:txBody>
      </p:sp>
    </p:spTree>
    <p:extLst>
      <p:ext uri="{BB962C8B-B14F-4D97-AF65-F5344CB8AC3E}">
        <p14:creationId xmlns:p14="http://schemas.microsoft.com/office/powerpoint/2010/main" val="222489629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3548" y="2577496"/>
            <a:ext cx="3714395" cy="3387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제주시 구도심 </a:t>
            </a:r>
            <a:r>
              <a:rPr lang="ko-KR" altLang="en-US"/>
              <a:t>지역의 요일별 </a:t>
            </a:r>
            <a:r>
              <a:rPr lang="ko-KR" altLang="en-US" smtClean="0"/>
              <a:t>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내국인은 대체로 요일에 관계없이 균등한 소비 패턴을 보이며 토요일 소비가 비교적 활발함</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 관광객은 주말에 소비가 집중된 패턴이었으나</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최근 균등한 소비 패턴으로 변화함</a:t>
            </a:r>
          </a:p>
        </p:txBody>
      </p:sp>
      <p:sp>
        <p:nvSpPr>
          <p:cNvPr id="43" name="제목 2"/>
          <p:cNvSpPr>
            <a:spLocks noGrp="1"/>
          </p:cNvSpPr>
          <p:nvPr>
            <p:ph type="title"/>
          </p:nvPr>
        </p:nvSpPr>
        <p:spPr>
          <a:xfrm>
            <a:off x="226706" y="188640"/>
            <a:ext cx="8136880" cy="274859"/>
          </a:xfrm>
        </p:spPr>
        <p:txBody>
          <a:bodyPr/>
          <a:lstStyle/>
          <a:p>
            <a:r>
              <a:rPr lang="ko-KR" altLang="en-US" smtClean="0"/>
              <a:t>      </a:t>
            </a:r>
            <a:r>
              <a:rPr lang="ko-KR" altLang="en-US"/>
              <a:t>구도심 지역 특성 및 소비 패턴</a:t>
            </a:r>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ea typeface="NOVA Bold"/>
                <a:cs typeface="Arial" pitchFamily="34" charset="0"/>
              </a:rPr>
              <a:t>중국인 요일별 소비금액 비율</a:t>
            </a:r>
            <a:endParaRPr lang="en-US" altLang="ko-KR" sz="1600" spc="100">
              <a:ln>
                <a:solidFill>
                  <a:prstClr val="black">
                    <a:alpha val="20000"/>
                  </a:prstClr>
                </a:solidFill>
              </a:ln>
              <a:solidFill>
                <a:srgbClr val="000000">
                  <a:lumMod val="75000"/>
                  <a:lumOff val="25000"/>
                </a:srgbClr>
              </a:solidFill>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내국인 요일별 소비금액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a:off x="4499992" y="2600908"/>
            <a:ext cx="8994" cy="324036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341516" y="5913276"/>
            <a:ext cx="83349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회색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pic>
        <p:nvPicPr>
          <p:cNvPr id="143364"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32040" y="2543431"/>
            <a:ext cx="3360167" cy="3431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395150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047" y="2978737"/>
            <a:ext cx="8294397" cy="1728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제목 2"/>
          <p:cNvSpPr>
            <a:spLocks noGrp="1"/>
          </p:cNvSpPr>
          <p:nvPr>
            <p:ph type="title"/>
          </p:nvPr>
        </p:nvSpPr>
        <p:spPr>
          <a:xfrm>
            <a:off x="226706" y="188640"/>
            <a:ext cx="8136880" cy="274859"/>
          </a:xfrm>
        </p:spPr>
        <p:txBody>
          <a:bodyPr/>
          <a:lstStyle/>
          <a:p>
            <a:r>
              <a:rPr lang="ko-KR" altLang="en-US" smtClean="0"/>
              <a:t>      </a:t>
            </a:r>
            <a:r>
              <a:rPr lang="ko-KR" altLang="en-US"/>
              <a:t>구도심 지역 특성 및 소비 패턴</a:t>
            </a:r>
          </a:p>
        </p:txBody>
      </p:sp>
      <p:sp>
        <p:nvSpPr>
          <p:cNvPr id="2" name="텍스트 개체 틀 1"/>
          <p:cNvSpPr>
            <a:spLocks noGrp="1"/>
          </p:cNvSpPr>
          <p:nvPr>
            <p:ph type="body" sz="quarter" idx="12"/>
          </p:nvPr>
        </p:nvSpPr>
        <p:spPr>
          <a:xfrm>
            <a:off x="250828" y="509931"/>
            <a:ext cx="8137599" cy="284693"/>
          </a:xfrm>
        </p:spPr>
        <p:txBody>
          <a:bodyPr/>
          <a:lstStyle/>
          <a:p>
            <a:r>
              <a:rPr lang="ko-KR" altLang="en-US" smtClean="0"/>
              <a:t>서귀포시 구도심 지역의 주요 업종 현황</a:t>
            </a:r>
            <a:endParaRPr lang="ko-KR" altLang="en-US"/>
          </a:p>
        </p:txBody>
      </p:sp>
      <p:sp>
        <p:nvSpPr>
          <p:cNvPr id="32" name="직사각형 31"/>
          <p:cNvSpPr/>
          <p:nvPr/>
        </p:nvSpPr>
        <p:spPr>
          <a:xfrm>
            <a:off x="143508" y="1160748"/>
            <a:ext cx="8604956" cy="118813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서귀포시 구도심 지역의 주요 소비 업종은 한식</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유흥주점</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스포츠레져용품 순으로 나타남</a:t>
            </a: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제주시 구도심과 비교할 때 한식 매출 규모는 비슷하나</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대형 가맹점이 적은 지역이라 상대</a:t>
            </a:r>
            <a:r>
              <a:rPr lang="en-US" altLang="ko-KR" sz="1600" spc="100">
                <a:ln>
                  <a:solidFill>
                    <a:prstClr val="black">
                      <a:alpha val="20000"/>
                    </a:prstClr>
                  </a:solidFill>
                </a:ln>
                <a:solidFill>
                  <a:srgbClr val="000000"/>
                </a:solidFill>
                <a:ea typeface="NOVA Bold"/>
                <a:cs typeface="Arial" pitchFamily="34" charset="0"/>
              </a:rPr>
              <a:t/>
            </a:r>
            <a:br>
              <a:rPr lang="en-US" altLang="ko-KR" sz="1600" spc="100">
                <a:ln>
                  <a:solidFill>
                    <a:prstClr val="black">
                      <a:alpha val="20000"/>
                    </a:prstClr>
                  </a:solidFill>
                </a:ln>
                <a:solidFill>
                  <a:srgbClr val="000000"/>
                </a:solidFill>
                <a:ea typeface="NOVA Bold"/>
                <a:cs typeface="Arial" pitchFamily="34" charset="0"/>
              </a:rPr>
            </a:b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적으로 유흥주점 등 소형 가맹점의 소비가 부각됨</a:t>
            </a:r>
          </a:p>
        </p:txBody>
      </p:sp>
      <p:sp>
        <p:nvSpPr>
          <p:cNvPr id="84" name="모서리가 둥근 직사각형 8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85" name="직사각형 84"/>
          <p:cNvSpPr/>
          <p:nvPr/>
        </p:nvSpPr>
        <p:spPr>
          <a:xfrm>
            <a:off x="1979712" y="2312876"/>
            <a:ext cx="5153110"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서귀포시 구도심 지역의 업종별 매출 순위 및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86" name="모서리가 둥근 직사각형 85"/>
          <p:cNvSpPr/>
          <p:nvPr/>
        </p:nvSpPr>
        <p:spPr>
          <a:xfrm>
            <a:off x="262710" y="2312876"/>
            <a:ext cx="8485754" cy="4068452"/>
          </a:xfrm>
          <a:prstGeom prst="roundRect">
            <a:avLst>
              <a:gd name="adj" fmla="val 2572"/>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0" name="직사각형 9"/>
          <p:cNvSpPr/>
          <p:nvPr/>
        </p:nvSpPr>
        <p:spPr>
          <a:xfrm>
            <a:off x="7332055" y="2672917"/>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900" spc="100">
                <a:ln>
                  <a:solidFill>
                    <a:prstClr val="black">
                      <a:alpha val="20000"/>
                    </a:prstClr>
                  </a:solidFill>
                </a:ln>
                <a:solidFill>
                  <a:srgbClr val="000000">
                    <a:lumMod val="75000"/>
                    <a:lumOff val="25000"/>
                  </a:srgbClr>
                </a:solidFill>
                <a:cs typeface="Arial" pitchFamily="34" charset="0"/>
              </a:rPr>
              <a:t>(</a:t>
            </a:r>
            <a:r>
              <a:rPr lang="ko-KR" altLang="en-US" sz="900" spc="100">
                <a:ln>
                  <a:solidFill>
                    <a:prstClr val="black">
                      <a:alpha val="20000"/>
                    </a:prstClr>
                  </a:solidFill>
                </a:ln>
                <a:solidFill>
                  <a:srgbClr val="000000">
                    <a:lumMod val="75000"/>
                    <a:lumOff val="25000"/>
                  </a:srgbClr>
                </a:solidFill>
                <a:cs typeface="Arial" pitchFamily="34" charset="0"/>
              </a:rPr>
              <a:t>단위</a:t>
            </a:r>
            <a:r>
              <a:rPr lang="en-US" altLang="ko-KR" sz="900" spc="100">
                <a:ln>
                  <a:solidFill>
                    <a:prstClr val="black">
                      <a:alpha val="20000"/>
                    </a:prstClr>
                  </a:solidFill>
                </a:ln>
                <a:solidFill>
                  <a:srgbClr val="000000">
                    <a:lumMod val="75000"/>
                    <a:lumOff val="25000"/>
                  </a:srgbClr>
                </a:solidFill>
                <a:cs typeface="Arial" pitchFamily="34" charset="0"/>
              </a:rPr>
              <a:t>: </a:t>
            </a:r>
            <a:r>
              <a:rPr lang="ko-KR" altLang="en-US" sz="900" spc="100">
                <a:ln>
                  <a:solidFill>
                    <a:prstClr val="black">
                      <a:alpha val="20000"/>
                    </a:prstClr>
                  </a:solidFill>
                </a:ln>
                <a:solidFill>
                  <a:srgbClr val="000000">
                    <a:lumMod val="75000"/>
                    <a:lumOff val="25000"/>
                  </a:srgbClr>
                </a:solidFill>
                <a:cs typeface="Arial" pitchFamily="34" charset="0"/>
              </a:rPr>
              <a:t>억 원</a:t>
            </a:r>
            <a:r>
              <a:rPr lang="en-US" altLang="ko-KR" sz="900" spc="100">
                <a:ln>
                  <a:solidFill>
                    <a:prstClr val="black">
                      <a:alpha val="20000"/>
                    </a:prstClr>
                  </a:solidFill>
                </a:ln>
                <a:solidFill>
                  <a:srgbClr val="000000">
                    <a:lumMod val="75000"/>
                    <a:lumOff val="25000"/>
                  </a:srgbClr>
                </a:solidFill>
                <a:cs typeface="Arial" pitchFamily="34" charset="0"/>
              </a:rPr>
              <a:t>)</a:t>
            </a:r>
          </a:p>
        </p:txBody>
      </p:sp>
      <p:graphicFrame>
        <p:nvGraphicFramePr>
          <p:cNvPr id="11" name="표 10"/>
          <p:cNvGraphicFramePr>
            <a:graphicFrameLocks noGrp="1"/>
          </p:cNvGraphicFramePr>
          <p:nvPr>
            <p:extLst>
              <p:ext uri="{D42A27DB-BD31-4B8C-83A1-F6EECF244321}">
                <p14:modId xmlns:p14="http://schemas.microsoft.com/office/powerpoint/2010/main" val="3502417272"/>
              </p:ext>
            </p:extLst>
          </p:nvPr>
        </p:nvGraphicFramePr>
        <p:xfrm>
          <a:off x="539552" y="4820559"/>
          <a:ext cx="7959608" cy="1373049"/>
        </p:xfrm>
        <a:graphic>
          <a:graphicData uri="http://schemas.openxmlformats.org/drawingml/2006/table">
            <a:tbl>
              <a:tblPr firstRow="1" bandRow="1">
                <a:tableStyleId>{21E4AEA4-8DFA-4A89-87EB-49C32662AFE0}</a:tableStyleId>
              </a:tblPr>
              <a:tblGrid>
                <a:gridCol w="449536"/>
                <a:gridCol w="1316044"/>
                <a:gridCol w="1032338"/>
                <a:gridCol w="1032338"/>
                <a:gridCol w="1032338"/>
                <a:gridCol w="1032338"/>
                <a:gridCol w="1032338"/>
                <a:gridCol w="1032338"/>
              </a:tblGrid>
              <a:tr h="237308">
                <a:tc rowSpan="2">
                  <a:txBody>
                    <a:bodyPr/>
                    <a:lstStyle/>
                    <a:p>
                      <a:pPr algn="ctr" latinLnBrk="1"/>
                      <a:r>
                        <a:rPr lang="ko-KR" altLang="en-US" sz="1050" smtClean="0">
                          <a:solidFill>
                            <a:schemeClr val="tx1">
                              <a:lumMod val="75000"/>
                              <a:lumOff val="25000"/>
                            </a:schemeClr>
                          </a:solidFill>
                          <a:latin typeface="+mn-ea"/>
                          <a:ea typeface="+mn-ea"/>
                        </a:rPr>
                        <a:t>순위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rowSpan="2">
                  <a:txBody>
                    <a:bodyPr/>
                    <a:lstStyle/>
                    <a:p>
                      <a:pPr algn="ctr" latinLnBrk="1"/>
                      <a:r>
                        <a:rPr lang="ko-KR" altLang="en-US" sz="1050" smtClean="0">
                          <a:solidFill>
                            <a:schemeClr val="tx1">
                              <a:lumMod val="75000"/>
                              <a:lumOff val="25000"/>
                            </a:schemeClr>
                          </a:solidFill>
                          <a:latin typeface="+mn-ea"/>
                          <a:ea typeface="+mn-ea"/>
                        </a:rPr>
                        <a:t>업종명</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gridSpan="2">
                  <a:txBody>
                    <a:bodyPr/>
                    <a:lstStyle/>
                    <a:p>
                      <a:pPr algn="ctr" latinLnBrk="1"/>
                      <a:r>
                        <a:rPr lang="ko-KR" altLang="en-US" sz="1050" smtClean="0">
                          <a:solidFill>
                            <a:schemeClr val="tx1">
                              <a:lumMod val="75000"/>
                              <a:lumOff val="25000"/>
                            </a:schemeClr>
                          </a:solidFill>
                          <a:latin typeface="+mn-ea"/>
                          <a:ea typeface="+mn-ea"/>
                        </a:rPr>
                        <a:t>인당이용금액 </a:t>
                      </a:r>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만 원</a:t>
                      </a:r>
                      <a:r>
                        <a:rPr lang="en-US" altLang="ko-KR" sz="1050" smtClean="0">
                          <a:solidFill>
                            <a:schemeClr val="tx1">
                              <a:lumMod val="75000"/>
                              <a:lumOff val="25000"/>
                            </a:schemeClr>
                          </a:solidFill>
                          <a:latin typeface="+mn-ea"/>
                          <a:ea typeface="+mn-ea"/>
                        </a:rPr>
                        <a:t>)</a:t>
                      </a:r>
                      <a:endParaRPr lang="ko-KR" altLang="en-US" sz="1050" smtClean="0">
                        <a:solidFill>
                          <a:schemeClr val="tx1">
                            <a:lumMod val="75000"/>
                            <a:lumOff val="25000"/>
                          </a:schemeClr>
                        </a:solidFill>
                        <a:latin typeface="+mn-ea"/>
                        <a:ea typeface="+mn-ea"/>
                      </a:endParaRPr>
                    </a:p>
                  </a:txBody>
                  <a:tcPr anchor="ctr">
                    <a:solidFill>
                      <a:schemeClr val="bg1">
                        <a:lumMod val="85000"/>
                      </a:schemeClr>
                    </a:solidFill>
                  </a:tcPr>
                </a:tc>
                <a:tc h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gridSpan="2">
                  <a:txBody>
                    <a:bodyPr/>
                    <a:lstStyle/>
                    <a:p>
                      <a:pPr algn="ctr" latinLnBrk="1"/>
                      <a:r>
                        <a:rPr lang="ko-KR" altLang="en-US" sz="1050" smtClean="0">
                          <a:solidFill>
                            <a:schemeClr val="tx1">
                              <a:lumMod val="75000"/>
                              <a:lumOff val="25000"/>
                            </a:schemeClr>
                          </a:solidFill>
                          <a:latin typeface="+mn-ea"/>
                          <a:ea typeface="+mn-ea"/>
                        </a:rPr>
                        <a:t>제주도민 매출 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h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gridSpan="2">
                  <a:txBody>
                    <a:bodyPr/>
                    <a:lstStyle/>
                    <a:p>
                      <a:pPr algn="ctr" latinLnBrk="1"/>
                      <a:r>
                        <a:rPr lang="ko-KR" altLang="en-US" sz="1050" smtClean="0">
                          <a:solidFill>
                            <a:schemeClr val="tx1">
                              <a:lumMod val="75000"/>
                              <a:lumOff val="25000"/>
                            </a:schemeClr>
                          </a:solidFill>
                          <a:latin typeface="+mn-ea"/>
                          <a:ea typeface="+mn-ea"/>
                        </a:rPr>
                        <a:t>중국인 관광객 매출 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h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r>
              <a:tr h="237308">
                <a:tc v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vMerge="1">
                  <a:txBody>
                    <a:bodyPr/>
                    <a:lstStyle/>
                    <a:p>
                      <a:pPr algn="ctr" latinLnBrk="1"/>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1</a:t>
                      </a:r>
                      <a:r>
                        <a:rPr lang="ko-KR" altLang="en-US" sz="1050" smtClean="0">
                          <a:solidFill>
                            <a:schemeClr val="tx1">
                              <a:lumMod val="75000"/>
                              <a:lumOff val="25000"/>
                            </a:schemeClr>
                          </a:solidFill>
                          <a:latin typeface="+mn-ea"/>
                          <a:ea typeface="+mn-ea"/>
                        </a:rPr>
                        <a:t>차년도</a:t>
                      </a: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2</a:t>
                      </a:r>
                      <a:r>
                        <a:rPr lang="ko-KR" altLang="en-US" sz="1050" smtClean="0">
                          <a:solidFill>
                            <a:schemeClr val="tx1">
                              <a:lumMod val="75000"/>
                              <a:lumOff val="25000"/>
                            </a:schemeClr>
                          </a:solidFill>
                          <a:latin typeface="+mn-ea"/>
                          <a:ea typeface="+mn-ea"/>
                        </a:rPr>
                        <a:t>차년도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1</a:t>
                      </a:r>
                      <a:r>
                        <a:rPr lang="ko-KR" altLang="en-US" sz="1050" smtClean="0">
                          <a:solidFill>
                            <a:schemeClr val="tx1">
                              <a:lumMod val="75000"/>
                              <a:lumOff val="25000"/>
                            </a:schemeClr>
                          </a:solidFill>
                          <a:latin typeface="+mn-ea"/>
                          <a:ea typeface="+mn-ea"/>
                        </a:rPr>
                        <a:t>차년도</a:t>
                      </a: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2</a:t>
                      </a:r>
                      <a:r>
                        <a:rPr lang="ko-KR" altLang="en-US" sz="1050" smtClean="0">
                          <a:solidFill>
                            <a:schemeClr val="tx1">
                              <a:lumMod val="75000"/>
                              <a:lumOff val="25000"/>
                            </a:schemeClr>
                          </a:solidFill>
                          <a:latin typeface="+mn-ea"/>
                          <a:ea typeface="+mn-ea"/>
                        </a:rPr>
                        <a:t>차년도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1</a:t>
                      </a:r>
                      <a:r>
                        <a:rPr lang="ko-KR" altLang="en-US" sz="1050" smtClean="0">
                          <a:solidFill>
                            <a:schemeClr val="tx1">
                              <a:lumMod val="75000"/>
                              <a:lumOff val="25000"/>
                            </a:schemeClr>
                          </a:solidFill>
                          <a:latin typeface="+mn-ea"/>
                          <a:ea typeface="+mn-ea"/>
                        </a:rPr>
                        <a:t>차년도</a:t>
                      </a:r>
                    </a:p>
                  </a:txBody>
                  <a:tcPr anchor="ctr">
                    <a:solidFill>
                      <a:schemeClr val="bg1">
                        <a:lumMod val="85000"/>
                      </a:schemeClr>
                    </a:solidFill>
                  </a:tcPr>
                </a:tc>
                <a:tc>
                  <a:txBody>
                    <a:bodyPr/>
                    <a:lstStyle/>
                    <a:p>
                      <a:pPr algn="ctr" latinLnBrk="1"/>
                      <a:r>
                        <a:rPr lang="en-US" altLang="ko-KR" sz="1050" smtClean="0">
                          <a:solidFill>
                            <a:schemeClr val="tx1">
                              <a:lumMod val="75000"/>
                              <a:lumOff val="25000"/>
                            </a:schemeClr>
                          </a:solidFill>
                          <a:latin typeface="+mn-ea"/>
                          <a:ea typeface="+mn-ea"/>
                        </a:rPr>
                        <a:t>2</a:t>
                      </a:r>
                      <a:r>
                        <a:rPr lang="ko-KR" altLang="en-US" sz="1050" smtClean="0">
                          <a:solidFill>
                            <a:schemeClr val="tx1">
                              <a:lumMod val="75000"/>
                              <a:lumOff val="25000"/>
                            </a:schemeClr>
                          </a:solidFill>
                          <a:latin typeface="+mn-ea"/>
                          <a:ea typeface="+mn-ea"/>
                        </a:rPr>
                        <a:t>차년도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r>
              <a:tr h="290043">
                <a:tc>
                  <a:txBody>
                    <a:bodyPr/>
                    <a:lstStyle/>
                    <a:p>
                      <a:pPr algn="ctr" latinLnBrk="1"/>
                      <a:r>
                        <a:rPr lang="en-US" altLang="ko-KR" sz="1050" smtClean="0">
                          <a:solidFill>
                            <a:schemeClr val="tx1">
                              <a:lumMod val="75000"/>
                              <a:lumOff val="25000"/>
                            </a:schemeClr>
                          </a:solidFill>
                          <a:latin typeface="+mn-ea"/>
                          <a:ea typeface="+mn-ea"/>
                        </a:rPr>
                        <a:t>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일반한식</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8.6</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8.5</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57.5</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53.5</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0.2</a:t>
                      </a:r>
                      <a:endParaRPr lang="ko-KR" altLang="en-US" sz="1050">
                        <a:solidFill>
                          <a:schemeClr val="tx1">
                            <a:lumMod val="75000"/>
                            <a:lumOff val="25000"/>
                          </a:schemeClr>
                        </a:solidFill>
                        <a:latin typeface="+mn-ea"/>
                        <a:ea typeface="+mn-ea"/>
                      </a:endParaRPr>
                    </a:p>
                  </a:txBody>
                  <a:tcPr anchor="ctr"/>
                </a:tc>
                <a:tc>
                  <a:txBody>
                    <a:bodyPr/>
                    <a:lstStyle/>
                    <a:p>
                      <a:pPr marL="0" algn="ctr" defTabSz="914400" rtl="0" eaLnBrk="1" latinLnBrk="1" hangingPunct="1"/>
                      <a:r>
                        <a:rPr lang="en-US" altLang="ko-KR" sz="1050" kern="1200" smtClean="0">
                          <a:solidFill>
                            <a:schemeClr val="tx1">
                              <a:lumMod val="75000"/>
                              <a:lumOff val="25000"/>
                            </a:schemeClr>
                          </a:solidFill>
                          <a:latin typeface="+mn-ea"/>
                          <a:ea typeface="+mn-ea"/>
                          <a:cs typeface="+mn-cs"/>
                        </a:rPr>
                        <a:t>0.2</a:t>
                      </a:r>
                      <a:endParaRPr lang="ko-KR" altLang="en-US" sz="1050" kern="1200">
                        <a:solidFill>
                          <a:schemeClr val="tx1">
                            <a:lumMod val="75000"/>
                            <a:lumOff val="25000"/>
                          </a:schemeClr>
                        </a:solidFill>
                        <a:latin typeface="+mn-ea"/>
                        <a:ea typeface="+mn-ea"/>
                        <a:cs typeface="+mn-cs"/>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유흥주점</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45.7</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47.7</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79.1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76.6</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0.0</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0.0</a:t>
                      </a:r>
                      <a:endParaRPr lang="ko-KR" altLang="en-US" sz="1050">
                        <a:solidFill>
                          <a:schemeClr val="tx1">
                            <a:lumMod val="75000"/>
                            <a:lumOff val="25000"/>
                          </a:schemeClr>
                        </a:solidFill>
                        <a:latin typeface="+mn-ea"/>
                        <a:ea typeface="+mn-ea"/>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스포츠레져용품</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24.6</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24.9</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89.0</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87.1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0.7</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0.9</a:t>
                      </a:r>
                      <a:endParaRPr lang="ko-KR" altLang="en-US" sz="1050">
                        <a:solidFill>
                          <a:schemeClr val="tx1">
                            <a:lumMod val="75000"/>
                            <a:lumOff val="25000"/>
                          </a:schemeClr>
                        </a:solidFill>
                        <a:latin typeface="+mn-ea"/>
                        <a:ea typeface="+mn-ea"/>
                      </a:endParaRPr>
                    </a:p>
                  </a:txBody>
                  <a:tcPr anchor="ctr"/>
                </a:tc>
              </a:tr>
            </a:tbl>
          </a:graphicData>
        </a:graphic>
      </p:graphicFrame>
    </p:spTree>
    <p:extLst>
      <p:ext uri="{BB962C8B-B14F-4D97-AF65-F5344CB8AC3E}">
        <p14:creationId xmlns:p14="http://schemas.microsoft.com/office/powerpoint/2010/main" val="394335945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9" name="Picture 7"/>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3548" y="2636912"/>
            <a:ext cx="8113713" cy="351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제목 2"/>
          <p:cNvSpPr>
            <a:spLocks noGrp="1"/>
          </p:cNvSpPr>
          <p:nvPr>
            <p:ph type="title"/>
          </p:nvPr>
        </p:nvSpPr>
        <p:spPr>
          <a:xfrm>
            <a:off x="226706" y="188640"/>
            <a:ext cx="8136880" cy="274859"/>
          </a:xfrm>
        </p:spPr>
        <p:txBody>
          <a:bodyPr/>
          <a:lstStyle/>
          <a:p>
            <a:r>
              <a:rPr lang="ko-KR" altLang="en-US"/>
              <a:t>      구도심 지역 특성 및 소비 패턴</a:t>
            </a:r>
          </a:p>
        </p:txBody>
      </p:sp>
      <p:sp>
        <p:nvSpPr>
          <p:cNvPr id="93" name="직사각형 92"/>
          <p:cNvSpPr/>
          <p:nvPr/>
        </p:nvSpPr>
        <p:spPr>
          <a:xfrm>
            <a:off x="215516" y="2096852"/>
            <a:ext cx="8604956"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ea typeface="NOVA Bold"/>
                <a:cs typeface="Arial" pitchFamily="34" charset="0"/>
              </a:rPr>
              <a:t>서귀포시 구도심 지역의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주요 업종 월별 소비 추이</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37" name="모서리가 둥근 직사각형 36"/>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39" name="모서리가 둥근 직사각형 38"/>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직사각형 39"/>
          <p:cNvSpPr/>
          <p:nvPr/>
        </p:nvSpPr>
        <p:spPr>
          <a:xfrm>
            <a:off x="143508" y="1160748"/>
            <a:ext cx="8820980"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스포츠레져용품은 봄</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가을에 매출이 올라가고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여름</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겨울에 매출이 떨어지는 계절성이 있음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유흥업종은 외부요인의 영향 및 계절성없이 견조한 성장세를 보임</a:t>
            </a:r>
          </a:p>
        </p:txBody>
      </p:sp>
      <p:sp>
        <p:nvSpPr>
          <p:cNvPr id="10" name="직사각형 9"/>
          <p:cNvSpPr/>
          <p:nvPr/>
        </p:nvSpPr>
        <p:spPr>
          <a:xfrm>
            <a:off x="7380312" y="2348880"/>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11" name="직사각형 10"/>
          <p:cNvSpPr/>
          <p:nvPr/>
        </p:nvSpPr>
        <p:spPr>
          <a:xfrm>
            <a:off x="3311860" y="3825044"/>
            <a:ext cx="1512168" cy="32403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050" spc="100">
                <a:ln>
                  <a:solidFill>
                    <a:prstClr val="black">
                      <a:alpha val="20000"/>
                    </a:prstClr>
                  </a:solidFill>
                </a:ln>
                <a:solidFill>
                  <a:srgbClr val="FF0000"/>
                </a:solidFill>
                <a:latin typeface="NOVA Bold"/>
                <a:ea typeface="NOVA Bold"/>
                <a:cs typeface="Arial" pitchFamily="34" charset="0"/>
              </a:rPr>
              <a:t>메르스 유행 기간</a:t>
            </a:r>
            <a:endParaRPr lang="en-US" altLang="ko-KR" sz="1050" spc="100">
              <a:ln>
                <a:solidFill>
                  <a:prstClr val="black">
                    <a:alpha val="20000"/>
                  </a:prstClr>
                </a:solidFill>
              </a:ln>
              <a:solidFill>
                <a:srgbClr val="FF0000"/>
              </a:solidFill>
              <a:latin typeface="NOVA Bold"/>
              <a:ea typeface="NOVA Bold"/>
              <a:cs typeface="Arial" pitchFamily="34" charset="0"/>
            </a:endParaRPr>
          </a:p>
        </p:txBody>
      </p:sp>
      <p:sp>
        <p:nvSpPr>
          <p:cNvPr id="3" name="모서리가 둥근 직사각형 2"/>
          <p:cNvSpPr/>
          <p:nvPr/>
        </p:nvSpPr>
        <p:spPr>
          <a:xfrm>
            <a:off x="3761910" y="4221088"/>
            <a:ext cx="612068" cy="1080120"/>
          </a:xfrm>
          <a:prstGeom prst="roundRect">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4" name="텍스트 개체 틀 1"/>
          <p:cNvSpPr>
            <a:spLocks noGrp="1"/>
          </p:cNvSpPr>
          <p:nvPr>
            <p:ph type="body" sz="quarter" idx="12"/>
          </p:nvPr>
        </p:nvSpPr>
        <p:spPr>
          <a:xfrm>
            <a:off x="250828" y="509931"/>
            <a:ext cx="8137599" cy="284693"/>
          </a:xfrm>
        </p:spPr>
        <p:txBody>
          <a:bodyPr/>
          <a:lstStyle/>
          <a:p>
            <a:r>
              <a:rPr lang="ko-KR" altLang="en-US"/>
              <a:t>서귀포시 </a:t>
            </a:r>
            <a:r>
              <a:rPr lang="ko-KR" altLang="en-US" smtClean="0"/>
              <a:t>구도심 지역의 주요 업종 현황</a:t>
            </a:r>
            <a:endParaRPr lang="ko-KR" altLang="en-US"/>
          </a:p>
        </p:txBody>
      </p:sp>
    </p:spTree>
    <p:extLst>
      <p:ext uri="{BB962C8B-B14F-4D97-AF65-F5344CB8AC3E}">
        <p14:creationId xmlns:p14="http://schemas.microsoft.com/office/powerpoint/2010/main" val="93116457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3528" y="2686839"/>
            <a:ext cx="4107087" cy="3198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a:t>서귀포시 </a:t>
            </a:r>
            <a:r>
              <a:rPr lang="ko-KR" altLang="en-US" smtClean="0"/>
              <a:t>구도심 </a:t>
            </a:r>
            <a:r>
              <a:rPr lang="ko-KR" altLang="en-US"/>
              <a:t>지역의 고객 </a:t>
            </a:r>
            <a:r>
              <a:rPr lang="ko-KR" altLang="en-US" smtClean="0"/>
              <a:t>성별</a:t>
            </a:r>
            <a:r>
              <a:rPr lang="en-US" altLang="ko-KR" smtClean="0"/>
              <a:t>/</a:t>
            </a:r>
            <a:r>
              <a:rPr lang="ko-KR" altLang="en-US" smtClean="0"/>
              <a:t>연령대별 소비</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다른 지역에 비해 </a:t>
            </a:r>
            <a:r>
              <a:rPr lang="en-US" altLang="ko-KR" sz="1600" spc="100">
                <a:ln>
                  <a:solidFill>
                    <a:prstClr val="black">
                      <a:alpha val="20000"/>
                    </a:prstClr>
                  </a:solidFill>
                </a:ln>
                <a:solidFill>
                  <a:srgbClr val="000000"/>
                </a:solidFill>
                <a:latin typeface="NOVA Bold"/>
                <a:ea typeface="NOVA Bold"/>
                <a:cs typeface="Arial" pitchFamily="34" charset="0"/>
              </a:rPr>
              <a:t>4~50</a:t>
            </a:r>
            <a:r>
              <a:rPr lang="ko-KR" altLang="en-US" sz="1600" spc="100">
                <a:ln>
                  <a:solidFill>
                    <a:prstClr val="black">
                      <a:alpha val="20000"/>
                    </a:prstClr>
                  </a:solidFill>
                </a:ln>
                <a:solidFill>
                  <a:srgbClr val="000000"/>
                </a:solidFill>
                <a:latin typeface="NOVA Bold"/>
                <a:ea typeface="NOVA Bold"/>
                <a:cs typeface="Arial" pitchFamily="34" charset="0"/>
              </a:rPr>
              <a:t>대 남성의 구매력이 상당히 높고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여성의 소비 비중은 낮은 지역</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전반적으로 남성의 소비 비중이 높지만</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a:t>
            </a:r>
            <a:r>
              <a:rPr lang="en-US" altLang="ko-KR" sz="1600" spc="100">
                <a:ln>
                  <a:solidFill>
                    <a:prstClr val="black">
                      <a:alpha val="20000"/>
                    </a:prstClr>
                  </a:solidFill>
                </a:ln>
                <a:solidFill>
                  <a:srgbClr val="000000"/>
                </a:solidFill>
                <a:ea typeface="NOVA Bold"/>
                <a:cs typeface="Arial" pitchFamily="34" charset="0"/>
              </a:rPr>
              <a:t>20</a:t>
            </a:r>
            <a:r>
              <a:rPr lang="ko-KR" altLang="en-US" sz="1600" spc="100">
                <a:ln>
                  <a:solidFill>
                    <a:prstClr val="black">
                      <a:alpha val="20000"/>
                    </a:prstClr>
                  </a:solidFill>
                </a:ln>
                <a:solidFill>
                  <a:srgbClr val="000000"/>
                </a:solidFill>
                <a:ea typeface="NOVA Bold"/>
                <a:cs typeface="Arial" pitchFamily="34" charset="0"/>
              </a:rPr>
              <a:t>대의 경우 여성 고객의 비중이 오히려 더 높음</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38" name="직사각형 37"/>
          <p:cNvSpPr/>
          <p:nvPr/>
        </p:nvSpPr>
        <p:spPr>
          <a:xfrm>
            <a:off x="4505586" y="2168860"/>
            <a:ext cx="4170870"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 이용고객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39" name="직선 연결선 38"/>
          <p:cNvCxnSpPr/>
          <p:nvPr/>
        </p:nvCxnSpPr>
        <p:spPr>
          <a:xfrm flipH="1">
            <a:off x="4499992" y="2733139"/>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a:t>
            </a:r>
            <a:r>
              <a:rPr lang="ko-KR" altLang="en-US"/>
              <a:t>구도심 지역 특성 및 소비 패턴</a:t>
            </a:r>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44" y="2153054"/>
            <a:ext cx="384683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 소비금액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pic>
        <p:nvPicPr>
          <p:cNvPr id="13414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3699" y="2672916"/>
            <a:ext cx="4016753" cy="3212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직사각형 18"/>
          <p:cNvSpPr/>
          <p:nvPr/>
        </p:nvSpPr>
        <p:spPr>
          <a:xfrm>
            <a:off x="323528" y="5913276"/>
            <a:ext cx="4170868"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endParaRPr lang="en-US" altLang="ko-KR" sz="1050" spc="100">
              <a:ln>
                <a:solidFill>
                  <a:prstClr val="black">
                    <a:alpha val="20000"/>
                  </a:prstClr>
                </a:solidFill>
              </a:ln>
              <a:solidFill>
                <a:srgbClr val="000000">
                  <a:lumMod val="75000"/>
                  <a:lumOff val="25000"/>
                </a:srgbClr>
              </a:solidFill>
              <a:cs typeface="Arial" pitchFamily="34" charset="0"/>
            </a:endParaRPr>
          </a:p>
        </p:txBody>
      </p:sp>
    </p:spTree>
    <p:extLst>
      <p:ext uri="{BB962C8B-B14F-4D97-AF65-F5344CB8AC3E}">
        <p14:creationId xmlns:p14="http://schemas.microsoft.com/office/powerpoint/2010/main" val="55407897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02695" y="2560762"/>
            <a:ext cx="3829745" cy="3244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26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9532" y="2531516"/>
            <a:ext cx="4093266" cy="3273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a:t>서귀포시 </a:t>
            </a:r>
            <a:r>
              <a:rPr lang="ko-KR" altLang="en-US" smtClean="0"/>
              <a:t>구도심 </a:t>
            </a:r>
            <a:r>
              <a:rPr lang="ko-KR" altLang="en-US"/>
              <a:t>지역의 시간대별 </a:t>
            </a:r>
            <a:r>
              <a:rPr lang="ko-KR" altLang="en-US" smtClean="0"/>
              <a:t>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밤 시간대 소비 비중이 상당히 높고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오전</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점심 시간대 소비는 저조한 패턴을 보임</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음식점</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유흥주점 업종 소비가 저녁 시간대에 집중되는 것으로 파악됨</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43" name="제목 2"/>
          <p:cNvSpPr>
            <a:spLocks noGrp="1"/>
          </p:cNvSpPr>
          <p:nvPr>
            <p:ph type="title"/>
          </p:nvPr>
        </p:nvSpPr>
        <p:spPr>
          <a:xfrm>
            <a:off x="226706" y="188640"/>
            <a:ext cx="8136880" cy="274859"/>
          </a:xfrm>
        </p:spPr>
        <p:txBody>
          <a:bodyPr/>
          <a:lstStyle/>
          <a:p>
            <a:r>
              <a:rPr lang="ko-KR" altLang="en-US" smtClean="0"/>
              <a:t>      </a:t>
            </a:r>
            <a:r>
              <a:rPr lang="ko-KR" altLang="en-US"/>
              <a:t>구도심 지역 특성 및 소비 패턴</a:t>
            </a:r>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 고객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 소비금액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flipH="1">
            <a:off x="4499992" y="2600908"/>
            <a:ext cx="0" cy="2844316"/>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329124" y="5913276"/>
            <a:ext cx="6403116"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푸른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실선은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내국인 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sp>
        <p:nvSpPr>
          <p:cNvPr id="16" name="직사각형 15"/>
          <p:cNvSpPr/>
          <p:nvPr/>
        </p:nvSpPr>
        <p:spPr>
          <a:xfrm>
            <a:off x="334365" y="5625244"/>
            <a:ext cx="648072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오전</a:t>
            </a:r>
            <a:r>
              <a:rPr lang="en-US" altLang="ko-KR" sz="1050" spc="100">
                <a:ln>
                  <a:solidFill>
                    <a:prstClr val="black">
                      <a:alpha val="20000"/>
                    </a:prstClr>
                  </a:solidFill>
                </a:ln>
                <a:solidFill>
                  <a:srgbClr val="000000">
                    <a:lumMod val="75000"/>
                    <a:lumOff val="25000"/>
                  </a:srgbClr>
                </a:solidFill>
                <a:cs typeface="Arial" pitchFamily="34" charset="0"/>
              </a:rPr>
              <a:t>(08~11</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점심</a:t>
            </a:r>
            <a:r>
              <a:rPr lang="en-US" altLang="ko-KR" sz="1050" spc="100">
                <a:ln>
                  <a:solidFill>
                    <a:prstClr val="black">
                      <a:alpha val="20000"/>
                    </a:prstClr>
                  </a:solidFill>
                </a:ln>
                <a:solidFill>
                  <a:srgbClr val="000000">
                    <a:lumMod val="75000"/>
                    <a:lumOff val="25000"/>
                  </a:srgbClr>
                </a:solidFill>
                <a:cs typeface="Arial" pitchFamily="34" charset="0"/>
              </a:rPr>
              <a:t>(11~14</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오후</a:t>
            </a:r>
            <a:r>
              <a:rPr lang="en-US" altLang="ko-KR" sz="1050" spc="100">
                <a:ln>
                  <a:solidFill>
                    <a:prstClr val="black">
                      <a:alpha val="20000"/>
                    </a:prstClr>
                  </a:solidFill>
                </a:ln>
                <a:solidFill>
                  <a:srgbClr val="000000">
                    <a:lumMod val="75000"/>
                    <a:lumOff val="25000"/>
                  </a:srgbClr>
                </a:solidFill>
                <a:cs typeface="Arial" pitchFamily="34" charset="0"/>
              </a:rPr>
              <a:t>(14~18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저녁</a:t>
            </a:r>
            <a:r>
              <a:rPr lang="en-US" altLang="ko-KR" sz="1050" spc="100">
                <a:ln>
                  <a:solidFill>
                    <a:prstClr val="black">
                      <a:alpha val="20000"/>
                    </a:prstClr>
                  </a:solidFill>
                </a:ln>
                <a:solidFill>
                  <a:srgbClr val="000000">
                    <a:lumMod val="75000"/>
                    <a:lumOff val="25000"/>
                  </a:srgbClr>
                </a:solidFill>
                <a:cs typeface="Arial" pitchFamily="34" charset="0"/>
              </a:rPr>
              <a:t>(18~22</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밤</a:t>
            </a:r>
            <a:r>
              <a:rPr lang="en-US" altLang="ko-KR" sz="1050" spc="100">
                <a:ln>
                  <a:solidFill>
                    <a:prstClr val="black">
                      <a:alpha val="20000"/>
                    </a:prstClr>
                  </a:solidFill>
                </a:ln>
                <a:solidFill>
                  <a:srgbClr val="000000">
                    <a:lumMod val="75000"/>
                    <a:lumOff val="25000"/>
                  </a:srgbClr>
                </a:solidFill>
                <a:cs typeface="Arial" pitchFamily="34" charset="0"/>
              </a:rPr>
              <a:t>(22~08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a:t>
            </a:r>
          </a:p>
        </p:txBody>
      </p:sp>
    </p:spTree>
    <p:extLst>
      <p:ext uri="{BB962C8B-B14F-4D97-AF65-F5344CB8AC3E}">
        <p14:creationId xmlns:p14="http://schemas.microsoft.com/office/powerpoint/2010/main" val="411499842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9"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40052" y="2583919"/>
            <a:ext cx="3259996" cy="3329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38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7544" y="2550598"/>
            <a:ext cx="3766049" cy="3434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a:t>서귀포시 </a:t>
            </a:r>
            <a:r>
              <a:rPr lang="ko-KR" altLang="en-US" smtClean="0"/>
              <a:t>구도심 </a:t>
            </a:r>
            <a:r>
              <a:rPr lang="ko-KR" altLang="en-US"/>
              <a:t>지역의 요일별 </a:t>
            </a:r>
            <a:r>
              <a:rPr lang="ko-KR" altLang="en-US" smtClean="0"/>
              <a:t>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 소비는 목</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토에 집중되는데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주로 음식</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유흥주점 매출이 많기 때문인 것으로 추정</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 관광객은 요일별 균등한 소비 패턴을 보였으나</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최근 주말 소비가 활발해짐</a:t>
            </a:r>
          </a:p>
        </p:txBody>
      </p:sp>
      <p:sp>
        <p:nvSpPr>
          <p:cNvPr id="43" name="제목 2"/>
          <p:cNvSpPr>
            <a:spLocks noGrp="1"/>
          </p:cNvSpPr>
          <p:nvPr>
            <p:ph type="title"/>
          </p:nvPr>
        </p:nvSpPr>
        <p:spPr>
          <a:xfrm>
            <a:off x="226706" y="188640"/>
            <a:ext cx="8136880" cy="274859"/>
          </a:xfrm>
        </p:spPr>
        <p:txBody>
          <a:bodyPr/>
          <a:lstStyle/>
          <a:p>
            <a:r>
              <a:rPr lang="ko-KR" altLang="en-US" smtClean="0"/>
              <a:t>      </a:t>
            </a:r>
            <a:r>
              <a:rPr lang="ko-KR" altLang="en-US"/>
              <a:t>구도심 지역 특성 및 소비 패턴</a:t>
            </a:r>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ea typeface="NOVA Bold"/>
                <a:cs typeface="Arial" pitchFamily="34" charset="0"/>
              </a:rPr>
              <a:t>중국인 요일별 소비금액 비율</a:t>
            </a:r>
            <a:endParaRPr lang="en-US" altLang="ko-KR" sz="1600" spc="100">
              <a:ln>
                <a:solidFill>
                  <a:prstClr val="black">
                    <a:alpha val="20000"/>
                  </a:prstClr>
                </a:solidFill>
              </a:ln>
              <a:solidFill>
                <a:srgbClr val="000000">
                  <a:lumMod val="75000"/>
                  <a:lumOff val="25000"/>
                </a:srgbClr>
              </a:solidFill>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내국인 요일별 소비금액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a:off x="4499992" y="2600908"/>
            <a:ext cx="8994" cy="324036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341516" y="5913276"/>
            <a:ext cx="83349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회색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spTree>
    <p:extLst>
      <p:ext uri="{BB962C8B-B14F-4D97-AF65-F5344CB8AC3E}">
        <p14:creationId xmlns:p14="http://schemas.microsoft.com/office/powerpoint/2010/main" val="314008065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31540" y="2276872"/>
            <a:ext cx="8244916" cy="1908212"/>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TextBox 18"/>
          <p:cNvSpPr txBox="1"/>
          <p:nvPr/>
        </p:nvSpPr>
        <p:spPr>
          <a:xfrm>
            <a:off x="1265599" y="2826660"/>
            <a:ext cx="2334293" cy="461665"/>
          </a:xfrm>
          <a:prstGeom prst="rect">
            <a:avLst/>
          </a:prstGeom>
          <a:noFill/>
        </p:spPr>
        <p:txBody>
          <a:bodyPr wrap="non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400">
                <a:solidFill>
                  <a:srgbClr val="00B050"/>
                </a:solidFill>
                <a:latin typeface="NOVA Bold" panose="00000800000000000000" pitchFamily="2" charset="-127"/>
                <a:ea typeface="NOVA Bold" panose="00000800000000000000" pitchFamily="2" charset="-127"/>
              </a:rPr>
              <a:t>Ⅲ. </a:t>
            </a:r>
            <a:r>
              <a:rPr lang="ko-KR" altLang="en-US" sz="2400" smtClean="0">
                <a:solidFill>
                  <a:srgbClr val="00B050"/>
                </a:solidFill>
                <a:latin typeface="NOVA Bold" panose="00000800000000000000" pitchFamily="2" charset="-127"/>
                <a:ea typeface="NOVA Bold" panose="00000800000000000000" pitchFamily="2" charset="-127"/>
              </a:rPr>
              <a:t>요약 및 전망 </a:t>
            </a:r>
            <a:endParaRPr lang="ko-KR" altLang="en-US" sz="2400">
              <a:solidFill>
                <a:srgbClr val="00B050"/>
              </a:solidFill>
              <a:latin typeface="NOVA Bold" panose="00000800000000000000" pitchFamily="2" charset="-127"/>
              <a:ea typeface="NOVA Bold" panose="00000800000000000000" pitchFamily="2" charset="-127"/>
            </a:endParaRPr>
          </a:p>
        </p:txBody>
      </p:sp>
      <p:cxnSp>
        <p:nvCxnSpPr>
          <p:cNvPr id="20" name="직선 연결선 19"/>
          <p:cNvCxnSpPr/>
          <p:nvPr/>
        </p:nvCxnSpPr>
        <p:spPr>
          <a:xfrm flipH="1">
            <a:off x="3808456" y="2816932"/>
            <a:ext cx="0" cy="9361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011842" y="2744924"/>
            <a:ext cx="1942840" cy="880241"/>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소비 특성 요약</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소비 트렌드 전망</a:t>
            </a:r>
            <a:endParaRPr lang="en-US" altLang="ko-KR" sz="1600">
              <a:solidFill>
                <a:srgbClr val="000000"/>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291479828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소비 특성 종합 요약</a:t>
            </a:r>
            <a:r>
              <a:rPr lang="en-US" altLang="ko-KR" smtClean="0"/>
              <a:t> (</a:t>
            </a:r>
            <a:r>
              <a:rPr lang="ko-KR" altLang="en-US" smtClean="0"/>
              <a:t>업종 차원</a:t>
            </a:r>
            <a:r>
              <a:rPr lang="en-US" altLang="ko-KR" smtClean="0"/>
              <a:t>)</a:t>
            </a:r>
            <a:endParaRPr lang="ko-KR" altLang="en-US"/>
          </a:p>
        </p:txBody>
      </p:sp>
      <p:sp>
        <p:nvSpPr>
          <p:cNvPr id="43" name="제목 2"/>
          <p:cNvSpPr>
            <a:spLocks noGrp="1"/>
          </p:cNvSpPr>
          <p:nvPr>
            <p:ph type="title"/>
          </p:nvPr>
        </p:nvSpPr>
        <p:spPr>
          <a:xfrm>
            <a:off x="226706" y="188640"/>
            <a:ext cx="8136880" cy="274859"/>
          </a:xfrm>
        </p:spPr>
        <p:txBody>
          <a:bodyPr/>
          <a:lstStyle/>
          <a:p>
            <a:r>
              <a:rPr lang="ko-KR" altLang="en-US" smtClean="0"/>
              <a:t> 성 소비 특성 요약</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pic>
        <p:nvPicPr>
          <p:cNvPr id="8" name="Picture 4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1233" y="2218164"/>
            <a:ext cx="1664483" cy="1538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9455" y="4851890"/>
            <a:ext cx="1694273" cy="1385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51520" y="3762982"/>
            <a:ext cx="2082778" cy="1038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직사각형 11"/>
          <p:cNvSpPr/>
          <p:nvPr/>
        </p:nvSpPr>
        <p:spPr>
          <a:xfrm>
            <a:off x="420703" y="1911203"/>
            <a:ext cx="180020" cy="180020"/>
          </a:xfrm>
          <a:prstGeom prst="rect">
            <a:avLst/>
          </a:prstGeom>
          <a:solidFill>
            <a:schemeClr val="tx1">
              <a:lumMod val="65000"/>
              <a:lumOff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4" name="직사각형 13"/>
          <p:cNvSpPr/>
          <p:nvPr/>
        </p:nvSpPr>
        <p:spPr>
          <a:xfrm>
            <a:off x="251520" y="1794372"/>
            <a:ext cx="1368152"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200" spc="100">
                <a:ln>
                  <a:solidFill>
                    <a:prstClr val="black">
                      <a:alpha val="20000"/>
                    </a:prstClr>
                  </a:solidFill>
                </a:ln>
                <a:solidFill>
                  <a:srgbClr val="000000">
                    <a:lumMod val="65000"/>
                    <a:lumOff val="35000"/>
                  </a:srgbClr>
                </a:solidFill>
                <a:latin typeface="Calibri"/>
                <a:ea typeface="NOVA Bold"/>
                <a:cs typeface="Arial" pitchFamily="34" charset="0"/>
              </a:rPr>
              <a:t>상업지</a:t>
            </a:r>
            <a:endParaRPr lang="en-US" altLang="ko-KR" sz="1200" spc="100">
              <a:ln>
                <a:solidFill>
                  <a:prstClr val="black">
                    <a:alpha val="20000"/>
                  </a:prstClr>
                </a:solidFill>
              </a:ln>
              <a:solidFill>
                <a:srgbClr val="000000">
                  <a:lumMod val="65000"/>
                  <a:lumOff val="35000"/>
                </a:srgbClr>
              </a:solidFill>
              <a:latin typeface="Calibri"/>
              <a:ea typeface="NOVA Bold"/>
              <a:cs typeface="Arial" pitchFamily="34" charset="0"/>
            </a:endParaRPr>
          </a:p>
        </p:txBody>
      </p:sp>
      <p:sp>
        <p:nvSpPr>
          <p:cNvPr id="15" name="직사각형 14"/>
          <p:cNvSpPr/>
          <p:nvPr/>
        </p:nvSpPr>
        <p:spPr>
          <a:xfrm>
            <a:off x="420931" y="1374911"/>
            <a:ext cx="180020" cy="180020"/>
          </a:xfrm>
          <a:prstGeom prst="rect">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373772" y="1249534"/>
            <a:ext cx="1980220"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200" spc="100">
                <a:ln>
                  <a:solidFill>
                    <a:prstClr val="black">
                      <a:alpha val="20000"/>
                    </a:prstClr>
                  </a:solidFill>
                </a:ln>
                <a:solidFill>
                  <a:srgbClr val="000000">
                    <a:lumMod val="65000"/>
                    <a:lumOff val="35000"/>
                  </a:srgbClr>
                </a:solidFill>
                <a:latin typeface="Calibri"/>
                <a:ea typeface="NOVA Bold"/>
                <a:cs typeface="Arial" pitchFamily="34" charset="0"/>
              </a:rPr>
              <a:t>중국인 주요 관광지</a:t>
            </a:r>
            <a:endParaRPr lang="en-US" altLang="ko-KR" sz="1200" spc="100">
              <a:ln>
                <a:solidFill>
                  <a:prstClr val="black">
                    <a:alpha val="20000"/>
                  </a:prstClr>
                </a:solidFill>
              </a:ln>
              <a:solidFill>
                <a:srgbClr val="000000">
                  <a:lumMod val="65000"/>
                  <a:lumOff val="35000"/>
                </a:srgbClr>
              </a:solidFill>
              <a:latin typeface="Calibri"/>
              <a:ea typeface="NOVA Bold"/>
              <a:cs typeface="Arial" pitchFamily="34" charset="0"/>
            </a:endParaRPr>
          </a:p>
        </p:txBody>
      </p:sp>
      <p:sp>
        <p:nvSpPr>
          <p:cNvPr id="17" name="직사각형 16"/>
          <p:cNvSpPr/>
          <p:nvPr/>
        </p:nvSpPr>
        <p:spPr>
          <a:xfrm>
            <a:off x="401477" y="1646890"/>
            <a:ext cx="180020" cy="180020"/>
          </a:xfrm>
          <a:prstGeom prst="rect">
            <a:avLst/>
          </a:prstGeom>
          <a:solidFill>
            <a:srgbClr val="FFFF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직사각형 17"/>
          <p:cNvSpPr/>
          <p:nvPr/>
        </p:nvSpPr>
        <p:spPr>
          <a:xfrm>
            <a:off x="482031" y="1521513"/>
            <a:ext cx="1755650"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200" spc="100">
                <a:ln>
                  <a:solidFill>
                    <a:prstClr val="black">
                      <a:alpha val="20000"/>
                    </a:prstClr>
                  </a:solidFill>
                </a:ln>
                <a:solidFill>
                  <a:srgbClr val="000000">
                    <a:lumMod val="65000"/>
                    <a:lumOff val="35000"/>
                  </a:srgbClr>
                </a:solidFill>
                <a:latin typeface="Calibri"/>
                <a:ea typeface="NOVA Bold"/>
                <a:cs typeface="Arial" pitchFamily="34" charset="0"/>
              </a:rPr>
              <a:t>내국인 주요 관광지</a:t>
            </a:r>
            <a:endParaRPr lang="en-US" altLang="ko-KR" sz="1200" spc="100">
              <a:ln>
                <a:solidFill>
                  <a:prstClr val="black">
                    <a:alpha val="20000"/>
                  </a:prstClr>
                </a:solidFill>
              </a:ln>
              <a:solidFill>
                <a:srgbClr val="000000">
                  <a:lumMod val="65000"/>
                  <a:lumOff val="35000"/>
                </a:srgbClr>
              </a:solidFill>
              <a:latin typeface="Calibri"/>
              <a:ea typeface="NOVA Bold"/>
              <a:cs typeface="Arial" pitchFamily="34" charset="0"/>
            </a:endParaRPr>
          </a:p>
        </p:txBody>
      </p:sp>
      <p:sp>
        <p:nvSpPr>
          <p:cNvPr id="25" name="직사각형 24"/>
          <p:cNvSpPr/>
          <p:nvPr/>
        </p:nvSpPr>
        <p:spPr>
          <a:xfrm>
            <a:off x="1316883" y="1918954"/>
            <a:ext cx="180020" cy="180020"/>
          </a:xfrm>
          <a:prstGeom prst="rect">
            <a:avLst/>
          </a:prstGeom>
          <a:solidFill>
            <a:srgbClr val="00206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직사각형 25"/>
          <p:cNvSpPr/>
          <p:nvPr/>
        </p:nvSpPr>
        <p:spPr>
          <a:xfrm>
            <a:off x="1405827" y="1801967"/>
            <a:ext cx="791938"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200" spc="100">
                <a:ln>
                  <a:solidFill>
                    <a:prstClr val="black">
                      <a:alpha val="20000"/>
                    </a:prstClr>
                  </a:solidFill>
                </a:ln>
                <a:solidFill>
                  <a:srgbClr val="000000">
                    <a:lumMod val="65000"/>
                    <a:lumOff val="35000"/>
                  </a:srgbClr>
                </a:solidFill>
                <a:latin typeface="Calibri"/>
                <a:ea typeface="NOVA Bold"/>
                <a:cs typeface="Arial" pitchFamily="34" charset="0"/>
              </a:rPr>
              <a:t>구도심</a:t>
            </a:r>
            <a:endParaRPr lang="en-US" altLang="ko-KR" sz="1200" spc="100">
              <a:ln>
                <a:solidFill>
                  <a:prstClr val="black">
                    <a:alpha val="20000"/>
                  </a:prstClr>
                </a:solidFill>
              </a:ln>
              <a:solidFill>
                <a:srgbClr val="000000">
                  <a:lumMod val="65000"/>
                  <a:lumOff val="35000"/>
                </a:srgbClr>
              </a:solidFill>
              <a:latin typeface="Calibri"/>
              <a:ea typeface="NOVA Bold"/>
              <a:cs typeface="Arial" pitchFamily="34" charset="0"/>
            </a:endParaRPr>
          </a:p>
        </p:txBody>
      </p:sp>
      <p:sp>
        <p:nvSpPr>
          <p:cNvPr id="29" name="모서리가 둥근 직사각형 28"/>
          <p:cNvSpPr/>
          <p:nvPr/>
        </p:nvSpPr>
        <p:spPr>
          <a:xfrm>
            <a:off x="2446532" y="1484783"/>
            <a:ext cx="6445948" cy="835320"/>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모서리가 둥근 직사각형 29"/>
          <p:cNvSpPr/>
          <p:nvPr/>
        </p:nvSpPr>
        <p:spPr>
          <a:xfrm>
            <a:off x="2446532" y="1196752"/>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공통</a:t>
            </a:r>
          </a:p>
        </p:txBody>
      </p:sp>
      <p:sp>
        <p:nvSpPr>
          <p:cNvPr id="31" name="TextBox 30"/>
          <p:cNvSpPr txBox="1"/>
          <p:nvPr/>
        </p:nvSpPr>
        <p:spPr>
          <a:xfrm>
            <a:off x="2531641" y="1548336"/>
            <a:ext cx="6261216" cy="68172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10000"/>
              </a:lnSpc>
              <a:spcAft>
                <a:spcPts val="600"/>
              </a:spcAft>
            </a:pPr>
            <a:r>
              <a:rPr lang="ko-KR" altLang="en-US" sz="1200" spc="100">
                <a:ln>
                  <a:solidFill>
                    <a:prstClr val="black">
                      <a:alpha val="20000"/>
                    </a:prstClr>
                  </a:solidFill>
                </a:ln>
                <a:solidFill>
                  <a:srgbClr val="000000"/>
                </a:solidFill>
                <a:ea typeface="NOVA Bold"/>
                <a:cs typeface="Arial" pitchFamily="34" charset="0"/>
              </a:rPr>
              <a:t>①</a:t>
            </a:r>
            <a:r>
              <a:rPr lang="en-US" altLang="ko-KR" sz="1200" spc="100">
                <a:ln>
                  <a:solidFill>
                    <a:prstClr val="black">
                      <a:alpha val="20000"/>
                    </a:prstClr>
                  </a:solidFill>
                </a:ln>
                <a:solidFill>
                  <a:srgbClr val="000000"/>
                </a:solidFill>
                <a:ea typeface="NOVA Bold"/>
                <a:cs typeface="Arial" pitchFamily="34" charset="0"/>
              </a:rPr>
              <a:t> </a:t>
            </a:r>
            <a:r>
              <a:rPr lang="ko-KR" altLang="en-US" sz="1200" spc="100">
                <a:ln>
                  <a:solidFill>
                    <a:prstClr val="black">
                      <a:alpha val="20000"/>
                    </a:prstClr>
                  </a:solidFill>
                </a:ln>
                <a:solidFill>
                  <a:srgbClr val="000000"/>
                </a:solidFill>
                <a:ea typeface="NOVA Bold"/>
                <a:cs typeface="Arial" pitchFamily="34" charset="0"/>
              </a:rPr>
              <a:t>내</a:t>
            </a:r>
            <a:r>
              <a:rPr lang="en-US" altLang="ko-KR" sz="1200" spc="100">
                <a:ln>
                  <a:solidFill>
                    <a:prstClr val="black">
                      <a:alpha val="20000"/>
                    </a:prstClr>
                  </a:solidFill>
                </a:ln>
                <a:solidFill>
                  <a:srgbClr val="000000"/>
                </a:solidFill>
                <a:ea typeface="NOVA Bold"/>
                <a:cs typeface="Arial" pitchFamily="34" charset="0"/>
              </a:rPr>
              <a:t>/</a:t>
            </a:r>
            <a:r>
              <a:rPr lang="ko-KR" altLang="en-US" sz="1200" spc="100">
                <a:ln>
                  <a:solidFill>
                    <a:prstClr val="black">
                      <a:alpha val="20000"/>
                    </a:prstClr>
                  </a:solidFill>
                </a:ln>
                <a:solidFill>
                  <a:srgbClr val="000000"/>
                </a:solidFill>
                <a:ea typeface="NOVA Bold"/>
                <a:cs typeface="Arial" pitchFamily="34" charset="0"/>
              </a:rPr>
              <a:t>외국인 소비 모두 주요 관광지를 중심으로 성장</a:t>
            </a:r>
            <a:endParaRPr lang="en-US" altLang="ko-KR" sz="1200" spc="100">
              <a:ln>
                <a:solidFill>
                  <a:prstClr val="black">
                    <a:alpha val="20000"/>
                  </a:prstClr>
                </a:solidFill>
              </a:ln>
              <a:solidFill>
                <a:srgbClr val="000000"/>
              </a:solidFill>
              <a:ea typeface="NOVA Bold"/>
              <a:cs typeface="Arial" pitchFamily="34" charset="0"/>
            </a:endParaRPr>
          </a:p>
          <a:p>
            <a:pPr>
              <a:lnSpc>
                <a:spcPct val="110000"/>
              </a:lnSpc>
              <a:spcAft>
                <a:spcPts val="600"/>
              </a:spcAft>
            </a:pPr>
            <a:r>
              <a:rPr lang="ko-KR" altLang="en-US" sz="1200" spc="100">
                <a:ln>
                  <a:solidFill>
                    <a:prstClr val="black">
                      <a:alpha val="20000"/>
                    </a:prstClr>
                  </a:solidFill>
                </a:ln>
                <a:solidFill>
                  <a:srgbClr val="000000"/>
                </a:solidFill>
                <a:ea typeface="NOVA Bold"/>
                <a:cs typeface="Arial" pitchFamily="34" charset="0"/>
              </a:rPr>
              <a:t>②</a:t>
            </a:r>
            <a:r>
              <a:rPr lang="en-US" altLang="ko-KR" sz="1200" spc="100">
                <a:ln>
                  <a:solidFill>
                    <a:prstClr val="black">
                      <a:alpha val="20000"/>
                    </a:prstClr>
                  </a:solidFill>
                </a:ln>
                <a:solidFill>
                  <a:srgbClr val="000000"/>
                </a:solidFill>
                <a:ea typeface="NOVA Bold"/>
                <a:cs typeface="Arial" pitchFamily="34" charset="0"/>
              </a:rPr>
              <a:t> </a:t>
            </a:r>
            <a:r>
              <a:rPr lang="ko-KR" altLang="en-US" sz="1200" spc="100">
                <a:ln>
                  <a:solidFill>
                    <a:prstClr val="black">
                      <a:alpha val="20000"/>
                    </a:prstClr>
                  </a:solidFill>
                </a:ln>
                <a:solidFill>
                  <a:srgbClr val="000000"/>
                </a:solidFill>
                <a:ea typeface="NOVA Bold"/>
                <a:cs typeface="Arial" pitchFamily="34" charset="0"/>
              </a:rPr>
              <a:t>공통 주요 업종인 한식의 </a:t>
            </a:r>
            <a:r>
              <a:rPr lang="en-US" altLang="ko-KR" sz="1200" spc="100">
                <a:ln>
                  <a:solidFill>
                    <a:prstClr val="black">
                      <a:alpha val="20000"/>
                    </a:prstClr>
                  </a:solidFill>
                </a:ln>
                <a:solidFill>
                  <a:srgbClr val="000000"/>
                </a:solidFill>
                <a:latin typeface="NOVA Bold"/>
                <a:cs typeface="Arial" pitchFamily="34" charset="0"/>
              </a:rPr>
              <a:t>1</a:t>
            </a:r>
            <a:r>
              <a:rPr lang="ko-KR" altLang="en-US" sz="1200" spc="100">
                <a:ln>
                  <a:solidFill>
                    <a:prstClr val="black">
                      <a:alpha val="20000"/>
                    </a:prstClr>
                  </a:solidFill>
                </a:ln>
                <a:solidFill>
                  <a:srgbClr val="000000"/>
                </a:solidFill>
                <a:latin typeface="NOVA Bold"/>
                <a:cs typeface="Arial" pitchFamily="34" charset="0"/>
              </a:rPr>
              <a:t>인당 </a:t>
            </a:r>
            <a:r>
              <a:rPr lang="ko-KR" altLang="en-US" sz="1200" spc="100">
                <a:ln>
                  <a:solidFill>
                    <a:prstClr val="black">
                      <a:alpha val="20000"/>
                    </a:prstClr>
                  </a:solidFill>
                </a:ln>
                <a:solidFill>
                  <a:srgbClr val="000000"/>
                </a:solidFill>
                <a:ea typeface="NOVA Bold"/>
                <a:cs typeface="Arial" pitchFamily="34" charset="0"/>
              </a:rPr>
              <a:t>소비금액은 중국인 주요 관광지</a:t>
            </a:r>
            <a:r>
              <a:rPr lang="en-US" altLang="ko-KR" sz="1200" spc="100">
                <a:ln>
                  <a:solidFill>
                    <a:prstClr val="black">
                      <a:alpha val="20000"/>
                    </a:prstClr>
                  </a:solidFill>
                </a:ln>
                <a:solidFill>
                  <a:srgbClr val="000000"/>
                </a:solidFill>
                <a:ea typeface="NOVA Bold"/>
                <a:cs typeface="Arial" pitchFamily="34" charset="0"/>
              </a:rPr>
              <a:t> &gt; </a:t>
            </a:r>
            <a:r>
              <a:rPr lang="ko-KR" altLang="en-US" sz="1200" spc="100">
                <a:ln>
                  <a:solidFill>
                    <a:prstClr val="black">
                      <a:alpha val="20000"/>
                    </a:prstClr>
                  </a:solidFill>
                </a:ln>
                <a:solidFill>
                  <a:srgbClr val="000000"/>
                </a:solidFill>
                <a:ea typeface="NOVA Bold"/>
                <a:cs typeface="Arial" pitchFamily="34" charset="0"/>
              </a:rPr>
              <a:t>서귀포시 구도심 </a:t>
            </a:r>
            <a:r>
              <a:rPr lang="en-US" altLang="ko-KR" sz="1200" spc="100">
                <a:ln>
                  <a:solidFill>
                    <a:prstClr val="black">
                      <a:alpha val="20000"/>
                    </a:prstClr>
                  </a:solidFill>
                </a:ln>
                <a:solidFill>
                  <a:srgbClr val="000000"/>
                </a:solidFill>
                <a:ea typeface="NOVA Bold"/>
                <a:cs typeface="Arial" pitchFamily="34" charset="0"/>
              </a:rPr>
              <a:t>&gt; </a:t>
            </a:r>
            <a:br>
              <a:rPr lang="en-US" altLang="ko-KR" sz="1200" spc="100">
                <a:ln>
                  <a:solidFill>
                    <a:prstClr val="black">
                      <a:alpha val="20000"/>
                    </a:prstClr>
                  </a:solidFill>
                </a:ln>
                <a:solidFill>
                  <a:srgbClr val="000000"/>
                </a:solidFill>
                <a:ea typeface="NOVA Bold"/>
                <a:cs typeface="Arial" pitchFamily="34" charset="0"/>
              </a:rPr>
            </a:br>
            <a:r>
              <a:rPr lang="en-US" altLang="ko-KR" sz="1200" spc="100">
                <a:ln>
                  <a:solidFill>
                    <a:prstClr val="black">
                      <a:alpha val="20000"/>
                    </a:prstClr>
                  </a:solidFill>
                </a:ln>
                <a:solidFill>
                  <a:srgbClr val="000000"/>
                </a:solidFill>
                <a:ea typeface="NOVA Bold"/>
                <a:cs typeface="Arial" pitchFamily="34" charset="0"/>
              </a:rPr>
              <a:t>    </a:t>
            </a:r>
            <a:r>
              <a:rPr lang="ko-KR" altLang="en-US" sz="1200" spc="100">
                <a:ln>
                  <a:solidFill>
                    <a:prstClr val="black">
                      <a:alpha val="20000"/>
                    </a:prstClr>
                  </a:solidFill>
                </a:ln>
                <a:solidFill>
                  <a:srgbClr val="000000"/>
                </a:solidFill>
                <a:ea typeface="NOVA Bold"/>
                <a:cs typeface="Arial" pitchFamily="34" charset="0"/>
              </a:rPr>
              <a:t>제주시 구도심 </a:t>
            </a:r>
            <a:r>
              <a:rPr lang="en-US" altLang="ko-KR" sz="1200" spc="100">
                <a:ln>
                  <a:solidFill>
                    <a:prstClr val="black">
                      <a:alpha val="20000"/>
                    </a:prstClr>
                  </a:solidFill>
                </a:ln>
                <a:solidFill>
                  <a:srgbClr val="000000"/>
                </a:solidFill>
                <a:ea typeface="NOVA Bold"/>
                <a:cs typeface="Arial" pitchFamily="34" charset="0"/>
              </a:rPr>
              <a:t>&gt; </a:t>
            </a:r>
            <a:r>
              <a:rPr lang="ko-KR" altLang="en-US" sz="1200" spc="100">
                <a:ln>
                  <a:solidFill>
                    <a:prstClr val="black">
                      <a:alpha val="20000"/>
                    </a:prstClr>
                  </a:solidFill>
                </a:ln>
                <a:solidFill>
                  <a:srgbClr val="000000"/>
                </a:solidFill>
                <a:ea typeface="NOVA Bold"/>
                <a:cs typeface="Arial" pitchFamily="34" charset="0"/>
              </a:rPr>
              <a:t>내국인 주요 관광지 </a:t>
            </a:r>
            <a:r>
              <a:rPr lang="en-US" altLang="ko-KR" sz="1200" spc="100">
                <a:ln>
                  <a:solidFill>
                    <a:prstClr val="black">
                      <a:alpha val="20000"/>
                    </a:prstClr>
                  </a:solidFill>
                </a:ln>
                <a:solidFill>
                  <a:srgbClr val="000000"/>
                </a:solidFill>
                <a:ea typeface="NOVA Bold"/>
                <a:cs typeface="Arial" pitchFamily="34" charset="0"/>
              </a:rPr>
              <a:t>&gt; </a:t>
            </a:r>
            <a:r>
              <a:rPr lang="ko-KR" altLang="en-US" sz="1200" spc="100">
                <a:ln>
                  <a:solidFill>
                    <a:prstClr val="black">
                      <a:alpha val="20000"/>
                    </a:prstClr>
                  </a:solidFill>
                </a:ln>
                <a:solidFill>
                  <a:srgbClr val="000000"/>
                </a:solidFill>
                <a:ea typeface="NOVA Bold"/>
                <a:cs typeface="Arial" pitchFamily="34" charset="0"/>
              </a:rPr>
              <a:t>상업지구 순으로 나타남</a:t>
            </a:r>
            <a:endParaRPr lang="en-US" altLang="ko-KR" sz="1200" spc="100">
              <a:ln>
                <a:solidFill>
                  <a:prstClr val="black">
                    <a:alpha val="20000"/>
                  </a:prstClr>
                </a:solidFill>
              </a:ln>
              <a:solidFill>
                <a:srgbClr val="000000"/>
              </a:solidFill>
              <a:ea typeface="NOVA Bold"/>
              <a:cs typeface="Arial" pitchFamily="34" charset="0"/>
            </a:endParaRPr>
          </a:p>
        </p:txBody>
      </p:sp>
      <p:sp>
        <p:nvSpPr>
          <p:cNvPr id="23" name="모서리가 둥근 직사각형 22"/>
          <p:cNvSpPr/>
          <p:nvPr/>
        </p:nvSpPr>
        <p:spPr>
          <a:xfrm>
            <a:off x="2446532" y="2705308"/>
            <a:ext cx="6445948" cy="893569"/>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모서리가 둥근 직사각형 23"/>
          <p:cNvSpPr/>
          <p:nvPr/>
        </p:nvSpPr>
        <p:spPr>
          <a:xfrm>
            <a:off x="2446532" y="2417278"/>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관광지</a:t>
            </a:r>
          </a:p>
        </p:txBody>
      </p:sp>
      <p:sp>
        <p:nvSpPr>
          <p:cNvPr id="27" name="TextBox 26"/>
          <p:cNvSpPr txBox="1"/>
          <p:nvPr/>
        </p:nvSpPr>
        <p:spPr>
          <a:xfrm>
            <a:off x="2531641" y="2768862"/>
            <a:ext cx="6261216" cy="75866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10000"/>
              </a:lnSpc>
              <a:spcAft>
                <a:spcPts val="600"/>
              </a:spcAft>
            </a:pPr>
            <a:r>
              <a:rPr lang="ko-KR" altLang="en-US" sz="1200" spc="100">
                <a:ln>
                  <a:solidFill>
                    <a:prstClr val="black">
                      <a:alpha val="20000"/>
                    </a:prstClr>
                  </a:solidFill>
                </a:ln>
                <a:solidFill>
                  <a:srgbClr val="000000"/>
                </a:solidFill>
                <a:ea typeface="NOVA Bold"/>
                <a:cs typeface="Arial" pitchFamily="34" charset="0"/>
              </a:rPr>
              <a:t>①</a:t>
            </a:r>
            <a:r>
              <a:rPr lang="en-US" altLang="ko-KR" sz="1200" spc="100">
                <a:ln>
                  <a:solidFill>
                    <a:prstClr val="black">
                      <a:alpha val="20000"/>
                    </a:prstClr>
                  </a:solidFill>
                </a:ln>
                <a:solidFill>
                  <a:srgbClr val="000000"/>
                </a:solidFill>
                <a:ea typeface="NOVA Bold"/>
                <a:cs typeface="Arial" pitchFamily="34" charset="0"/>
              </a:rPr>
              <a:t> </a:t>
            </a:r>
            <a:r>
              <a:rPr lang="ko-KR" altLang="en-US" sz="1200" spc="100">
                <a:ln>
                  <a:solidFill>
                    <a:prstClr val="black">
                      <a:alpha val="20000"/>
                    </a:prstClr>
                  </a:solidFill>
                </a:ln>
                <a:solidFill>
                  <a:srgbClr val="000000"/>
                </a:solidFill>
                <a:ea typeface="NOVA Bold"/>
                <a:cs typeface="Arial" pitchFamily="34" charset="0"/>
              </a:rPr>
              <a:t>관광지에서는 공통적으로 면세점</a:t>
            </a:r>
            <a:r>
              <a:rPr lang="en-US" altLang="ko-KR" sz="1200" spc="100">
                <a:ln>
                  <a:solidFill>
                    <a:prstClr val="black">
                      <a:alpha val="20000"/>
                    </a:prstClr>
                  </a:solidFill>
                </a:ln>
                <a:solidFill>
                  <a:srgbClr val="000000"/>
                </a:solidFill>
                <a:ea typeface="NOVA Bold"/>
                <a:cs typeface="Arial" pitchFamily="34" charset="0"/>
              </a:rPr>
              <a:t>, </a:t>
            </a:r>
            <a:r>
              <a:rPr lang="ko-KR" altLang="en-US" sz="1200" spc="100">
                <a:ln>
                  <a:solidFill>
                    <a:prstClr val="black">
                      <a:alpha val="20000"/>
                    </a:prstClr>
                  </a:solidFill>
                </a:ln>
                <a:solidFill>
                  <a:srgbClr val="000000"/>
                </a:solidFill>
                <a:ea typeface="NOVA Bold"/>
                <a:cs typeface="Arial" pitchFamily="34" charset="0"/>
              </a:rPr>
              <a:t>한식</a:t>
            </a:r>
            <a:r>
              <a:rPr lang="en-US" altLang="ko-KR" sz="1200" spc="100">
                <a:ln>
                  <a:solidFill>
                    <a:prstClr val="black">
                      <a:alpha val="20000"/>
                    </a:prstClr>
                  </a:solidFill>
                </a:ln>
                <a:solidFill>
                  <a:srgbClr val="000000"/>
                </a:solidFill>
                <a:ea typeface="NOVA Bold"/>
                <a:cs typeface="Arial" pitchFamily="34" charset="0"/>
              </a:rPr>
              <a:t>, </a:t>
            </a:r>
            <a:r>
              <a:rPr lang="ko-KR" altLang="en-US" sz="1200" spc="100">
                <a:ln>
                  <a:solidFill>
                    <a:prstClr val="black">
                      <a:alpha val="20000"/>
                    </a:prstClr>
                  </a:solidFill>
                </a:ln>
                <a:solidFill>
                  <a:srgbClr val="000000"/>
                </a:solidFill>
                <a:ea typeface="NOVA Bold"/>
                <a:cs typeface="Arial" pitchFamily="34" charset="0"/>
              </a:rPr>
              <a:t>화장품 업종 소비 비중이 높음</a:t>
            </a:r>
            <a:r>
              <a:rPr lang="en-US" altLang="ko-KR" sz="1200" spc="100">
                <a:ln>
                  <a:solidFill>
                    <a:prstClr val="black">
                      <a:alpha val="20000"/>
                    </a:prstClr>
                  </a:solidFill>
                </a:ln>
                <a:solidFill>
                  <a:srgbClr val="000000"/>
                </a:solidFill>
                <a:ea typeface="NOVA Bold"/>
                <a:cs typeface="Arial" pitchFamily="34" charset="0"/>
              </a:rPr>
              <a:t> </a:t>
            </a:r>
          </a:p>
          <a:p>
            <a:pPr>
              <a:lnSpc>
                <a:spcPct val="110000"/>
              </a:lnSpc>
              <a:spcAft>
                <a:spcPts val="600"/>
              </a:spcAft>
            </a:pPr>
            <a:r>
              <a:rPr lang="ko-KR" altLang="en-US" sz="1200" spc="100">
                <a:ln>
                  <a:solidFill>
                    <a:prstClr val="black">
                      <a:alpha val="20000"/>
                    </a:prstClr>
                  </a:solidFill>
                </a:ln>
                <a:solidFill>
                  <a:srgbClr val="000000"/>
                </a:solidFill>
                <a:ea typeface="NOVA Bold"/>
                <a:cs typeface="Arial" pitchFamily="34" charset="0"/>
              </a:rPr>
              <a:t>②</a:t>
            </a:r>
            <a:r>
              <a:rPr lang="en-US" altLang="ko-KR" sz="1200" spc="100">
                <a:ln>
                  <a:solidFill>
                    <a:prstClr val="black">
                      <a:alpha val="20000"/>
                    </a:prstClr>
                  </a:solidFill>
                </a:ln>
                <a:solidFill>
                  <a:srgbClr val="000000"/>
                </a:solidFill>
                <a:ea typeface="NOVA Bold"/>
                <a:cs typeface="Arial" pitchFamily="34" charset="0"/>
              </a:rPr>
              <a:t> </a:t>
            </a:r>
            <a:r>
              <a:rPr lang="ko-KR" altLang="en-US" sz="1200" spc="100">
                <a:ln>
                  <a:solidFill>
                    <a:prstClr val="black">
                      <a:alpha val="20000"/>
                    </a:prstClr>
                  </a:solidFill>
                </a:ln>
                <a:solidFill>
                  <a:srgbClr val="000000"/>
                </a:solidFill>
                <a:ea typeface="NOVA Bold"/>
                <a:cs typeface="Arial" pitchFamily="34" charset="0"/>
              </a:rPr>
              <a:t>중국인 주요 관광지는 인터넷몰</a:t>
            </a:r>
            <a:r>
              <a:rPr lang="en-US" altLang="ko-KR" sz="1200" spc="100">
                <a:ln>
                  <a:solidFill>
                    <a:prstClr val="black">
                      <a:alpha val="20000"/>
                    </a:prstClr>
                  </a:solidFill>
                </a:ln>
                <a:solidFill>
                  <a:srgbClr val="000000"/>
                </a:solidFill>
                <a:ea typeface="NOVA Bold"/>
                <a:cs typeface="Arial" pitchFamily="34" charset="0"/>
              </a:rPr>
              <a:t>, </a:t>
            </a:r>
            <a:r>
              <a:rPr lang="ko-KR" altLang="en-US" sz="1200" spc="100">
                <a:ln>
                  <a:solidFill>
                    <a:prstClr val="black">
                      <a:alpha val="20000"/>
                    </a:prstClr>
                  </a:solidFill>
                </a:ln>
                <a:solidFill>
                  <a:srgbClr val="000000"/>
                </a:solidFill>
                <a:ea typeface="NOVA Bold"/>
                <a:cs typeface="Arial" pitchFamily="34" charset="0"/>
              </a:rPr>
              <a:t>내국인 주요 관광지는 렌트카 업종 소비가 활발</a:t>
            </a:r>
            <a:endParaRPr lang="en-US" altLang="ko-KR" sz="1200" spc="100">
              <a:ln>
                <a:solidFill>
                  <a:prstClr val="black">
                    <a:alpha val="20000"/>
                  </a:prstClr>
                </a:solidFill>
              </a:ln>
              <a:solidFill>
                <a:srgbClr val="000000"/>
              </a:solidFill>
              <a:ea typeface="NOVA Bold"/>
              <a:cs typeface="Arial" pitchFamily="34" charset="0"/>
            </a:endParaRPr>
          </a:p>
          <a:p>
            <a:pPr>
              <a:lnSpc>
                <a:spcPct val="110000"/>
              </a:lnSpc>
              <a:spcAft>
                <a:spcPts val="600"/>
              </a:spcAft>
            </a:pPr>
            <a:r>
              <a:rPr lang="ko-KR" altLang="en-US" sz="1200" spc="100">
                <a:ln>
                  <a:solidFill>
                    <a:prstClr val="black">
                      <a:alpha val="20000"/>
                    </a:prstClr>
                  </a:solidFill>
                </a:ln>
                <a:solidFill>
                  <a:srgbClr val="000000"/>
                </a:solidFill>
                <a:ea typeface="NOVA Bold"/>
                <a:cs typeface="Arial" pitchFamily="34" charset="0"/>
              </a:rPr>
              <a:t>③ 메르스 여파에 일반</a:t>
            </a:r>
            <a:r>
              <a:rPr lang="en-US" altLang="ko-KR" sz="1200" spc="100">
                <a:ln>
                  <a:solidFill>
                    <a:prstClr val="black">
                      <a:alpha val="20000"/>
                    </a:prstClr>
                  </a:solidFill>
                </a:ln>
                <a:solidFill>
                  <a:srgbClr val="000000"/>
                </a:solidFill>
                <a:ea typeface="NOVA Bold"/>
                <a:cs typeface="Arial" pitchFamily="34" charset="0"/>
              </a:rPr>
              <a:t>/</a:t>
            </a:r>
            <a:r>
              <a:rPr lang="ko-KR" altLang="en-US" sz="1200" spc="100">
                <a:ln>
                  <a:solidFill>
                    <a:prstClr val="black">
                      <a:alpha val="20000"/>
                    </a:prstClr>
                  </a:solidFill>
                </a:ln>
                <a:solidFill>
                  <a:srgbClr val="000000"/>
                </a:solidFill>
                <a:ea typeface="NOVA Bold"/>
                <a:cs typeface="Arial" pitchFamily="34" charset="0"/>
              </a:rPr>
              <a:t>내국인 전용 면세점 모두 매출이 일시 하락 후 빠르게 회복</a:t>
            </a:r>
            <a:endParaRPr lang="en-US" altLang="ko-KR" sz="1200" spc="100">
              <a:ln>
                <a:solidFill>
                  <a:prstClr val="black">
                    <a:alpha val="20000"/>
                  </a:prstClr>
                </a:solidFill>
              </a:ln>
              <a:solidFill>
                <a:srgbClr val="000000"/>
              </a:solidFill>
              <a:ea typeface="NOVA Bold"/>
              <a:cs typeface="Arial" pitchFamily="34" charset="0"/>
            </a:endParaRPr>
          </a:p>
        </p:txBody>
      </p:sp>
      <p:sp>
        <p:nvSpPr>
          <p:cNvPr id="28" name="모서리가 둥근 직사각형 27"/>
          <p:cNvSpPr/>
          <p:nvPr/>
        </p:nvSpPr>
        <p:spPr>
          <a:xfrm>
            <a:off x="2446532" y="3969058"/>
            <a:ext cx="6445948" cy="854611"/>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5" name="모서리가 둥근 직사각형 34"/>
          <p:cNvSpPr/>
          <p:nvPr/>
        </p:nvSpPr>
        <p:spPr>
          <a:xfrm>
            <a:off x="2446532" y="3681028"/>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상업지구</a:t>
            </a:r>
          </a:p>
        </p:txBody>
      </p:sp>
      <p:sp>
        <p:nvSpPr>
          <p:cNvPr id="36" name="TextBox 35"/>
          <p:cNvSpPr txBox="1"/>
          <p:nvPr/>
        </p:nvSpPr>
        <p:spPr>
          <a:xfrm>
            <a:off x="2531641" y="4032612"/>
            <a:ext cx="6261216" cy="686342"/>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10000"/>
              </a:lnSpc>
              <a:spcAft>
                <a:spcPts val="600"/>
              </a:spcAft>
            </a:pPr>
            <a:r>
              <a:rPr lang="ko-KR" altLang="en-US" sz="1200" spc="100">
                <a:ln>
                  <a:solidFill>
                    <a:prstClr val="black">
                      <a:alpha val="20000"/>
                    </a:prstClr>
                  </a:solidFill>
                </a:ln>
                <a:solidFill>
                  <a:srgbClr val="000000"/>
                </a:solidFill>
                <a:ea typeface="NOVA Bold"/>
                <a:cs typeface="Arial" pitchFamily="34" charset="0"/>
              </a:rPr>
              <a:t>①</a:t>
            </a:r>
            <a:r>
              <a:rPr lang="en-US" altLang="ko-KR" sz="1200" spc="100">
                <a:ln>
                  <a:solidFill>
                    <a:prstClr val="black">
                      <a:alpha val="20000"/>
                    </a:prstClr>
                  </a:solidFill>
                </a:ln>
                <a:solidFill>
                  <a:srgbClr val="000000"/>
                </a:solidFill>
                <a:ea typeface="NOVA Bold"/>
                <a:cs typeface="Arial" pitchFamily="34" charset="0"/>
              </a:rPr>
              <a:t> </a:t>
            </a:r>
            <a:r>
              <a:rPr lang="ko-KR" altLang="en-US" sz="1200" spc="100">
                <a:ln>
                  <a:solidFill>
                    <a:prstClr val="black">
                      <a:alpha val="20000"/>
                    </a:prstClr>
                  </a:solidFill>
                </a:ln>
                <a:solidFill>
                  <a:srgbClr val="000000"/>
                </a:solidFill>
                <a:ea typeface="NOVA Bold"/>
                <a:cs typeface="Arial" pitchFamily="34" charset="0"/>
              </a:rPr>
              <a:t>주요 업종인 한식</a:t>
            </a:r>
            <a:r>
              <a:rPr lang="en-US" altLang="ko-KR" sz="1200" spc="100">
                <a:ln>
                  <a:solidFill>
                    <a:prstClr val="black">
                      <a:alpha val="20000"/>
                    </a:prstClr>
                  </a:solidFill>
                </a:ln>
                <a:solidFill>
                  <a:srgbClr val="000000"/>
                </a:solidFill>
                <a:ea typeface="NOVA Bold"/>
                <a:cs typeface="Arial" pitchFamily="34" charset="0"/>
              </a:rPr>
              <a:t>, </a:t>
            </a:r>
            <a:r>
              <a:rPr lang="ko-KR" altLang="en-US" sz="1200" spc="100">
                <a:ln>
                  <a:solidFill>
                    <a:prstClr val="black">
                      <a:alpha val="20000"/>
                    </a:prstClr>
                  </a:solidFill>
                </a:ln>
                <a:solidFill>
                  <a:srgbClr val="000000"/>
                </a:solidFill>
                <a:ea typeface="NOVA Bold"/>
                <a:cs typeface="Arial" pitchFamily="34" charset="0"/>
              </a:rPr>
              <a:t>슈퍼마켓</a:t>
            </a:r>
            <a:r>
              <a:rPr lang="en-US" altLang="ko-KR" sz="1200" spc="100">
                <a:ln>
                  <a:solidFill>
                    <a:prstClr val="black">
                      <a:alpha val="20000"/>
                    </a:prstClr>
                  </a:solidFill>
                </a:ln>
                <a:solidFill>
                  <a:srgbClr val="000000"/>
                </a:solidFill>
                <a:ea typeface="NOVA Bold"/>
                <a:cs typeface="Arial" pitchFamily="34" charset="0"/>
              </a:rPr>
              <a:t>, </a:t>
            </a:r>
            <a:r>
              <a:rPr lang="ko-KR" altLang="en-US" sz="1200" spc="100">
                <a:ln>
                  <a:solidFill>
                    <a:prstClr val="black">
                      <a:alpha val="20000"/>
                    </a:prstClr>
                  </a:solidFill>
                </a:ln>
                <a:solidFill>
                  <a:srgbClr val="000000"/>
                </a:solidFill>
                <a:ea typeface="NOVA Bold"/>
                <a:cs typeface="Arial" pitchFamily="34" charset="0"/>
              </a:rPr>
              <a:t>농협하나로</a:t>
            </a:r>
            <a:r>
              <a:rPr lang="en-US" altLang="ko-KR" sz="1200" spc="100">
                <a:ln>
                  <a:solidFill>
                    <a:prstClr val="black">
                      <a:alpha val="20000"/>
                    </a:prstClr>
                  </a:solidFill>
                </a:ln>
                <a:solidFill>
                  <a:srgbClr val="000000"/>
                </a:solidFill>
                <a:ea typeface="NOVA Bold"/>
                <a:cs typeface="Arial" pitchFamily="34" charset="0"/>
              </a:rPr>
              <a:t>, </a:t>
            </a:r>
            <a:r>
              <a:rPr lang="ko-KR" altLang="en-US" sz="1200" spc="100">
                <a:ln>
                  <a:solidFill>
                    <a:prstClr val="black">
                      <a:alpha val="20000"/>
                    </a:prstClr>
                  </a:solidFill>
                </a:ln>
                <a:solidFill>
                  <a:srgbClr val="000000"/>
                </a:solidFill>
                <a:ea typeface="NOVA Bold"/>
                <a:cs typeface="Arial" pitchFamily="34" charset="0"/>
              </a:rPr>
              <a:t>대형마트</a:t>
            </a:r>
            <a:r>
              <a:rPr lang="en-US" altLang="ko-KR" sz="1200" spc="100">
                <a:ln>
                  <a:solidFill>
                    <a:prstClr val="black">
                      <a:alpha val="20000"/>
                    </a:prstClr>
                  </a:solidFill>
                </a:ln>
                <a:solidFill>
                  <a:srgbClr val="000000"/>
                </a:solidFill>
                <a:ea typeface="NOVA Bold"/>
                <a:cs typeface="Arial" pitchFamily="34" charset="0"/>
              </a:rPr>
              <a:t>, </a:t>
            </a:r>
            <a:r>
              <a:rPr lang="ko-KR" altLang="en-US" sz="1200" spc="100">
                <a:ln>
                  <a:solidFill>
                    <a:prstClr val="black">
                      <a:alpha val="20000"/>
                    </a:prstClr>
                  </a:solidFill>
                </a:ln>
                <a:solidFill>
                  <a:srgbClr val="000000"/>
                </a:solidFill>
                <a:ea typeface="NOVA Bold"/>
                <a:cs typeface="Arial" pitchFamily="34" charset="0"/>
              </a:rPr>
              <a:t>약국 등의 도민 매출 비중이 </a:t>
            </a:r>
            <a:r>
              <a:rPr lang="en-US" altLang="ko-KR" sz="1200" spc="100">
                <a:ln>
                  <a:solidFill>
                    <a:prstClr val="black">
                      <a:alpha val="20000"/>
                    </a:prstClr>
                  </a:solidFill>
                </a:ln>
                <a:solidFill>
                  <a:srgbClr val="000000"/>
                </a:solidFill>
                <a:latin typeface="NOVA Bold"/>
                <a:ea typeface="NOVA Bold"/>
                <a:cs typeface="Arial" pitchFamily="34" charset="0"/>
              </a:rPr>
              <a:t>90%</a:t>
            </a:r>
            <a:br>
              <a:rPr lang="en-US" altLang="ko-KR" sz="1200" spc="100">
                <a:ln>
                  <a:solidFill>
                    <a:prstClr val="black">
                      <a:alpha val="20000"/>
                    </a:prstClr>
                  </a:solidFill>
                </a:ln>
                <a:solidFill>
                  <a:srgbClr val="000000"/>
                </a:solidFill>
                <a:latin typeface="NOVA Bold"/>
                <a:ea typeface="NOVA Bold"/>
                <a:cs typeface="Arial" pitchFamily="34" charset="0"/>
              </a:rPr>
            </a:br>
            <a:r>
              <a:rPr lang="en-US" altLang="ko-KR" sz="1200" spc="100">
                <a:ln>
                  <a:solidFill>
                    <a:prstClr val="black">
                      <a:alpha val="20000"/>
                    </a:prstClr>
                  </a:solidFill>
                </a:ln>
                <a:solidFill>
                  <a:srgbClr val="000000"/>
                </a:solidFill>
                <a:latin typeface="NOVA Bold"/>
                <a:ea typeface="NOVA Bold"/>
                <a:cs typeface="Arial" pitchFamily="34" charset="0"/>
              </a:rPr>
              <a:t>    </a:t>
            </a:r>
            <a:r>
              <a:rPr lang="ko-KR" altLang="en-US" sz="1200" spc="100">
                <a:ln>
                  <a:solidFill>
                    <a:prstClr val="black">
                      <a:alpha val="20000"/>
                    </a:prstClr>
                  </a:solidFill>
                </a:ln>
                <a:solidFill>
                  <a:srgbClr val="000000"/>
                </a:solidFill>
                <a:latin typeface="NOVA Bold"/>
                <a:ea typeface="NOVA Bold"/>
                <a:cs typeface="Arial" pitchFamily="34" charset="0"/>
              </a:rPr>
              <a:t>전후로 매우 높음</a:t>
            </a:r>
            <a:endParaRPr lang="en-US" altLang="ko-KR" sz="1200" spc="100">
              <a:ln>
                <a:solidFill>
                  <a:prstClr val="black">
                    <a:alpha val="20000"/>
                  </a:prstClr>
                </a:solidFill>
              </a:ln>
              <a:solidFill>
                <a:srgbClr val="000000"/>
              </a:solidFill>
              <a:latin typeface="NOVA Bold"/>
              <a:ea typeface="NOVA Bold"/>
              <a:cs typeface="Arial" pitchFamily="34" charset="0"/>
            </a:endParaRPr>
          </a:p>
          <a:p>
            <a:pPr>
              <a:lnSpc>
                <a:spcPct val="110000"/>
              </a:lnSpc>
              <a:spcAft>
                <a:spcPts val="600"/>
              </a:spcAft>
            </a:pPr>
            <a:r>
              <a:rPr lang="ko-KR" altLang="en-US" sz="1200" spc="100">
                <a:ln>
                  <a:solidFill>
                    <a:prstClr val="black">
                      <a:alpha val="20000"/>
                    </a:prstClr>
                  </a:solidFill>
                </a:ln>
                <a:solidFill>
                  <a:srgbClr val="000000"/>
                </a:solidFill>
                <a:ea typeface="NOVA Bold"/>
                <a:cs typeface="Arial" pitchFamily="34" charset="0"/>
              </a:rPr>
              <a:t>② 대부분의 업종이 외부효과로 인한 영향없이 견조한 성장세를 보임</a:t>
            </a:r>
            <a:endParaRPr lang="en-US" altLang="ko-KR" sz="1200" spc="100">
              <a:ln>
                <a:solidFill>
                  <a:prstClr val="black">
                    <a:alpha val="20000"/>
                  </a:prstClr>
                </a:solidFill>
              </a:ln>
              <a:solidFill>
                <a:srgbClr val="000000"/>
              </a:solidFill>
              <a:ea typeface="NOVA Bold"/>
              <a:cs typeface="Arial" pitchFamily="34" charset="0"/>
            </a:endParaRPr>
          </a:p>
        </p:txBody>
      </p:sp>
      <p:sp>
        <p:nvSpPr>
          <p:cNvPr id="37" name="모서리가 둥근 직사각형 36"/>
          <p:cNvSpPr/>
          <p:nvPr/>
        </p:nvSpPr>
        <p:spPr>
          <a:xfrm>
            <a:off x="2446532" y="5209563"/>
            <a:ext cx="6445948" cy="1107347"/>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모서리가 둥근 직사각형 37"/>
          <p:cNvSpPr/>
          <p:nvPr/>
        </p:nvSpPr>
        <p:spPr>
          <a:xfrm>
            <a:off x="2446532" y="4917846"/>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구도심</a:t>
            </a:r>
          </a:p>
        </p:txBody>
      </p:sp>
      <p:sp>
        <p:nvSpPr>
          <p:cNvPr id="39" name="TextBox 38"/>
          <p:cNvSpPr txBox="1"/>
          <p:nvPr/>
        </p:nvSpPr>
        <p:spPr>
          <a:xfrm>
            <a:off x="2531641" y="5270894"/>
            <a:ext cx="6261216" cy="966418"/>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10000"/>
              </a:lnSpc>
              <a:spcAft>
                <a:spcPts val="600"/>
              </a:spcAft>
            </a:pPr>
            <a:r>
              <a:rPr lang="ko-KR" altLang="en-US" sz="1200" spc="100">
                <a:ln>
                  <a:solidFill>
                    <a:prstClr val="black">
                      <a:alpha val="20000"/>
                    </a:prstClr>
                  </a:solidFill>
                </a:ln>
                <a:solidFill>
                  <a:srgbClr val="000000"/>
                </a:solidFill>
                <a:ea typeface="NOVA Bold"/>
                <a:cs typeface="Arial" pitchFamily="34" charset="0"/>
              </a:rPr>
              <a:t>①</a:t>
            </a:r>
            <a:r>
              <a:rPr lang="en-US" altLang="ko-KR" sz="1200" spc="100">
                <a:ln>
                  <a:solidFill>
                    <a:prstClr val="black">
                      <a:alpha val="20000"/>
                    </a:prstClr>
                  </a:solidFill>
                </a:ln>
                <a:solidFill>
                  <a:srgbClr val="000000"/>
                </a:solidFill>
                <a:ea typeface="NOVA Bold"/>
                <a:cs typeface="Arial" pitchFamily="34" charset="0"/>
              </a:rPr>
              <a:t> </a:t>
            </a:r>
            <a:r>
              <a:rPr lang="ko-KR" altLang="en-US" sz="1200" spc="100">
                <a:ln>
                  <a:solidFill>
                    <a:prstClr val="black">
                      <a:alpha val="20000"/>
                    </a:prstClr>
                  </a:solidFill>
                </a:ln>
                <a:solidFill>
                  <a:srgbClr val="000000"/>
                </a:solidFill>
                <a:ea typeface="NOVA Bold"/>
                <a:cs typeface="Arial" pitchFamily="34" charset="0"/>
              </a:rPr>
              <a:t>한식</a:t>
            </a:r>
            <a:r>
              <a:rPr lang="en-US" altLang="ko-KR" sz="1200" spc="100">
                <a:ln>
                  <a:solidFill>
                    <a:prstClr val="black">
                      <a:alpha val="20000"/>
                    </a:prstClr>
                  </a:solidFill>
                </a:ln>
                <a:solidFill>
                  <a:srgbClr val="000000"/>
                </a:solidFill>
                <a:ea typeface="NOVA Bold"/>
                <a:cs typeface="Arial" pitchFamily="34" charset="0"/>
              </a:rPr>
              <a:t>, </a:t>
            </a:r>
            <a:r>
              <a:rPr lang="ko-KR" altLang="en-US" sz="1200" spc="100">
                <a:ln>
                  <a:solidFill>
                    <a:prstClr val="black">
                      <a:alpha val="20000"/>
                    </a:prstClr>
                  </a:solidFill>
                </a:ln>
                <a:solidFill>
                  <a:srgbClr val="000000"/>
                </a:solidFill>
                <a:ea typeface="NOVA Bold"/>
                <a:cs typeface="Arial" pitchFamily="34" charset="0"/>
              </a:rPr>
              <a:t>스포츠레져용품이 주요 업종이며 제주 구도심은 대형마트</a:t>
            </a:r>
            <a:r>
              <a:rPr lang="en-US" altLang="ko-KR" sz="1200" spc="100">
                <a:ln>
                  <a:solidFill>
                    <a:prstClr val="black">
                      <a:alpha val="20000"/>
                    </a:prstClr>
                  </a:solidFill>
                </a:ln>
                <a:solidFill>
                  <a:srgbClr val="000000"/>
                </a:solidFill>
                <a:ea typeface="NOVA Bold"/>
                <a:cs typeface="Arial" pitchFamily="34" charset="0"/>
              </a:rPr>
              <a:t>, </a:t>
            </a:r>
            <a:r>
              <a:rPr lang="ko-KR" altLang="en-US" sz="1200" spc="100">
                <a:ln>
                  <a:solidFill>
                    <a:prstClr val="black">
                      <a:alpha val="20000"/>
                    </a:prstClr>
                  </a:solidFill>
                </a:ln>
                <a:solidFill>
                  <a:srgbClr val="000000"/>
                </a:solidFill>
                <a:ea typeface="NOVA Bold"/>
                <a:cs typeface="Arial" pitchFamily="34" charset="0"/>
              </a:rPr>
              <a:t>서귀포 구도심은 유흥</a:t>
            </a:r>
            <a:r>
              <a:rPr lang="en-US" altLang="ko-KR" sz="1200" spc="100">
                <a:ln>
                  <a:solidFill>
                    <a:prstClr val="black">
                      <a:alpha val="20000"/>
                    </a:prstClr>
                  </a:solidFill>
                </a:ln>
                <a:solidFill>
                  <a:srgbClr val="000000"/>
                </a:solidFill>
                <a:ea typeface="NOVA Bold"/>
                <a:cs typeface="Arial" pitchFamily="34" charset="0"/>
              </a:rPr>
              <a:t/>
            </a:r>
            <a:br>
              <a:rPr lang="en-US" altLang="ko-KR" sz="1200" spc="100">
                <a:ln>
                  <a:solidFill>
                    <a:prstClr val="black">
                      <a:alpha val="20000"/>
                    </a:prstClr>
                  </a:solidFill>
                </a:ln>
                <a:solidFill>
                  <a:srgbClr val="000000"/>
                </a:solidFill>
                <a:ea typeface="NOVA Bold"/>
                <a:cs typeface="Arial" pitchFamily="34" charset="0"/>
              </a:rPr>
            </a:br>
            <a:r>
              <a:rPr lang="en-US" altLang="ko-KR" sz="1200" spc="100">
                <a:ln>
                  <a:solidFill>
                    <a:prstClr val="black">
                      <a:alpha val="20000"/>
                    </a:prstClr>
                  </a:solidFill>
                </a:ln>
                <a:solidFill>
                  <a:srgbClr val="000000"/>
                </a:solidFill>
                <a:ea typeface="NOVA Bold"/>
                <a:cs typeface="Arial" pitchFamily="34" charset="0"/>
              </a:rPr>
              <a:t>   </a:t>
            </a:r>
            <a:r>
              <a:rPr lang="ko-KR" altLang="en-US" sz="1200" spc="100">
                <a:ln>
                  <a:solidFill>
                    <a:prstClr val="black">
                      <a:alpha val="20000"/>
                    </a:prstClr>
                  </a:solidFill>
                </a:ln>
                <a:solidFill>
                  <a:srgbClr val="000000"/>
                </a:solidFill>
                <a:ea typeface="NOVA Bold"/>
                <a:cs typeface="Arial" pitchFamily="34" charset="0"/>
              </a:rPr>
              <a:t> 업종 소비가 활발함</a:t>
            </a:r>
            <a:endParaRPr lang="en-US" altLang="ko-KR" sz="1200" spc="100">
              <a:ln>
                <a:solidFill>
                  <a:prstClr val="black">
                    <a:alpha val="20000"/>
                  </a:prstClr>
                </a:solidFill>
              </a:ln>
              <a:solidFill>
                <a:srgbClr val="000000"/>
              </a:solidFill>
              <a:ea typeface="NOVA Bold"/>
              <a:cs typeface="Arial" pitchFamily="34" charset="0"/>
            </a:endParaRPr>
          </a:p>
          <a:p>
            <a:pPr>
              <a:lnSpc>
                <a:spcPct val="110000"/>
              </a:lnSpc>
              <a:spcAft>
                <a:spcPts val="600"/>
              </a:spcAft>
            </a:pPr>
            <a:r>
              <a:rPr lang="ko-KR" altLang="en-US" sz="1200" spc="100">
                <a:ln>
                  <a:solidFill>
                    <a:prstClr val="black">
                      <a:alpha val="20000"/>
                    </a:prstClr>
                  </a:solidFill>
                </a:ln>
                <a:solidFill>
                  <a:srgbClr val="000000"/>
                </a:solidFill>
                <a:latin typeface="NOVA Bold"/>
                <a:ea typeface="NOVA Bold"/>
                <a:cs typeface="Arial" pitchFamily="34" charset="0"/>
              </a:rPr>
              <a:t>② 내</a:t>
            </a:r>
            <a:r>
              <a:rPr lang="en-US" altLang="ko-KR" sz="1200" spc="100">
                <a:ln>
                  <a:solidFill>
                    <a:prstClr val="black">
                      <a:alpha val="20000"/>
                    </a:prstClr>
                  </a:solidFill>
                </a:ln>
                <a:solidFill>
                  <a:srgbClr val="000000"/>
                </a:solidFill>
                <a:latin typeface="NOVA Bold"/>
                <a:ea typeface="NOVA Bold"/>
                <a:cs typeface="Arial" pitchFamily="34" charset="0"/>
              </a:rPr>
              <a:t>/</a:t>
            </a:r>
            <a:r>
              <a:rPr lang="ko-KR" altLang="en-US" sz="1200" spc="100">
                <a:ln>
                  <a:solidFill>
                    <a:prstClr val="black">
                      <a:alpha val="20000"/>
                    </a:prstClr>
                  </a:solidFill>
                </a:ln>
                <a:solidFill>
                  <a:srgbClr val="000000"/>
                </a:solidFill>
                <a:latin typeface="NOVA Bold"/>
                <a:ea typeface="NOVA Bold"/>
                <a:cs typeface="Arial" pitchFamily="34" charset="0"/>
              </a:rPr>
              <a:t>외국인 관광객 소비에서 소외되면서</a:t>
            </a:r>
            <a:r>
              <a:rPr lang="en-US" altLang="ko-KR" sz="1200" spc="100">
                <a:ln>
                  <a:solidFill>
                    <a:prstClr val="black">
                      <a:alpha val="20000"/>
                    </a:prstClr>
                  </a:solidFill>
                </a:ln>
                <a:solidFill>
                  <a:srgbClr val="000000"/>
                </a:solidFill>
                <a:latin typeface="NOVA Bold"/>
                <a:ea typeface="NOVA Bold"/>
                <a:cs typeface="Arial" pitchFamily="34" charset="0"/>
              </a:rPr>
              <a:t>, </a:t>
            </a:r>
            <a:r>
              <a:rPr lang="ko-KR" altLang="en-US" sz="1200" spc="100">
                <a:ln>
                  <a:solidFill>
                    <a:prstClr val="black">
                      <a:alpha val="20000"/>
                    </a:prstClr>
                  </a:solidFill>
                </a:ln>
                <a:solidFill>
                  <a:srgbClr val="000000"/>
                </a:solidFill>
                <a:latin typeface="NOVA Bold"/>
                <a:ea typeface="NOVA Bold"/>
                <a:cs typeface="Arial" pitchFamily="34" charset="0"/>
              </a:rPr>
              <a:t>지역 성장도 정체</a:t>
            </a:r>
            <a:endParaRPr lang="en-US" altLang="ko-KR" sz="1200" spc="100">
              <a:ln>
                <a:solidFill>
                  <a:prstClr val="black">
                    <a:alpha val="20000"/>
                  </a:prstClr>
                </a:solidFill>
              </a:ln>
              <a:solidFill>
                <a:srgbClr val="000000"/>
              </a:solidFill>
              <a:latin typeface="NOVA Bold"/>
              <a:ea typeface="NOVA Bold"/>
              <a:cs typeface="Arial" pitchFamily="34" charset="0"/>
            </a:endParaRPr>
          </a:p>
          <a:p>
            <a:pPr>
              <a:lnSpc>
                <a:spcPct val="110000"/>
              </a:lnSpc>
              <a:spcAft>
                <a:spcPts val="600"/>
              </a:spcAft>
            </a:pPr>
            <a:r>
              <a:rPr lang="ko-KR" altLang="en-US" sz="1200" spc="100">
                <a:ln>
                  <a:solidFill>
                    <a:prstClr val="black">
                      <a:alpha val="20000"/>
                    </a:prstClr>
                  </a:solidFill>
                </a:ln>
                <a:solidFill>
                  <a:srgbClr val="000000"/>
                </a:solidFill>
                <a:ea typeface="NOVA Bold"/>
                <a:cs typeface="Arial" pitchFamily="34" charset="0"/>
              </a:rPr>
              <a:t>③</a:t>
            </a:r>
            <a:r>
              <a:rPr lang="en-US" altLang="ko-KR" sz="1200" spc="100">
                <a:ln>
                  <a:solidFill>
                    <a:prstClr val="black">
                      <a:alpha val="20000"/>
                    </a:prstClr>
                  </a:solidFill>
                </a:ln>
                <a:solidFill>
                  <a:srgbClr val="000000"/>
                </a:solidFill>
                <a:ea typeface="NOVA Bold"/>
                <a:cs typeface="Arial" pitchFamily="34" charset="0"/>
              </a:rPr>
              <a:t> </a:t>
            </a:r>
            <a:r>
              <a:rPr lang="ko-KR" altLang="en-US" sz="1200" spc="100">
                <a:ln>
                  <a:solidFill>
                    <a:prstClr val="black">
                      <a:alpha val="20000"/>
                    </a:prstClr>
                  </a:solidFill>
                </a:ln>
                <a:solidFill>
                  <a:srgbClr val="000000"/>
                </a:solidFill>
                <a:ea typeface="NOVA Bold"/>
                <a:cs typeface="Arial" pitchFamily="34" charset="0"/>
              </a:rPr>
              <a:t>스포츠레져용품 매출은 봄</a:t>
            </a:r>
            <a:r>
              <a:rPr lang="en-US" altLang="ko-KR" sz="1200" spc="100">
                <a:ln>
                  <a:solidFill>
                    <a:prstClr val="black">
                      <a:alpha val="20000"/>
                    </a:prstClr>
                  </a:solidFill>
                </a:ln>
                <a:solidFill>
                  <a:srgbClr val="000000"/>
                </a:solidFill>
                <a:ea typeface="NOVA Bold"/>
                <a:cs typeface="Arial" pitchFamily="34" charset="0"/>
              </a:rPr>
              <a:t>/</a:t>
            </a:r>
            <a:r>
              <a:rPr lang="ko-KR" altLang="en-US" sz="1200" spc="100">
                <a:ln>
                  <a:solidFill>
                    <a:prstClr val="black">
                      <a:alpha val="20000"/>
                    </a:prstClr>
                  </a:solidFill>
                </a:ln>
                <a:solidFill>
                  <a:srgbClr val="000000"/>
                </a:solidFill>
                <a:ea typeface="NOVA Bold"/>
                <a:cs typeface="Arial" pitchFamily="34" charset="0"/>
              </a:rPr>
              <a:t>가을에 증가하고</a:t>
            </a:r>
            <a:r>
              <a:rPr lang="en-US" altLang="ko-KR" sz="1200" spc="100">
                <a:ln>
                  <a:solidFill>
                    <a:prstClr val="black">
                      <a:alpha val="20000"/>
                    </a:prstClr>
                  </a:solidFill>
                </a:ln>
                <a:solidFill>
                  <a:srgbClr val="000000"/>
                </a:solidFill>
                <a:ea typeface="NOVA Bold"/>
                <a:cs typeface="Arial" pitchFamily="34" charset="0"/>
              </a:rPr>
              <a:t>, </a:t>
            </a:r>
            <a:r>
              <a:rPr lang="ko-KR" altLang="en-US" sz="1200" spc="100">
                <a:ln>
                  <a:solidFill>
                    <a:prstClr val="black">
                      <a:alpha val="20000"/>
                    </a:prstClr>
                  </a:solidFill>
                </a:ln>
                <a:solidFill>
                  <a:srgbClr val="000000"/>
                </a:solidFill>
                <a:ea typeface="NOVA Bold"/>
                <a:cs typeface="Arial" pitchFamily="34" charset="0"/>
              </a:rPr>
              <a:t>여름</a:t>
            </a:r>
            <a:r>
              <a:rPr lang="en-US" altLang="ko-KR" sz="1200" spc="100">
                <a:ln>
                  <a:solidFill>
                    <a:prstClr val="black">
                      <a:alpha val="20000"/>
                    </a:prstClr>
                  </a:solidFill>
                </a:ln>
                <a:solidFill>
                  <a:srgbClr val="000000"/>
                </a:solidFill>
                <a:ea typeface="NOVA Bold"/>
                <a:cs typeface="Arial" pitchFamily="34" charset="0"/>
              </a:rPr>
              <a:t>/</a:t>
            </a:r>
            <a:r>
              <a:rPr lang="ko-KR" altLang="en-US" sz="1200" spc="100">
                <a:ln>
                  <a:solidFill>
                    <a:prstClr val="black">
                      <a:alpha val="20000"/>
                    </a:prstClr>
                  </a:solidFill>
                </a:ln>
                <a:solidFill>
                  <a:srgbClr val="000000"/>
                </a:solidFill>
                <a:ea typeface="NOVA Bold"/>
                <a:cs typeface="Arial" pitchFamily="34" charset="0"/>
              </a:rPr>
              <a:t>겨울에 하락하는 계절성이 뚜렷함</a:t>
            </a:r>
            <a:endParaRPr lang="en-US" altLang="ko-KR" sz="1200" spc="100">
              <a:ln>
                <a:solidFill>
                  <a:prstClr val="black">
                    <a:alpha val="20000"/>
                  </a:prstClr>
                </a:solidFill>
              </a:ln>
              <a:solidFill>
                <a:srgbClr val="000000"/>
              </a:solidFill>
              <a:ea typeface="NOVA Bold"/>
              <a:cs typeface="Arial" pitchFamily="34" charset="0"/>
            </a:endParaRPr>
          </a:p>
        </p:txBody>
      </p:sp>
      <p:sp>
        <p:nvSpPr>
          <p:cNvPr id="40" name="모서리가 둥근 직사각형 39"/>
          <p:cNvSpPr/>
          <p:nvPr/>
        </p:nvSpPr>
        <p:spPr>
          <a:xfrm>
            <a:off x="176169" y="1196752"/>
            <a:ext cx="2199587" cy="512015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모서리가 둥근 직사각형 40"/>
          <p:cNvSpPr/>
          <p:nvPr/>
        </p:nvSpPr>
        <p:spPr>
          <a:xfrm>
            <a:off x="3542861" y="2413398"/>
            <a:ext cx="534961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0000"/>
                </a:solidFill>
              </a:rPr>
              <a:t>이호동</a:t>
            </a:r>
            <a:r>
              <a:rPr lang="en-US" altLang="ko-KR" sz="1100">
                <a:solidFill>
                  <a:srgbClr val="FF0000"/>
                </a:solidFill>
              </a:rPr>
              <a:t>, </a:t>
            </a:r>
            <a:r>
              <a:rPr lang="ko-KR" altLang="en-US" sz="1100">
                <a:solidFill>
                  <a:srgbClr val="FF0000"/>
                </a:solidFill>
              </a:rPr>
              <a:t>연동</a:t>
            </a:r>
            <a:r>
              <a:rPr lang="en-US" altLang="ko-KR" sz="1100">
                <a:solidFill>
                  <a:srgbClr val="FF0000"/>
                </a:solidFill>
              </a:rPr>
              <a:t>, </a:t>
            </a:r>
            <a:r>
              <a:rPr lang="ko-KR" altLang="en-US" sz="1100">
                <a:solidFill>
                  <a:srgbClr val="FF0000"/>
                </a:solidFill>
              </a:rPr>
              <a:t>아라동</a:t>
            </a:r>
            <a:r>
              <a:rPr lang="en-US" altLang="ko-KR" sz="1100">
                <a:solidFill>
                  <a:srgbClr val="FF0000"/>
                </a:solidFill>
              </a:rPr>
              <a:t>, </a:t>
            </a:r>
            <a:r>
              <a:rPr lang="ko-KR" altLang="en-US" sz="1100">
                <a:solidFill>
                  <a:srgbClr val="FF0000"/>
                </a:solidFill>
              </a:rPr>
              <a:t>예래동</a:t>
            </a:r>
            <a:r>
              <a:rPr lang="en-US" altLang="ko-KR" sz="1100">
                <a:solidFill>
                  <a:srgbClr val="FF0000"/>
                </a:solidFill>
              </a:rPr>
              <a:t>, </a:t>
            </a:r>
            <a:r>
              <a:rPr lang="ko-KR" altLang="en-US" sz="1100">
                <a:solidFill>
                  <a:srgbClr val="FF0000"/>
                </a:solidFill>
              </a:rPr>
              <a:t>용담</a:t>
            </a:r>
            <a:r>
              <a:rPr lang="en-US" altLang="ko-KR" sz="1100">
                <a:solidFill>
                  <a:srgbClr val="FF0000"/>
                </a:solidFill>
              </a:rPr>
              <a:t>2</a:t>
            </a:r>
            <a:r>
              <a:rPr lang="ko-KR" altLang="en-US" sz="1100">
                <a:solidFill>
                  <a:srgbClr val="FF0000"/>
                </a:solidFill>
              </a:rPr>
              <a:t>동</a:t>
            </a:r>
            <a:r>
              <a:rPr lang="en-US" altLang="ko-KR" sz="1100">
                <a:solidFill>
                  <a:srgbClr val="FF0000"/>
                </a:solidFill>
              </a:rPr>
              <a:t> </a:t>
            </a:r>
            <a:r>
              <a:rPr lang="en-US" altLang="ko-KR" sz="1100">
                <a:solidFill>
                  <a:srgbClr val="FFFFFF"/>
                </a:solidFill>
              </a:rPr>
              <a:t>/ </a:t>
            </a:r>
            <a:r>
              <a:rPr lang="ko-KR" altLang="en-US" sz="1100">
                <a:solidFill>
                  <a:srgbClr val="FFFF00"/>
                </a:solidFill>
              </a:rPr>
              <a:t>중문동</a:t>
            </a:r>
            <a:r>
              <a:rPr lang="en-US" altLang="ko-KR" sz="1100">
                <a:solidFill>
                  <a:srgbClr val="FFFF00"/>
                </a:solidFill>
              </a:rPr>
              <a:t>, </a:t>
            </a:r>
            <a:r>
              <a:rPr lang="ko-KR" altLang="en-US" sz="1100">
                <a:solidFill>
                  <a:srgbClr val="FFFF00"/>
                </a:solidFill>
              </a:rPr>
              <a:t>성산읍</a:t>
            </a:r>
            <a:r>
              <a:rPr lang="en-US" altLang="ko-KR" sz="1100">
                <a:solidFill>
                  <a:srgbClr val="FFFF00"/>
                </a:solidFill>
              </a:rPr>
              <a:t>, </a:t>
            </a:r>
            <a:r>
              <a:rPr lang="ko-KR" altLang="en-US" sz="1100">
                <a:solidFill>
                  <a:srgbClr val="FFFF00"/>
                </a:solidFill>
              </a:rPr>
              <a:t>안덕면</a:t>
            </a:r>
            <a:r>
              <a:rPr lang="en-US" altLang="ko-KR" sz="1100">
                <a:solidFill>
                  <a:srgbClr val="FFFF00"/>
                </a:solidFill>
              </a:rPr>
              <a:t>, </a:t>
            </a:r>
            <a:r>
              <a:rPr lang="ko-KR" altLang="en-US" sz="1100">
                <a:solidFill>
                  <a:srgbClr val="FFFF00"/>
                </a:solidFill>
              </a:rPr>
              <a:t>우도면</a:t>
            </a:r>
          </a:p>
        </p:txBody>
      </p:sp>
      <p:sp>
        <p:nvSpPr>
          <p:cNvPr id="42" name="모서리가 둥근 직사각형 41"/>
          <p:cNvSpPr/>
          <p:nvPr/>
        </p:nvSpPr>
        <p:spPr>
          <a:xfrm>
            <a:off x="3542861" y="3682599"/>
            <a:ext cx="534961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lumMod val="85000"/>
                  </a:srgbClr>
                </a:solidFill>
              </a:rPr>
              <a:t>삼도</a:t>
            </a:r>
            <a:r>
              <a:rPr lang="en-US" altLang="ko-KR" sz="1100">
                <a:solidFill>
                  <a:srgbClr val="FFFFFF">
                    <a:lumMod val="85000"/>
                  </a:srgbClr>
                </a:solidFill>
              </a:rPr>
              <a:t>1</a:t>
            </a:r>
            <a:r>
              <a:rPr lang="ko-KR" altLang="en-US" sz="1100">
                <a:solidFill>
                  <a:srgbClr val="FFFFFF">
                    <a:lumMod val="85000"/>
                  </a:srgbClr>
                </a:solidFill>
              </a:rPr>
              <a:t>동</a:t>
            </a:r>
            <a:r>
              <a:rPr lang="en-US" altLang="ko-KR" sz="1100">
                <a:solidFill>
                  <a:srgbClr val="FFFFFF">
                    <a:lumMod val="85000"/>
                  </a:srgbClr>
                </a:solidFill>
              </a:rPr>
              <a:t>, </a:t>
            </a:r>
            <a:r>
              <a:rPr lang="ko-KR" altLang="en-US" sz="1100">
                <a:solidFill>
                  <a:srgbClr val="FFFFFF">
                    <a:lumMod val="85000"/>
                  </a:srgbClr>
                </a:solidFill>
              </a:rPr>
              <a:t>이도</a:t>
            </a:r>
            <a:r>
              <a:rPr lang="en-US" altLang="ko-KR" sz="1100">
                <a:solidFill>
                  <a:srgbClr val="FFFFFF">
                    <a:lumMod val="85000"/>
                  </a:srgbClr>
                </a:solidFill>
              </a:rPr>
              <a:t>2</a:t>
            </a:r>
            <a:r>
              <a:rPr lang="ko-KR" altLang="en-US" sz="1100">
                <a:solidFill>
                  <a:srgbClr val="FFFFFF">
                    <a:lumMod val="85000"/>
                  </a:srgbClr>
                </a:solidFill>
              </a:rPr>
              <a:t>동</a:t>
            </a:r>
            <a:r>
              <a:rPr lang="en-US" altLang="ko-KR" sz="1100">
                <a:solidFill>
                  <a:srgbClr val="FFFFFF">
                    <a:lumMod val="85000"/>
                  </a:srgbClr>
                </a:solidFill>
              </a:rPr>
              <a:t>, </a:t>
            </a:r>
            <a:r>
              <a:rPr lang="ko-KR" altLang="en-US" sz="1100">
                <a:solidFill>
                  <a:srgbClr val="FFFFFF">
                    <a:lumMod val="85000"/>
                  </a:srgbClr>
                </a:solidFill>
              </a:rPr>
              <a:t>일도</a:t>
            </a:r>
            <a:r>
              <a:rPr lang="en-US" altLang="ko-KR" sz="1100">
                <a:solidFill>
                  <a:srgbClr val="FFFFFF">
                    <a:lumMod val="85000"/>
                  </a:srgbClr>
                </a:solidFill>
              </a:rPr>
              <a:t>2</a:t>
            </a:r>
            <a:r>
              <a:rPr lang="ko-KR" altLang="en-US" sz="1100">
                <a:solidFill>
                  <a:srgbClr val="FFFFFF">
                    <a:lumMod val="85000"/>
                  </a:srgbClr>
                </a:solidFill>
              </a:rPr>
              <a:t>동</a:t>
            </a:r>
            <a:r>
              <a:rPr lang="en-US" altLang="ko-KR" sz="1100">
                <a:solidFill>
                  <a:srgbClr val="FFFFFF">
                    <a:lumMod val="85000"/>
                  </a:srgbClr>
                </a:solidFill>
              </a:rPr>
              <a:t>, </a:t>
            </a:r>
            <a:r>
              <a:rPr lang="ko-KR" altLang="en-US" sz="1100">
                <a:solidFill>
                  <a:srgbClr val="FFFFFF">
                    <a:lumMod val="85000"/>
                  </a:srgbClr>
                </a:solidFill>
              </a:rPr>
              <a:t>외도동</a:t>
            </a:r>
            <a:r>
              <a:rPr lang="en-US" altLang="ko-KR" sz="1100">
                <a:solidFill>
                  <a:srgbClr val="FFFFFF">
                    <a:lumMod val="85000"/>
                  </a:srgbClr>
                </a:solidFill>
              </a:rPr>
              <a:t>, </a:t>
            </a:r>
            <a:r>
              <a:rPr lang="ko-KR" altLang="en-US" sz="1100">
                <a:solidFill>
                  <a:srgbClr val="FFFFFF">
                    <a:lumMod val="85000"/>
                  </a:srgbClr>
                </a:solidFill>
              </a:rPr>
              <a:t>화북동</a:t>
            </a:r>
            <a:r>
              <a:rPr lang="en-US" altLang="ko-KR" sz="1100">
                <a:solidFill>
                  <a:srgbClr val="FFFFFF">
                    <a:lumMod val="85000"/>
                  </a:srgbClr>
                </a:solidFill>
              </a:rPr>
              <a:t> / </a:t>
            </a:r>
            <a:r>
              <a:rPr lang="ko-KR" altLang="en-US" sz="1100">
                <a:solidFill>
                  <a:srgbClr val="FFFFFF">
                    <a:lumMod val="85000"/>
                  </a:srgbClr>
                </a:solidFill>
              </a:rPr>
              <a:t>동홍동</a:t>
            </a:r>
          </a:p>
        </p:txBody>
      </p:sp>
      <p:sp>
        <p:nvSpPr>
          <p:cNvPr id="45" name="모서리가 둥근 직사각형 44"/>
          <p:cNvSpPr/>
          <p:nvPr/>
        </p:nvSpPr>
        <p:spPr>
          <a:xfrm>
            <a:off x="3542860" y="4917846"/>
            <a:ext cx="534961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002060"/>
                </a:solidFill>
              </a:rPr>
              <a:t>건입동</a:t>
            </a:r>
            <a:r>
              <a:rPr lang="en-US" altLang="ko-KR" sz="1100">
                <a:solidFill>
                  <a:srgbClr val="002060"/>
                </a:solidFill>
              </a:rPr>
              <a:t>, </a:t>
            </a:r>
            <a:r>
              <a:rPr lang="ko-KR" altLang="en-US" sz="1100">
                <a:solidFill>
                  <a:srgbClr val="002060"/>
                </a:solidFill>
              </a:rPr>
              <a:t>삼도</a:t>
            </a:r>
            <a:r>
              <a:rPr lang="en-US" altLang="ko-KR" sz="1100">
                <a:solidFill>
                  <a:srgbClr val="002060"/>
                </a:solidFill>
              </a:rPr>
              <a:t>2</a:t>
            </a:r>
            <a:r>
              <a:rPr lang="ko-KR" altLang="en-US" sz="1100">
                <a:solidFill>
                  <a:srgbClr val="002060"/>
                </a:solidFill>
              </a:rPr>
              <a:t>동</a:t>
            </a:r>
            <a:r>
              <a:rPr lang="en-US" altLang="ko-KR" sz="1100">
                <a:solidFill>
                  <a:srgbClr val="002060"/>
                </a:solidFill>
              </a:rPr>
              <a:t>, </a:t>
            </a:r>
            <a:r>
              <a:rPr lang="ko-KR" altLang="en-US" sz="1100">
                <a:solidFill>
                  <a:srgbClr val="002060"/>
                </a:solidFill>
              </a:rPr>
              <a:t>용담</a:t>
            </a:r>
            <a:r>
              <a:rPr lang="en-US" altLang="ko-KR" sz="1100">
                <a:solidFill>
                  <a:srgbClr val="002060"/>
                </a:solidFill>
              </a:rPr>
              <a:t>1</a:t>
            </a:r>
            <a:r>
              <a:rPr lang="ko-KR" altLang="en-US" sz="1100">
                <a:solidFill>
                  <a:srgbClr val="002060"/>
                </a:solidFill>
              </a:rPr>
              <a:t>동</a:t>
            </a:r>
            <a:r>
              <a:rPr lang="en-US" altLang="ko-KR" sz="1100">
                <a:solidFill>
                  <a:srgbClr val="002060"/>
                </a:solidFill>
              </a:rPr>
              <a:t>, </a:t>
            </a:r>
            <a:r>
              <a:rPr lang="ko-KR" altLang="en-US" sz="1100">
                <a:solidFill>
                  <a:srgbClr val="002060"/>
                </a:solidFill>
              </a:rPr>
              <a:t>일도</a:t>
            </a:r>
            <a:r>
              <a:rPr lang="en-US" altLang="ko-KR" sz="1100">
                <a:solidFill>
                  <a:srgbClr val="002060"/>
                </a:solidFill>
              </a:rPr>
              <a:t>1</a:t>
            </a:r>
            <a:r>
              <a:rPr lang="ko-KR" altLang="en-US" sz="1100">
                <a:solidFill>
                  <a:srgbClr val="002060"/>
                </a:solidFill>
              </a:rPr>
              <a:t>동</a:t>
            </a:r>
            <a:r>
              <a:rPr lang="en-US" altLang="ko-KR" sz="1100">
                <a:solidFill>
                  <a:srgbClr val="002060"/>
                </a:solidFill>
              </a:rPr>
              <a:t>, </a:t>
            </a:r>
            <a:r>
              <a:rPr lang="ko-KR" altLang="en-US" sz="1100">
                <a:solidFill>
                  <a:srgbClr val="002060"/>
                </a:solidFill>
              </a:rPr>
              <a:t>이도</a:t>
            </a:r>
            <a:r>
              <a:rPr lang="en-US" altLang="ko-KR" sz="1100">
                <a:solidFill>
                  <a:srgbClr val="002060"/>
                </a:solidFill>
              </a:rPr>
              <a:t>1</a:t>
            </a:r>
            <a:r>
              <a:rPr lang="ko-KR" altLang="en-US" sz="1100">
                <a:solidFill>
                  <a:srgbClr val="002060"/>
                </a:solidFill>
              </a:rPr>
              <a:t>동</a:t>
            </a:r>
            <a:r>
              <a:rPr lang="en-US" altLang="ko-KR" sz="1100">
                <a:solidFill>
                  <a:srgbClr val="002060"/>
                </a:solidFill>
              </a:rPr>
              <a:t> / </a:t>
            </a:r>
            <a:r>
              <a:rPr lang="ko-KR" altLang="en-US" sz="1100">
                <a:solidFill>
                  <a:srgbClr val="002060"/>
                </a:solidFill>
              </a:rPr>
              <a:t>송산동</a:t>
            </a:r>
            <a:r>
              <a:rPr lang="en-US" altLang="ko-KR" sz="1100">
                <a:solidFill>
                  <a:srgbClr val="002060"/>
                </a:solidFill>
              </a:rPr>
              <a:t>, </a:t>
            </a:r>
            <a:r>
              <a:rPr lang="ko-KR" altLang="en-US" sz="1100">
                <a:solidFill>
                  <a:srgbClr val="002060"/>
                </a:solidFill>
              </a:rPr>
              <a:t>정방동</a:t>
            </a:r>
            <a:r>
              <a:rPr lang="en-US" altLang="ko-KR" sz="1100">
                <a:solidFill>
                  <a:srgbClr val="002060"/>
                </a:solidFill>
              </a:rPr>
              <a:t>, </a:t>
            </a:r>
            <a:r>
              <a:rPr lang="ko-KR" altLang="en-US" sz="1100">
                <a:solidFill>
                  <a:srgbClr val="002060"/>
                </a:solidFill>
              </a:rPr>
              <a:t>중앙동</a:t>
            </a:r>
            <a:r>
              <a:rPr lang="en-US" altLang="ko-KR" sz="1100">
                <a:solidFill>
                  <a:srgbClr val="002060"/>
                </a:solidFill>
              </a:rPr>
              <a:t>, </a:t>
            </a:r>
            <a:r>
              <a:rPr lang="ko-KR" altLang="en-US" sz="1100">
                <a:solidFill>
                  <a:srgbClr val="002060"/>
                </a:solidFill>
              </a:rPr>
              <a:t>천지동</a:t>
            </a:r>
          </a:p>
        </p:txBody>
      </p:sp>
    </p:spTree>
    <p:extLst>
      <p:ext uri="{BB962C8B-B14F-4D97-AF65-F5344CB8AC3E}">
        <p14:creationId xmlns:p14="http://schemas.microsoft.com/office/powerpoint/2010/main" val="93436578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소비 특성 종합 요약</a:t>
            </a:r>
            <a:r>
              <a:rPr lang="en-US" altLang="ko-KR" smtClean="0"/>
              <a:t> (</a:t>
            </a:r>
            <a:r>
              <a:rPr lang="ko-KR" altLang="en-US" smtClean="0"/>
              <a:t>고객 차원</a:t>
            </a:r>
            <a:r>
              <a:rPr lang="en-US" altLang="ko-KR" smtClean="0"/>
              <a:t>)</a:t>
            </a:r>
            <a:endParaRPr lang="ko-KR" altLang="en-US"/>
          </a:p>
        </p:txBody>
      </p:sp>
      <p:sp>
        <p:nvSpPr>
          <p:cNvPr id="43" name="제목 2"/>
          <p:cNvSpPr>
            <a:spLocks noGrp="1"/>
          </p:cNvSpPr>
          <p:nvPr>
            <p:ph type="title"/>
          </p:nvPr>
        </p:nvSpPr>
        <p:spPr>
          <a:xfrm>
            <a:off x="226706" y="188640"/>
            <a:ext cx="8136880" cy="274859"/>
          </a:xfrm>
        </p:spPr>
        <p:txBody>
          <a:bodyPr/>
          <a:lstStyle/>
          <a:p>
            <a:r>
              <a:rPr lang="ko-KR" altLang="en-US" smtClean="0"/>
              <a:t> 성 소비 특성 요약</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31" name="모서리가 둥근 직사각형 30"/>
          <p:cNvSpPr/>
          <p:nvPr/>
        </p:nvSpPr>
        <p:spPr>
          <a:xfrm>
            <a:off x="2446532" y="1484782"/>
            <a:ext cx="6445948" cy="1300363"/>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2" name="모서리가 둥근 직사각형 31"/>
          <p:cNvSpPr/>
          <p:nvPr/>
        </p:nvSpPr>
        <p:spPr>
          <a:xfrm>
            <a:off x="2446532" y="1196752"/>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공통</a:t>
            </a:r>
          </a:p>
        </p:txBody>
      </p:sp>
      <p:sp>
        <p:nvSpPr>
          <p:cNvPr id="33" name="TextBox 32"/>
          <p:cNvSpPr txBox="1"/>
          <p:nvPr/>
        </p:nvSpPr>
        <p:spPr>
          <a:xfrm>
            <a:off x="2519772" y="1548336"/>
            <a:ext cx="6261216" cy="1175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20000"/>
              </a:lnSpc>
              <a:spcAft>
                <a:spcPts val="600"/>
              </a:spcAft>
            </a:pPr>
            <a:r>
              <a:rPr lang="ko-KR" altLang="en-US" sz="1200" spc="100">
                <a:ln>
                  <a:solidFill>
                    <a:prstClr val="black">
                      <a:alpha val="20000"/>
                    </a:prstClr>
                  </a:solidFill>
                </a:ln>
                <a:solidFill>
                  <a:srgbClr val="000000"/>
                </a:solidFill>
                <a:latin typeface="NOVA Bold"/>
                <a:ea typeface="NOVA Bold"/>
                <a:cs typeface="Arial" pitchFamily="34" charset="0"/>
              </a:rPr>
              <a:t>①</a:t>
            </a:r>
            <a:r>
              <a:rPr lang="en-US" altLang="ko-KR" sz="1200" spc="100">
                <a:ln>
                  <a:solidFill>
                    <a:prstClr val="black">
                      <a:alpha val="20000"/>
                    </a:prstClr>
                  </a:solidFill>
                </a:ln>
                <a:solidFill>
                  <a:srgbClr val="000000"/>
                </a:solidFill>
                <a:latin typeface="NOVA Bold"/>
                <a:ea typeface="NOVA Bold"/>
                <a:cs typeface="Arial" pitchFamily="34" charset="0"/>
              </a:rPr>
              <a:t> </a:t>
            </a:r>
            <a:r>
              <a:rPr lang="ko-KR" altLang="en-US" sz="1200" spc="100">
                <a:ln>
                  <a:solidFill>
                    <a:prstClr val="black">
                      <a:alpha val="20000"/>
                    </a:prstClr>
                  </a:solidFill>
                </a:ln>
                <a:solidFill>
                  <a:srgbClr val="000000"/>
                </a:solidFill>
                <a:latin typeface="NOVA Bold"/>
                <a:ea typeface="NOVA Bold"/>
                <a:cs typeface="Arial" pitchFamily="34" charset="0"/>
              </a:rPr>
              <a:t>내국인들은 내국인 주요 관광지와 구도심에서는 주말에 활발한 소비를 하고 있으며</a:t>
            </a:r>
            <a:r>
              <a:rPr lang="en-US" altLang="ko-KR" sz="1200" spc="100">
                <a:ln>
                  <a:solidFill>
                    <a:prstClr val="black">
                      <a:alpha val="20000"/>
                    </a:prstClr>
                  </a:solidFill>
                </a:ln>
                <a:solidFill>
                  <a:srgbClr val="000000"/>
                </a:solidFill>
                <a:latin typeface="NOVA Bold"/>
                <a:ea typeface="NOVA Bold"/>
                <a:cs typeface="Arial" pitchFamily="34" charset="0"/>
              </a:rPr>
              <a:t>, </a:t>
            </a:r>
            <a:br>
              <a:rPr lang="en-US" altLang="ko-KR" sz="1200" spc="100">
                <a:ln>
                  <a:solidFill>
                    <a:prstClr val="black">
                      <a:alpha val="20000"/>
                    </a:prstClr>
                  </a:solidFill>
                </a:ln>
                <a:solidFill>
                  <a:srgbClr val="000000"/>
                </a:solidFill>
                <a:latin typeface="NOVA Bold"/>
                <a:ea typeface="NOVA Bold"/>
                <a:cs typeface="Arial" pitchFamily="34" charset="0"/>
              </a:rPr>
            </a:br>
            <a:r>
              <a:rPr lang="en-US" altLang="ko-KR" sz="1200" spc="100">
                <a:ln>
                  <a:solidFill>
                    <a:prstClr val="black">
                      <a:alpha val="20000"/>
                    </a:prstClr>
                  </a:solidFill>
                </a:ln>
                <a:solidFill>
                  <a:srgbClr val="000000"/>
                </a:solidFill>
                <a:latin typeface="NOVA Bold"/>
                <a:ea typeface="NOVA Bold"/>
                <a:cs typeface="Arial" pitchFamily="34" charset="0"/>
              </a:rPr>
              <a:t>    </a:t>
            </a:r>
            <a:r>
              <a:rPr lang="ko-KR" altLang="en-US" sz="1200" spc="100">
                <a:ln>
                  <a:solidFill>
                    <a:prstClr val="black">
                      <a:alpha val="20000"/>
                    </a:prstClr>
                  </a:solidFill>
                </a:ln>
                <a:solidFill>
                  <a:srgbClr val="000000"/>
                </a:solidFill>
                <a:latin typeface="NOVA Bold"/>
                <a:ea typeface="NOVA Bold"/>
                <a:cs typeface="Arial" pitchFamily="34" charset="0"/>
              </a:rPr>
              <a:t>중국인 주요 관광지와 상업지구에서는 평일에 소비를 집중하고 있음</a:t>
            </a:r>
          </a:p>
          <a:p>
            <a:pPr>
              <a:lnSpc>
                <a:spcPct val="120000"/>
              </a:lnSpc>
              <a:spcAft>
                <a:spcPts val="600"/>
              </a:spcAft>
            </a:pPr>
            <a:r>
              <a:rPr lang="ko-KR" altLang="en-US" sz="1200" spc="100">
                <a:ln>
                  <a:solidFill>
                    <a:prstClr val="black">
                      <a:alpha val="20000"/>
                    </a:prstClr>
                  </a:solidFill>
                </a:ln>
                <a:solidFill>
                  <a:srgbClr val="000000"/>
                </a:solidFill>
                <a:latin typeface="NOVA Bold"/>
                <a:ea typeface="NOVA Bold"/>
                <a:cs typeface="Arial" pitchFamily="34" charset="0"/>
              </a:rPr>
              <a:t>②</a:t>
            </a:r>
            <a:r>
              <a:rPr lang="en-US" altLang="ko-KR" sz="1200" spc="100">
                <a:ln>
                  <a:solidFill>
                    <a:prstClr val="black">
                      <a:alpha val="20000"/>
                    </a:prstClr>
                  </a:solidFill>
                </a:ln>
                <a:solidFill>
                  <a:srgbClr val="000000"/>
                </a:solidFill>
                <a:latin typeface="NOVA Bold"/>
                <a:ea typeface="NOVA Bold"/>
                <a:cs typeface="Arial" pitchFamily="34" charset="0"/>
              </a:rPr>
              <a:t> </a:t>
            </a:r>
            <a:r>
              <a:rPr lang="ko-KR" altLang="en-US" sz="1200" spc="100">
                <a:ln>
                  <a:solidFill>
                    <a:prstClr val="black">
                      <a:alpha val="20000"/>
                    </a:prstClr>
                  </a:solidFill>
                </a:ln>
                <a:solidFill>
                  <a:srgbClr val="000000"/>
                </a:solidFill>
                <a:latin typeface="NOVA Bold"/>
                <a:ea typeface="NOVA Bold"/>
                <a:cs typeface="Arial" pitchFamily="34" charset="0"/>
              </a:rPr>
              <a:t>중국인은 중국인 주요 관광지와 구도심 지역에서는 주말 소비 비중이 높으며</a:t>
            </a:r>
            <a:r>
              <a:rPr lang="en-US" altLang="ko-KR" sz="1200" spc="100">
                <a:ln>
                  <a:solidFill>
                    <a:prstClr val="black">
                      <a:alpha val="20000"/>
                    </a:prstClr>
                  </a:solidFill>
                </a:ln>
                <a:solidFill>
                  <a:srgbClr val="000000"/>
                </a:solidFill>
                <a:latin typeface="NOVA Bold"/>
                <a:ea typeface="NOVA Bold"/>
                <a:cs typeface="Arial" pitchFamily="34" charset="0"/>
              </a:rPr>
              <a:t>, </a:t>
            </a:r>
            <a:br>
              <a:rPr lang="en-US" altLang="ko-KR" sz="1200" spc="100">
                <a:ln>
                  <a:solidFill>
                    <a:prstClr val="black">
                      <a:alpha val="20000"/>
                    </a:prstClr>
                  </a:solidFill>
                </a:ln>
                <a:solidFill>
                  <a:srgbClr val="000000"/>
                </a:solidFill>
                <a:latin typeface="NOVA Bold"/>
                <a:ea typeface="NOVA Bold"/>
                <a:cs typeface="Arial" pitchFamily="34" charset="0"/>
              </a:rPr>
            </a:br>
            <a:r>
              <a:rPr lang="en-US" altLang="ko-KR" sz="1200" spc="100">
                <a:ln>
                  <a:solidFill>
                    <a:prstClr val="black">
                      <a:alpha val="20000"/>
                    </a:prstClr>
                  </a:solidFill>
                </a:ln>
                <a:solidFill>
                  <a:srgbClr val="000000"/>
                </a:solidFill>
                <a:latin typeface="NOVA Bold"/>
                <a:ea typeface="NOVA Bold"/>
                <a:cs typeface="Arial" pitchFamily="34" charset="0"/>
              </a:rPr>
              <a:t>    </a:t>
            </a:r>
            <a:r>
              <a:rPr lang="ko-KR" altLang="en-US" sz="1200" spc="100">
                <a:ln>
                  <a:solidFill>
                    <a:prstClr val="black">
                      <a:alpha val="20000"/>
                    </a:prstClr>
                  </a:solidFill>
                </a:ln>
                <a:solidFill>
                  <a:srgbClr val="000000"/>
                </a:solidFill>
                <a:latin typeface="NOVA Bold"/>
                <a:ea typeface="NOVA Bold"/>
                <a:cs typeface="Arial" pitchFamily="34" charset="0"/>
              </a:rPr>
              <a:t>내국인 주요 관광지와 상업지구에서는 목요일 소비가 많은 것이 특징  </a:t>
            </a:r>
            <a:r>
              <a:rPr lang="en-US" altLang="ko-KR" sz="1200" spc="100">
                <a:ln>
                  <a:solidFill>
                    <a:prstClr val="black">
                      <a:alpha val="20000"/>
                    </a:prstClr>
                  </a:solidFill>
                </a:ln>
                <a:solidFill>
                  <a:srgbClr val="000000"/>
                </a:solidFill>
                <a:latin typeface="NOVA Bold"/>
                <a:ea typeface="NOVA Bold"/>
                <a:cs typeface="Arial" pitchFamily="34" charset="0"/>
              </a:rPr>
              <a:t/>
            </a:r>
            <a:br>
              <a:rPr lang="en-US" altLang="ko-KR" sz="1200" spc="100">
                <a:ln>
                  <a:solidFill>
                    <a:prstClr val="black">
                      <a:alpha val="20000"/>
                    </a:prstClr>
                  </a:solidFill>
                </a:ln>
                <a:solidFill>
                  <a:srgbClr val="000000"/>
                </a:solidFill>
                <a:latin typeface="NOVA Bold"/>
                <a:ea typeface="NOVA Bold"/>
                <a:cs typeface="Arial" pitchFamily="34" charset="0"/>
              </a:rPr>
            </a:br>
            <a:r>
              <a:rPr lang="en-US" altLang="ko-KR" sz="1200" spc="100">
                <a:ln>
                  <a:solidFill>
                    <a:prstClr val="black">
                      <a:alpha val="20000"/>
                    </a:prstClr>
                  </a:solidFill>
                </a:ln>
                <a:solidFill>
                  <a:srgbClr val="000000"/>
                </a:solidFill>
                <a:latin typeface="NOVA Bold"/>
                <a:ea typeface="NOVA Bold"/>
                <a:cs typeface="Arial" pitchFamily="34" charset="0"/>
              </a:rPr>
              <a:t>    (</a:t>
            </a:r>
            <a:r>
              <a:rPr lang="ko-KR" altLang="en-US" sz="1200" spc="100">
                <a:ln>
                  <a:solidFill>
                    <a:prstClr val="black">
                      <a:alpha val="20000"/>
                    </a:prstClr>
                  </a:solidFill>
                </a:ln>
                <a:solidFill>
                  <a:srgbClr val="000000"/>
                </a:solidFill>
                <a:latin typeface="NOVA Bold"/>
                <a:ea typeface="NOVA Bold"/>
                <a:cs typeface="Arial" pitchFamily="34" charset="0"/>
              </a:rPr>
              <a:t>전자의 주요 업종은 면세점</a:t>
            </a:r>
            <a:r>
              <a:rPr lang="en-US" altLang="ko-KR" sz="1200" spc="100">
                <a:ln>
                  <a:solidFill>
                    <a:prstClr val="black">
                      <a:alpha val="20000"/>
                    </a:prstClr>
                  </a:solidFill>
                </a:ln>
                <a:solidFill>
                  <a:srgbClr val="000000"/>
                </a:solidFill>
                <a:latin typeface="NOVA Bold"/>
                <a:ea typeface="NOVA Bold"/>
                <a:cs typeface="Arial" pitchFamily="34" charset="0"/>
              </a:rPr>
              <a:t>, </a:t>
            </a:r>
            <a:r>
              <a:rPr lang="ko-KR" altLang="en-US" sz="1200" spc="100">
                <a:ln>
                  <a:solidFill>
                    <a:prstClr val="black">
                      <a:alpha val="20000"/>
                    </a:prstClr>
                  </a:solidFill>
                </a:ln>
                <a:solidFill>
                  <a:srgbClr val="000000"/>
                </a:solidFill>
                <a:latin typeface="NOVA Bold"/>
                <a:ea typeface="NOVA Bold"/>
                <a:cs typeface="Arial" pitchFamily="34" charset="0"/>
              </a:rPr>
              <a:t>화장품</a:t>
            </a:r>
            <a:r>
              <a:rPr lang="en-US" altLang="ko-KR" sz="1200" spc="100">
                <a:ln>
                  <a:solidFill>
                    <a:prstClr val="black">
                      <a:alpha val="20000"/>
                    </a:prstClr>
                  </a:solidFill>
                </a:ln>
                <a:solidFill>
                  <a:srgbClr val="000000"/>
                </a:solidFill>
                <a:latin typeface="NOVA Bold"/>
                <a:ea typeface="NOVA Bold"/>
                <a:cs typeface="Arial" pitchFamily="34" charset="0"/>
              </a:rPr>
              <a:t>, </a:t>
            </a:r>
            <a:r>
              <a:rPr lang="ko-KR" altLang="en-US" sz="1200" spc="100">
                <a:ln>
                  <a:solidFill>
                    <a:prstClr val="black">
                      <a:alpha val="20000"/>
                    </a:prstClr>
                  </a:solidFill>
                </a:ln>
                <a:solidFill>
                  <a:srgbClr val="000000"/>
                </a:solidFill>
                <a:latin typeface="NOVA Bold"/>
                <a:ea typeface="NOVA Bold"/>
                <a:cs typeface="Arial" pitchFamily="34" charset="0"/>
              </a:rPr>
              <a:t>스포츠의류이며 후자는 건강식품</a:t>
            </a:r>
            <a:r>
              <a:rPr lang="en-US" altLang="ko-KR" sz="1200" spc="100">
                <a:ln>
                  <a:solidFill>
                    <a:prstClr val="black">
                      <a:alpha val="20000"/>
                    </a:prstClr>
                  </a:solidFill>
                </a:ln>
                <a:solidFill>
                  <a:srgbClr val="000000"/>
                </a:solidFill>
                <a:latin typeface="NOVA Bold"/>
                <a:ea typeface="NOVA Bold"/>
                <a:cs typeface="Arial" pitchFamily="34" charset="0"/>
              </a:rPr>
              <a:t>, </a:t>
            </a:r>
            <a:r>
              <a:rPr lang="ko-KR" altLang="en-US" sz="1200" spc="100">
                <a:ln>
                  <a:solidFill>
                    <a:prstClr val="black">
                      <a:alpha val="20000"/>
                    </a:prstClr>
                  </a:solidFill>
                </a:ln>
                <a:solidFill>
                  <a:srgbClr val="000000"/>
                </a:solidFill>
                <a:latin typeface="NOVA Bold"/>
                <a:ea typeface="NOVA Bold"/>
                <a:cs typeface="Arial" pitchFamily="34" charset="0"/>
              </a:rPr>
              <a:t>홍삼 등</a:t>
            </a:r>
            <a:r>
              <a:rPr lang="en-US" altLang="ko-KR" sz="1200" spc="100">
                <a:ln>
                  <a:solidFill>
                    <a:prstClr val="black">
                      <a:alpha val="20000"/>
                    </a:prstClr>
                  </a:solidFill>
                </a:ln>
                <a:solidFill>
                  <a:srgbClr val="000000"/>
                </a:solidFill>
                <a:latin typeface="NOVA Bold"/>
                <a:ea typeface="NOVA Bold"/>
                <a:cs typeface="Arial" pitchFamily="34" charset="0"/>
              </a:rPr>
              <a:t>)</a:t>
            </a:r>
          </a:p>
        </p:txBody>
      </p:sp>
      <p:sp>
        <p:nvSpPr>
          <p:cNvPr id="34" name="모서리가 둥근 직사각형 33"/>
          <p:cNvSpPr/>
          <p:nvPr/>
        </p:nvSpPr>
        <p:spPr>
          <a:xfrm>
            <a:off x="2446532" y="3147499"/>
            <a:ext cx="6445948" cy="893569"/>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5" name="모서리가 둥근 직사각형 34"/>
          <p:cNvSpPr/>
          <p:nvPr/>
        </p:nvSpPr>
        <p:spPr>
          <a:xfrm>
            <a:off x="2446532" y="2859469"/>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관광지</a:t>
            </a:r>
          </a:p>
        </p:txBody>
      </p:sp>
      <p:sp>
        <p:nvSpPr>
          <p:cNvPr id="36" name="TextBox 35"/>
          <p:cNvSpPr txBox="1"/>
          <p:nvPr/>
        </p:nvSpPr>
        <p:spPr>
          <a:xfrm>
            <a:off x="2531641" y="3211053"/>
            <a:ext cx="6261216" cy="686342"/>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10000"/>
              </a:lnSpc>
              <a:spcAft>
                <a:spcPts val="600"/>
              </a:spcAft>
            </a:pPr>
            <a:r>
              <a:rPr lang="ko-KR" altLang="en-US" sz="1200" spc="100">
                <a:ln>
                  <a:solidFill>
                    <a:prstClr val="black">
                      <a:alpha val="20000"/>
                    </a:prstClr>
                  </a:solidFill>
                </a:ln>
                <a:solidFill>
                  <a:srgbClr val="000000"/>
                </a:solidFill>
                <a:latin typeface="NOVA Bold"/>
                <a:ea typeface="NOVA Bold"/>
                <a:cs typeface="Arial" pitchFamily="34" charset="0"/>
              </a:rPr>
              <a:t>①</a:t>
            </a:r>
            <a:r>
              <a:rPr lang="en-US" altLang="ko-KR" sz="1200" spc="100">
                <a:ln>
                  <a:solidFill>
                    <a:prstClr val="black">
                      <a:alpha val="20000"/>
                    </a:prstClr>
                  </a:solidFill>
                </a:ln>
                <a:solidFill>
                  <a:srgbClr val="000000"/>
                </a:solidFill>
                <a:latin typeface="NOVA Bold"/>
                <a:ea typeface="NOVA Bold"/>
                <a:cs typeface="Arial" pitchFamily="34" charset="0"/>
              </a:rPr>
              <a:t> 2-30</a:t>
            </a:r>
            <a:r>
              <a:rPr lang="ko-KR" altLang="en-US" sz="1200" spc="100">
                <a:ln>
                  <a:solidFill>
                    <a:prstClr val="black">
                      <a:alpha val="20000"/>
                    </a:prstClr>
                  </a:solidFill>
                </a:ln>
                <a:solidFill>
                  <a:srgbClr val="000000"/>
                </a:solidFill>
                <a:latin typeface="NOVA Bold"/>
                <a:ea typeface="NOVA Bold"/>
                <a:cs typeface="Arial" pitchFamily="34" charset="0"/>
              </a:rPr>
              <a:t>대 고객이 전체 소비의 절반 이상 비중을 차지</a:t>
            </a:r>
            <a:endParaRPr lang="en-US" altLang="ko-KR" sz="1200" spc="100">
              <a:ln>
                <a:solidFill>
                  <a:prstClr val="black">
                    <a:alpha val="20000"/>
                  </a:prstClr>
                </a:solidFill>
              </a:ln>
              <a:solidFill>
                <a:srgbClr val="000000"/>
              </a:solidFill>
              <a:latin typeface="NOVA Bold"/>
              <a:ea typeface="NOVA Bold"/>
              <a:cs typeface="Arial" pitchFamily="34" charset="0"/>
            </a:endParaRPr>
          </a:p>
          <a:p>
            <a:pPr>
              <a:lnSpc>
                <a:spcPct val="110000"/>
              </a:lnSpc>
              <a:spcAft>
                <a:spcPts val="600"/>
              </a:spcAft>
            </a:pPr>
            <a:r>
              <a:rPr lang="ko-KR" altLang="en-US" sz="1200" spc="100">
                <a:ln>
                  <a:solidFill>
                    <a:prstClr val="black">
                      <a:alpha val="20000"/>
                    </a:prstClr>
                  </a:solidFill>
                </a:ln>
                <a:solidFill>
                  <a:srgbClr val="000000"/>
                </a:solidFill>
                <a:latin typeface="NOVA Bold"/>
                <a:ea typeface="NOVA Bold"/>
                <a:cs typeface="Arial" pitchFamily="34" charset="0"/>
              </a:rPr>
              <a:t>②</a:t>
            </a:r>
            <a:r>
              <a:rPr lang="en-US" altLang="ko-KR" sz="1200" spc="100">
                <a:ln>
                  <a:solidFill>
                    <a:prstClr val="black">
                      <a:alpha val="20000"/>
                    </a:prstClr>
                  </a:solidFill>
                </a:ln>
                <a:solidFill>
                  <a:srgbClr val="000000"/>
                </a:solidFill>
                <a:latin typeface="NOVA Bold"/>
                <a:ea typeface="NOVA Bold"/>
                <a:cs typeface="Arial" pitchFamily="34" charset="0"/>
              </a:rPr>
              <a:t> </a:t>
            </a:r>
            <a:r>
              <a:rPr lang="ko-KR" altLang="en-US" sz="1200" spc="100">
                <a:ln>
                  <a:solidFill>
                    <a:prstClr val="black">
                      <a:alpha val="20000"/>
                    </a:prstClr>
                  </a:solidFill>
                </a:ln>
                <a:solidFill>
                  <a:srgbClr val="000000"/>
                </a:solidFill>
                <a:latin typeface="NOVA Bold"/>
                <a:ea typeface="NOVA Bold"/>
                <a:cs typeface="Arial" pitchFamily="34" charset="0"/>
              </a:rPr>
              <a:t>중국인 주요 관광지는 저녁</a:t>
            </a:r>
            <a:r>
              <a:rPr lang="en-US" altLang="ko-KR" sz="1200" spc="100">
                <a:ln>
                  <a:solidFill>
                    <a:prstClr val="black">
                      <a:alpha val="20000"/>
                    </a:prstClr>
                  </a:solidFill>
                </a:ln>
                <a:solidFill>
                  <a:srgbClr val="000000"/>
                </a:solidFill>
                <a:latin typeface="NOVA Bold"/>
                <a:ea typeface="NOVA Bold"/>
                <a:cs typeface="Arial" pitchFamily="34" charset="0"/>
              </a:rPr>
              <a:t>~</a:t>
            </a:r>
            <a:r>
              <a:rPr lang="ko-KR" altLang="en-US" sz="1200" spc="100">
                <a:ln>
                  <a:solidFill>
                    <a:prstClr val="black">
                      <a:alpha val="20000"/>
                    </a:prstClr>
                  </a:solidFill>
                </a:ln>
                <a:solidFill>
                  <a:srgbClr val="000000"/>
                </a:solidFill>
                <a:latin typeface="NOVA Bold"/>
                <a:ea typeface="NOVA Bold"/>
                <a:cs typeface="Arial" pitchFamily="34" charset="0"/>
              </a:rPr>
              <a:t>밤</a:t>
            </a:r>
            <a:r>
              <a:rPr lang="en-US" altLang="ko-KR" sz="1200" spc="100">
                <a:ln>
                  <a:solidFill>
                    <a:prstClr val="black">
                      <a:alpha val="20000"/>
                    </a:prstClr>
                  </a:solidFill>
                </a:ln>
                <a:solidFill>
                  <a:srgbClr val="000000"/>
                </a:solidFill>
                <a:latin typeface="NOVA Bold"/>
                <a:ea typeface="NOVA Bold"/>
                <a:cs typeface="Arial" pitchFamily="34" charset="0"/>
              </a:rPr>
              <a:t>, </a:t>
            </a:r>
            <a:r>
              <a:rPr lang="ko-KR" altLang="en-US" sz="1200" spc="100">
                <a:ln>
                  <a:solidFill>
                    <a:prstClr val="black">
                      <a:alpha val="20000"/>
                    </a:prstClr>
                  </a:solidFill>
                </a:ln>
                <a:solidFill>
                  <a:srgbClr val="000000"/>
                </a:solidFill>
                <a:latin typeface="NOVA Bold"/>
                <a:ea typeface="NOVA Bold"/>
                <a:cs typeface="Arial" pitchFamily="34" charset="0"/>
              </a:rPr>
              <a:t>내국인 주요 관광지는 오후</a:t>
            </a:r>
            <a:r>
              <a:rPr lang="en-US" altLang="ko-KR" sz="1200" spc="100">
                <a:ln>
                  <a:solidFill>
                    <a:prstClr val="black">
                      <a:alpha val="20000"/>
                    </a:prstClr>
                  </a:solidFill>
                </a:ln>
                <a:solidFill>
                  <a:srgbClr val="000000"/>
                </a:solidFill>
                <a:latin typeface="NOVA Bold"/>
                <a:ea typeface="NOVA Bold"/>
                <a:cs typeface="Arial" pitchFamily="34" charset="0"/>
              </a:rPr>
              <a:t>~</a:t>
            </a:r>
            <a:r>
              <a:rPr lang="ko-KR" altLang="en-US" sz="1200" spc="100">
                <a:ln>
                  <a:solidFill>
                    <a:prstClr val="black">
                      <a:alpha val="20000"/>
                    </a:prstClr>
                  </a:solidFill>
                </a:ln>
                <a:solidFill>
                  <a:srgbClr val="000000"/>
                </a:solidFill>
                <a:latin typeface="NOVA Bold"/>
                <a:ea typeface="NOVA Bold"/>
                <a:cs typeface="Arial" pitchFamily="34" charset="0"/>
              </a:rPr>
              <a:t>저녁 소비가 가장 활발함</a:t>
            </a:r>
            <a:r>
              <a:rPr lang="en-US" altLang="ko-KR" sz="1200" spc="100">
                <a:ln>
                  <a:solidFill>
                    <a:prstClr val="black">
                      <a:alpha val="20000"/>
                    </a:prstClr>
                  </a:solidFill>
                </a:ln>
                <a:solidFill>
                  <a:srgbClr val="000000"/>
                </a:solidFill>
                <a:latin typeface="NOVA Bold"/>
                <a:ea typeface="NOVA Bold"/>
                <a:cs typeface="Arial" pitchFamily="34" charset="0"/>
              </a:rPr>
              <a:t/>
            </a:r>
            <a:br>
              <a:rPr lang="en-US" altLang="ko-KR" sz="1200" spc="100">
                <a:ln>
                  <a:solidFill>
                    <a:prstClr val="black">
                      <a:alpha val="20000"/>
                    </a:prstClr>
                  </a:solidFill>
                </a:ln>
                <a:solidFill>
                  <a:srgbClr val="000000"/>
                </a:solidFill>
                <a:latin typeface="NOVA Bold"/>
                <a:ea typeface="NOVA Bold"/>
                <a:cs typeface="Arial" pitchFamily="34" charset="0"/>
              </a:rPr>
            </a:br>
            <a:r>
              <a:rPr lang="en-US" altLang="ko-KR" sz="1200" spc="100">
                <a:ln>
                  <a:solidFill>
                    <a:prstClr val="black">
                      <a:alpha val="20000"/>
                    </a:prstClr>
                  </a:solidFill>
                </a:ln>
                <a:solidFill>
                  <a:srgbClr val="000000"/>
                </a:solidFill>
                <a:latin typeface="NOVA Bold"/>
                <a:ea typeface="NOVA Bold"/>
                <a:cs typeface="Arial" pitchFamily="34" charset="0"/>
              </a:rPr>
              <a:t>    (</a:t>
            </a:r>
            <a:r>
              <a:rPr lang="ko-KR" altLang="en-US" sz="1200" spc="100">
                <a:ln>
                  <a:solidFill>
                    <a:prstClr val="black">
                      <a:alpha val="20000"/>
                    </a:prstClr>
                  </a:solidFill>
                </a:ln>
                <a:solidFill>
                  <a:srgbClr val="000000"/>
                </a:solidFill>
                <a:latin typeface="NOVA Bold"/>
                <a:ea typeface="NOVA Bold"/>
                <a:cs typeface="Arial" pitchFamily="34" charset="0"/>
              </a:rPr>
              <a:t>중국인</a:t>
            </a:r>
            <a:r>
              <a:rPr lang="en-US" altLang="ko-KR" sz="1200" spc="100">
                <a:ln>
                  <a:solidFill>
                    <a:prstClr val="black">
                      <a:alpha val="20000"/>
                    </a:prstClr>
                  </a:solidFill>
                </a:ln>
                <a:solidFill>
                  <a:srgbClr val="000000"/>
                </a:solidFill>
                <a:latin typeface="NOVA Bold"/>
                <a:ea typeface="NOVA Bold"/>
                <a:cs typeface="Arial" pitchFamily="34" charset="0"/>
              </a:rPr>
              <a:t>/</a:t>
            </a:r>
            <a:r>
              <a:rPr lang="ko-KR" altLang="en-US" sz="1200" spc="100">
                <a:ln>
                  <a:solidFill>
                    <a:prstClr val="black">
                      <a:alpha val="20000"/>
                    </a:prstClr>
                  </a:solidFill>
                </a:ln>
                <a:solidFill>
                  <a:srgbClr val="000000"/>
                </a:solidFill>
                <a:latin typeface="NOVA Bold"/>
                <a:ea typeface="NOVA Bold"/>
                <a:cs typeface="Arial" pitchFamily="34" charset="0"/>
              </a:rPr>
              <a:t>내국인 주요 관광지의 밤 소비 비중은 각각 </a:t>
            </a:r>
            <a:r>
              <a:rPr lang="en-US" altLang="ko-KR" sz="1200" spc="100">
                <a:ln>
                  <a:solidFill>
                    <a:prstClr val="black">
                      <a:alpha val="20000"/>
                    </a:prstClr>
                  </a:solidFill>
                </a:ln>
                <a:solidFill>
                  <a:srgbClr val="000000"/>
                </a:solidFill>
                <a:latin typeface="NOVA Bold"/>
                <a:ea typeface="NOVA Bold"/>
                <a:cs typeface="Arial" pitchFamily="34" charset="0"/>
              </a:rPr>
              <a:t>21.1%</a:t>
            </a:r>
            <a:r>
              <a:rPr lang="ko-KR" altLang="en-US" sz="1200" spc="100">
                <a:ln>
                  <a:solidFill>
                    <a:prstClr val="black">
                      <a:alpha val="20000"/>
                    </a:prstClr>
                  </a:solidFill>
                </a:ln>
                <a:solidFill>
                  <a:srgbClr val="000000"/>
                </a:solidFill>
                <a:latin typeface="NOVA Bold"/>
                <a:ea typeface="NOVA Bold"/>
                <a:cs typeface="Arial" pitchFamily="34" charset="0"/>
              </a:rPr>
              <a:t>와 </a:t>
            </a:r>
            <a:r>
              <a:rPr lang="en-US" altLang="ko-KR" sz="1200" spc="100">
                <a:ln>
                  <a:solidFill>
                    <a:prstClr val="black">
                      <a:alpha val="20000"/>
                    </a:prstClr>
                  </a:solidFill>
                </a:ln>
                <a:solidFill>
                  <a:srgbClr val="000000"/>
                </a:solidFill>
                <a:latin typeface="NOVA Bold"/>
                <a:ea typeface="NOVA Bold"/>
                <a:cs typeface="Arial" pitchFamily="34" charset="0"/>
              </a:rPr>
              <a:t>5.4%</a:t>
            </a:r>
            <a:r>
              <a:rPr lang="ko-KR" altLang="en-US" sz="1200" spc="100">
                <a:ln>
                  <a:solidFill>
                    <a:prstClr val="black">
                      <a:alpha val="20000"/>
                    </a:prstClr>
                  </a:solidFill>
                </a:ln>
                <a:solidFill>
                  <a:srgbClr val="000000"/>
                </a:solidFill>
                <a:latin typeface="NOVA Bold"/>
                <a:ea typeface="NOVA Bold"/>
                <a:cs typeface="Arial" pitchFamily="34" charset="0"/>
              </a:rPr>
              <a:t>로 차이가 뚜렷함</a:t>
            </a:r>
            <a:r>
              <a:rPr lang="en-US" altLang="ko-KR" sz="1200" spc="100">
                <a:ln>
                  <a:solidFill>
                    <a:prstClr val="black">
                      <a:alpha val="20000"/>
                    </a:prstClr>
                  </a:solidFill>
                </a:ln>
                <a:solidFill>
                  <a:srgbClr val="000000"/>
                </a:solidFill>
                <a:latin typeface="NOVA Bold"/>
                <a:ea typeface="NOVA Bold"/>
                <a:cs typeface="Arial" pitchFamily="34" charset="0"/>
              </a:rPr>
              <a:t>)</a:t>
            </a:r>
          </a:p>
        </p:txBody>
      </p:sp>
      <p:sp>
        <p:nvSpPr>
          <p:cNvPr id="37" name="모서리가 둥근 직사각형 36"/>
          <p:cNvSpPr/>
          <p:nvPr/>
        </p:nvSpPr>
        <p:spPr>
          <a:xfrm>
            <a:off x="2446532" y="4410595"/>
            <a:ext cx="6445948" cy="638585"/>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모서리가 둥근 직사각형 37"/>
          <p:cNvSpPr/>
          <p:nvPr/>
        </p:nvSpPr>
        <p:spPr>
          <a:xfrm>
            <a:off x="2446532" y="4120992"/>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상업지구</a:t>
            </a:r>
          </a:p>
        </p:txBody>
      </p:sp>
      <p:sp>
        <p:nvSpPr>
          <p:cNvPr id="39" name="TextBox 38"/>
          <p:cNvSpPr txBox="1"/>
          <p:nvPr/>
        </p:nvSpPr>
        <p:spPr>
          <a:xfrm>
            <a:off x="2531641" y="4503450"/>
            <a:ext cx="6261216" cy="48320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10000"/>
              </a:lnSpc>
              <a:spcAft>
                <a:spcPts val="600"/>
              </a:spcAft>
            </a:pPr>
            <a:r>
              <a:rPr lang="ko-KR" altLang="en-US" sz="1200" spc="100">
                <a:ln>
                  <a:solidFill>
                    <a:prstClr val="black">
                      <a:alpha val="20000"/>
                    </a:prstClr>
                  </a:solidFill>
                </a:ln>
                <a:solidFill>
                  <a:srgbClr val="000000"/>
                </a:solidFill>
                <a:latin typeface="NOVA Bold"/>
                <a:ea typeface="NOVA Bold"/>
                <a:cs typeface="Arial" pitchFamily="34" charset="0"/>
              </a:rPr>
              <a:t>①</a:t>
            </a:r>
            <a:r>
              <a:rPr lang="en-US" altLang="ko-KR" sz="1200" spc="100">
                <a:ln>
                  <a:solidFill>
                    <a:prstClr val="black">
                      <a:alpha val="20000"/>
                    </a:prstClr>
                  </a:solidFill>
                </a:ln>
                <a:solidFill>
                  <a:srgbClr val="000000"/>
                </a:solidFill>
                <a:latin typeface="NOVA Bold"/>
                <a:ea typeface="NOVA Bold"/>
                <a:cs typeface="Arial" pitchFamily="34" charset="0"/>
              </a:rPr>
              <a:t> </a:t>
            </a:r>
            <a:r>
              <a:rPr lang="ko-KR" altLang="en-US" sz="1200" spc="100">
                <a:ln>
                  <a:solidFill>
                    <a:prstClr val="black">
                      <a:alpha val="20000"/>
                    </a:prstClr>
                  </a:solidFill>
                </a:ln>
                <a:solidFill>
                  <a:srgbClr val="000000"/>
                </a:solidFill>
                <a:latin typeface="NOVA Bold"/>
                <a:ea typeface="NOVA Bold"/>
                <a:cs typeface="Arial" pitchFamily="34" charset="0"/>
              </a:rPr>
              <a:t>관광지와 비교할 때</a:t>
            </a:r>
            <a:r>
              <a:rPr lang="en-US" altLang="ko-KR" sz="1200" spc="100">
                <a:ln>
                  <a:solidFill>
                    <a:prstClr val="black">
                      <a:alpha val="20000"/>
                    </a:prstClr>
                  </a:solidFill>
                </a:ln>
                <a:solidFill>
                  <a:srgbClr val="000000"/>
                </a:solidFill>
                <a:latin typeface="NOVA Bold"/>
                <a:ea typeface="NOVA Bold"/>
                <a:cs typeface="Arial" pitchFamily="34" charset="0"/>
              </a:rPr>
              <a:t>, 2-30</a:t>
            </a:r>
            <a:r>
              <a:rPr lang="ko-KR" altLang="en-US" sz="1200" spc="100">
                <a:ln>
                  <a:solidFill>
                    <a:prstClr val="black">
                      <a:alpha val="20000"/>
                    </a:prstClr>
                  </a:solidFill>
                </a:ln>
                <a:solidFill>
                  <a:srgbClr val="000000"/>
                </a:solidFill>
                <a:latin typeface="NOVA Bold"/>
                <a:ea typeface="NOVA Bold"/>
                <a:cs typeface="Arial" pitchFamily="34" charset="0"/>
              </a:rPr>
              <a:t>대보다 </a:t>
            </a:r>
            <a:r>
              <a:rPr lang="en-US" altLang="ko-KR" sz="1200" spc="100">
                <a:ln>
                  <a:solidFill>
                    <a:prstClr val="black">
                      <a:alpha val="20000"/>
                    </a:prstClr>
                  </a:solidFill>
                </a:ln>
                <a:solidFill>
                  <a:srgbClr val="000000"/>
                </a:solidFill>
                <a:latin typeface="NOVA Bold"/>
                <a:ea typeface="NOVA Bold"/>
                <a:cs typeface="Arial" pitchFamily="34" charset="0"/>
              </a:rPr>
              <a:t>4-50</a:t>
            </a:r>
            <a:r>
              <a:rPr lang="ko-KR" altLang="en-US" sz="1200" spc="100">
                <a:ln>
                  <a:solidFill>
                    <a:prstClr val="black">
                      <a:alpha val="20000"/>
                    </a:prstClr>
                  </a:solidFill>
                </a:ln>
                <a:solidFill>
                  <a:srgbClr val="000000"/>
                </a:solidFill>
                <a:latin typeface="NOVA Bold"/>
                <a:ea typeface="NOVA Bold"/>
                <a:cs typeface="Arial" pitchFamily="34" charset="0"/>
              </a:rPr>
              <a:t>대 고객의 소비 비중 및 구매력이 높은 지역</a:t>
            </a:r>
            <a:endParaRPr lang="en-US" altLang="ko-KR" sz="1200" spc="100">
              <a:ln>
                <a:solidFill>
                  <a:prstClr val="black">
                    <a:alpha val="20000"/>
                  </a:prstClr>
                </a:solidFill>
              </a:ln>
              <a:solidFill>
                <a:srgbClr val="000000"/>
              </a:solidFill>
              <a:latin typeface="NOVA Bold"/>
              <a:ea typeface="NOVA Bold"/>
              <a:cs typeface="Arial" pitchFamily="34" charset="0"/>
            </a:endParaRPr>
          </a:p>
          <a:p>
            <a:pPr>
              <a:lnSpc>
                <a:spcPct val="110000"/>
              </a:lnSpc>
              <a:spcAft>
                <a:spcPts val="600"/>
              </a:spcAft>
            </a:pPr>
            <a:r>
              <a:rPr lang="ko-KR" altLang="en-US" sz="1200" spc="100">
                <a:ln>
                  <a:solidFill>
                    <a:prstClr val="black">
                      <a:alpha val="20000"/>
                    </a:prstClr>
                  </a:solidFill>
                </a:ln>
                <a:solidFill>
                  <a:srgbClr val="000000"/>
                </a:solidFill>
                <a:latin typeface="NOVA Bold"/>
                <a:ea typeface="NOVA Bold"/>
                <a:cs typeface="Arial" pitchFamily="34" charset="0"/>
              </a:rPr>
              <a:t>② 제주</a:t>
            </a:r>
            <a:r>
              <a:rPr lang="en-US" altLang="ko-KR" sz="1200" spc="100">
                <a:ln>
                  <a:solidFill>
                    <a:prstClr val="black">
                      <a:alpha val="20000"/>
                    </a:prstClr>
                  </a:solidFill>
                </a:ln>
                <a:solidFill>
                  <a:srgbClr val="000000"/>
                </a:solidFill>
                <a:latin typeface="NOVA Bold"/>
                <a:ea typeface="NOVA Bold"/>
                <a:cs typeface="Arial" pitchFamily="34" charset="0"/>
              </a:rPr>
              <a:t>/</a:t>
            </a:r>
            <a:r>
              <a:rPr lang="ko-KR" altLang="en-US" sz="1200" spc="100">
                <a:ln>
                  <a:solidFill>
                    <a:prstClr val="black">
                      <a:alpha val="20000"/>
                    </a:prstClr>
                  </a:solidFill>
                </a:ln>
                <a:solidFill>
                  <a:srgbClr val="000000"/>
                </a:solidFill>
                <a:latin typeface="NOVA Bold"/>
                <a:ea typeface="NOVA Bold"/>
                <a:cs typeface="Arial" pitchFamily="34" charset="0"/>
              </a:rPr>
              <a:t>서귀포시 상업지구 모두 시간대에 따라 크게 편중되지 않는 균등한 소비 패턴</a:t>
            </a:r>
          </a:p>
        </p:txBody>
      </p:sp>
      <p:sp>
        <p:nvSpPr>
          <p:cNvPr id="40" name="모서리가 둥근 직사각형 39"/>
          <p:cNvSpPr/>
          <p:nvPr/>
        </p:nvSpPr>
        <p:spPr>
          <a:xfrm>
            <a:off x="2446532" y="5451165"/>
            <a:ext cx="6445948" cy="865745"/>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모서리가 둥근 직사각형 40"/>
          <p:cNvSpPr/>
          <p:nvPr/>
        </p:nvSpPr>
        <p:spPr>
          <a:xfrm>
            <a:off x="2446532" y="5163133"/>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구도심</a:t>
            </a:r>
          </a:p>
        </p:txBody>
      </p:sp>
      <p:sp>
        <p:nvSpPr>
          <p:cNvPr id="42" name="TextBox 41"/>
          <p:cNvSpPr txBox="1"/>
          <p:nvPr/>
        </p:nvSpPr>
        <p:spPr>
          <a:xfrm>
            <a:off x="2531641" y="5556911"/>
            <a:ext cx="6261216" cy="686342"/>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10000"/>
              </a:lnSpc>
              <a:spcAft>
                <a:spcPts val="600"/>
              </a:spcAft>
            </a:pPr>
            <a:r>
              <a:rPr lang="ko-KR" altLang="en-US" sz="1200" spc="100">
                <a:ln>
                  <a:solidFill>
                    <a:prstClr val="black">
                      <a:alpha val="20000"/>
                    </a:prstClr>
                  </a:solidFill>
                </a:ln>
                <a:solidFill>
                  <a:srgbClr val="000000"/>
                </a:solidFill>
                <a:latin typeface="NOVA Bold"/>
                <a:ea typeface="NOVA Bold"/>
                <a:cs typeface="Arial" pitchFamily="34" charset="0"/>
              </a:rPr>
              <a:t>①</a:t>
            </a:r>
            <a:r>
              <a:rPr lang="en-US" altLang="ko-KR" sz="1200" spc="100">
                <a:ln>
                  <a:solidFill>
                    <a:prstClr val="black">
                      <a:alpha val="20000"/>
                    </a:prstClr>
                  </a:solidFill>
                </a:ln>
                <a:solidFill>
                  <a:srgbClr val="000000"/>
                </a:solidFill>
                <a:latin typeface="NOVA Bold"/>
                <a:ea typeface="NOVA Bold"/>
                <a:cs typeface="Arial" pitchFamily="34" charset="0"/>
              </a:rPr>
              <a:t> </a:t>
            </a:r>
            <a:r>
              <a:rPr lang="ko-KR" altLang="en-US" sz="1200" spc="100">
                <a:ln>
                  <a:solidFill>
                    <a:prstClr val="black">
                      <a:alpha val="20000"/>
                    </a:prstClr>
                  </a:solidFill>
                </a:ln>
                <a:solidFill>
                  <a:srgbClr val="000000"/>
                </a:solidFill>
                <a:latin typeface="NOVA Bold"/>
                <a:ea typeface="NOVA Bold"/>
                <a:cs typeface="Arial" pitchFamily="34" charset="0"/>
              </a:rPr>
              <a:t>주요 소비 업종인 한식과 유흥 업종에서</a:t>
            </a:r>
            <a:r>
              <a:rPr lang="en-US" altLang="ko-KR" sz="1200" spc="100">
                <a:ln>
                  <a:solidFill>
                    <a:prstClr val="black">
                      <a:alpha val="20000"/>
                    </a:prstClr>
                  </a:solidFill>
                </a:ln>
                <a:solidFill>
                  <a:srgbClr val="000000"/>
                </a:solidFill>
                <a:latin typeface="NOVA Bold"/>
                <a:ea typeface="NOVA Bold"/>
                <a:cs typeface="Arial" pitchFamily="34" charset="0"/>
              </a:rPr>
              <a:t>,</a:t>
            </a:r>
            <a:r>
              <a:rPr lang="ko-KR" altLang="en-US" sz="1200" spc="100">
                <a:ln>
                  <a:solidFill>
                    <a:prstClr val="black">
                      <a:alpha val="20000"/>
                    </a:prstClr>
                  </a:solidFill>
                </a:ln>
                <a:solidFill>
                  <a:srgbClr val="000000"/>
                </a:solidFill>
                <a:latin typeface="NOVA Bold"/>
                <a:ea typeface="NOVA Bold"/>
                <a:cs typeface="Arial" pitchFamily="34" charset="0"/>
              </a:rPr>
              <a:t> </a:t>
            </a:r>
            <a:r>
              <a:rPr lang="en-US" altLang="ko-KR" sz="1200" spc="100">
                <a:ln>
                  <a:solidFill>
                    <a:prstClr val="black">
                      <a:alpha val="20000"/>
                    </a:prstClr>
                  </a:solidFill>
                </a:ln>
                <a:solidFill>
                  <a:srgbClr val="000000"/>
                </a:solidFill>
                <a:latin typeface="NOVA Bold"/>
                <a:ea typeface="NOVA Bold"/>
                <a:cs typeface="Arial" pitchFamily="34" charset="0"/>
              </a:rPr>
              <a:t>4-50</a:t>
            </a:r>
            <a:r>
              <a:rPr lang="ko-KR" altLang="en-US" sz="1200" spc="100">
                <a:ln>
                  <a:solidFill>
                    <a:prstClr val="black">
                      <a:alpha val="20000"/>
                    </a:prstClr>
                  </a:solidFill>
                </a:ln>
                <a:solidFill>
                  <a:srgbClr val="000000"/>
                </a:solidFill>
                <a:latin typeface="NOVA Bold"/>
                <a:ea typeface="NOVA Bold"/>
                <a:cs typeface="Arial" pitchFamily="34" charset="0"/>
              </a:rPr>
              <a:t>대 남성 고객의 구매력이 높음</a:t>
            </a:r>
            <a:endParaRPr lang="en-US" altLang="ko-KR" sz="1200" spc="100">
              <a:ln>
                <a:solidFill>
                  <a:prstClr val="black">
                    <a:alpha val="20000"/>
                  </a:prstClr>
                </a:solidFill>
              </a:ln>
              <a:solidFill>
                <a:srgbClr val="000000"/>
              </a:solidFill>
              <a:latin typeface="NOVA Bold"/>
              <a:ea typeface="NOVA Bold"/>
              <a:cs typeface="Arial" pitchFamily="34" charset="0"/>
            </a:endParaRPr>
          </a:p>
          <a:p>
            <a:pPr>
              <a:lnSpc>
                <a:spcPct val="110000"/>
              </a:lnSpc>
              <a:spcAft>
                <a:spcPts val="600"/>
              </a:spcAft>
            </a:pPr>
            <a:r>
              <a:rPr lang="ko-KR" altLang="en-US" sz="1200" spc="100">
                <a:ln>
                  <a:solidFill>
                    <a:prstClr val="black">
                      <a:alpha val="20000"/>
                    </a:prstClr>
                  </a:solidFill>
                </a:ln>
                <a:solidFill>
                  <a:srgbClr val="000000"/>
                </a:solidFill>
                <a:latin typeface="NOVA Bold"/>
                <a:ea typeface="NOVA Bold"/>
                <a:cs typeface="Arial" pitchFamily="34" charset="0"/>
              </a:rPr>
              <a:t>② 제주시 구도심은 상업지구와 같이 시간대 별로 균등한 소비 패턴을 보이나</a:t>
            </a:r>
            <a:r>
              <a:rPr lang="en-US" altLang="ko-KR" sz="1200" spc="100">
                <a:ln>
                  <a:solidFill>
                    <a:prstClr val="black">
                      <a:alpha val="20000"/>
                    </a:prstClr>
                  </a:solidFill>
                </a:ln>
                <a:solidFill>
                  <a:srgbClr val="000000"/>
                </a:solidFill>
                <a:latin typeface="NOVA Bold"/>
                <a:ea typeface="NOVA Bold"/>
                <a:cs typeface="Arial" pitchFamily="34" charset="0"/>
              </a:rPr>
              <a:t>, </a:t>
            </a:r>
            <a:br>
              <a:rPr lang="en-US" altLang="ko-KR" sz="1200" spc="100">
                <a:ln>
                  <a:solidFill>
                    <a:prstClr val="black">
                      <a:alpha val="20000"/>
                    </a:prstClr>
                  </a:solidFill>
                </a:ln>
                <a:solidFill>
                  <a:srgbClr val="000000"/>
                </a:solidFill>
                <a:latin typeface="NOVA Bold"/>
                <a:ea typeface="NOVA Bold"/>
                <a:cs typeface="Arial" pitchFamily="34" charset="0"/>
              </a:rPr>
            </a:br>
            <a:r>
              <a:rPr lang="en-US" altLang="ko-KR" sz="1200" spc="100">
                <a:ln>
                  <a:solidFill>
                    <a:prstClr val="black">
                      <a:alpha val="20000"/>
                    </a:prstClr>
                  </a:solidFill>
                </a:ln>
                <a:solidFill>
                  <a:srgbClr val="000000"/>
                </a:solidFill>
                <a:latin typeface="NOVA Bold"/>
                <a:ea typeface="NOVA Bold"/>
                <a:cs typeface="Arial" pitchFamily="34" charset="0"/>
              </a:rPr>
              <a:t>    </a:t>
            </a:r>
            <a:r>
              <a:rPr lang="ko-KR" altLang="en-US" sz="1200" spc="100">
                <a:ln>
                  <a:solidFill>
                    <a:prstClr val="black">
                      <a:alpha val="20000"/>
                    </a:prstClr>
                  </a:solidFill>
                </a:ln>
                <a:solidFill>
                  <a:srgbClr val="000000"/>
                </a:solidFill>
                <a:latin typeface="NOVA Bold"/>
                <a:ea typeface="NOVA Bold"/>
                <a:cs typeface="Arial" pitchFamily="34" charset="0"/>
              </a:rPr>
              <a:t>서귀포시 구도심의 경우 야간에 소비가 집중되고 낮시간대 소비가 저조함</a:t>
            </a:r>
          </a:p>
        </p:txBody>
      </p:sp>
      <p:sp>
        <p:nvSpPr>
          <p:cNvPr id="46" name="모서리가 둥근 직사각형 45"/>
          <p:cNvSpPr/>
          <p:nvPr/>
        </p:nvSpPr>
        <p:spPr>
          <a:xfrm>
            <a:off x="3542861" y="2855589"/>
            <a:ext cx="534961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0000"/>
                </a:solidFill>
              </a:rPr>
              <a:t>이호동</a:t>
            </a:r>
            <a:r>
              <a:rPr lang="en-US" altLang="ko-KR" sz="1100">
                <a:solidFill>
                  <a:srgbClr val="FF0000"/>
                </a:solidFill>
              </a:rPr>
              <a:t>, </a:t>
            </a:r>
            <a:r>
              <a:rPr lang="ko-KR" altLang="en-US" sz="1100">
                <a:solidFill>
                  <a:srgbClr val="FF0000"/>
                </a:solidFill>
              </a:rPr>
              <a:t>연동</a:t>
            </a:r>
            <a:r>
              <a:rPr lang="en-US" altLang="ko-KR" sz="1100">
                <a:solidFill>
                  <a:srgbClr val="FF0000"/>
                </a:solidFill>
              </a:rPr>
              <a:t>, </a:t>
            </a:r>
            <a:r>
              <a:rPr lang="ko-KR" altLang="en-US" sz="1100">
                <a:solidFill>
                  <a:srgbClr val="FF0000"/>
                </a:solidFill>
              </a:rPr>
              <a:t>아라동</a:t>
            </a:r>
            <a:r>
              <a:rPr lang="en-US" altLang="ko-KR" sz="1100">
                <a:solidFill>
                  <a:srgbClr val="FF0000"/>
                </a:solidFill>
              </a:rPr>
              <a:t>, </a:t>
            </a:r>
            <a:r>
              <a:rPr lang="ko-KR" altLang="en-US" sz="1100">
                <a:solidFill>
                  <a:srgbClr val="FF0000"/>
                </a:solidFill>
              </a:rPr>
              <a:t>예래동</a:t>
            </a:r>
            <a:r>
              <a:rPr lang="en-US" altLang="ko-KR" sz="1100">
                <a:solidFill>
                  <a:srgbClr val="FF0000"/>
                </a:solidFill>
              </a:rPr>
              <a:t>, </a:t>
            </a:r>
            <a:r>
              <a:rPr lang="ko-KR" altLang="en-US" sz="1100">
                <a:solidFill>
                  <a:srgbClr val="FF0000"/>
                </a:solidFill>
              </a:rPr>
              <a:t>용담</a:t>
            </a:r>
            <a:r>
              <a:rPr lang="en-US" altLang="ko-KR" sz="1100">
                <a:solidFill>
                  <a:srgbClr val="FF0000"/>
                </a:solidFill>
              </a:rPr>
              <a:t>2</a:t>
            </a:r>
            <a:r>
              <a:rPr lang="ko-KR" altLang="en-US" sz="1100">
                <a:solidFill>
                  <a:srgbClr val="FF0000"/>
                </a:solidFill>
              </a:rPr>
              <a:t>동</a:t>
            </a:r>
            <a:r>
              <a:rPr lang="en-US" altLang="ko-KR" sz="1100">
                <a:solidFill>
                  <a:srgbClr val="FF0000"/>
                </a:solidFill>
              </a:rPr>
              <a:t> </a:t>
            </a:r>
            <a:r>
              <a:rPr lang="en-US" altLang="ko-KR" sz="1100">
                <a:solidFill>
                  <a:srgbClr val="FFFFFF"/>
                </a:solidFill>
              </a:rPr>
              <a:t>/ </a:t>
            </a:r>
            <a:r>
              <a:rPr lang="ko-KR" altLang="en-US" sz="1100">
                <a:solidFill>
                  <a:srgbClr val="FFFF00"/>
                </a:solidFill>
              </a:rPr>
              <a:t>중문동</a:t>
            </a:r>
            <a:r>
              <a:rPr lang="en-US" altLang="ko-KR" sz="1100">
                <a:solidFill>
                  <a:srgbClr val="FFFF00"/>
                </a:solidFill>
              </a:rPr>
              <a:t>, </a:t>
            </a:r>
            <a:r>
              <a:rPr lang="ko-KR" altLang="en-US" sz="1100">
                <a:solidFill>
                  <a:srgbClr val="FFFF00"/>
                </a:solidFill>
              </a:rPr>
              <a:t>성산읍</a:t>
            </a:r>
            <a:r>
              <a:rPr lang="en-US" altLang="ko-KR" sz="1100">
                <a:solidFill>
                  <a:srgbClr val="FFFF00"/>
                </a:solidFill>
              </a:rPr>
              <a:t>, </a:t>
            </a:r>
            <a:r>
              <a:rPr lang="ko-KR" altLang="en-US" sz="1100">
                <a:solidFill>
                  <a:srgbClr val="FFFF00"/>
                </a:solidFill>
              </a:rPr>
              <a:t>안덕면</a:t>
            </a:r>
            <a:r>
              <a:rPr lang="en-US" altLang="ko-KR" sz="1100">
                <a:solidFill>
                  <a:srgbClr val="FFFF00"/>
                </a:solidFill>
              </a:rPr>
              <a:t>, </a:t>
            </a:r>
            <a:r>
              <a:rPr lang="ko-KR" altLang="en-US" sz="1100">
                <a:solidFill>
                  <a:srgbClr val="FFFF00"/>
                </a:solidFill>
              </a:rPr>
              <a:t>우도면</a:t>
            </a:r>
          </a:p>
        </p:txBody>
      </p:sp>
      <p:sp>
        <p:nvSpPr>
          <p:cNvPr id="47" name="모서리가 둥근 직사각형 46"/>
          <p:cNvSpPr/>
          <p:nvPr/>
        </p:nvSpPr>
        <p:spPr>
          <a:xfrm>
            <a:off x="3542861" y="4122563"/>
            <a:ext cx="534961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lumMod val="85000"/>
                  </a:srgbClr>
                </a:solidFill>
              </a:rPr>
              <a:t>삼도</a:t>
            </a:r>
            <a:r>
              <a:rPr lang="en-US" altLang="ko-KR" sz="1100">
                <a:solidFill>
                  <a:srgbClr val="FFFFFF">
                    <a:lumMod val="85000"/>
                  </a:srgbClr>
                </a:solidFill>
              </a:rPr>
              <a:t>1</a:t>
            </a:r>
            <a:r>
              <a:rPr lang="ko-KR" altLang="en-US" sz="1100">
                <a:solidFill>
                  <a:srgbClr val="FFFFFF">
                    <a:lumMod val="85000"/>
                  </a:srgbClr>
                </a:solidFill>
              </a:rPr>
              <a:t>동</a:t>
            </a:r>
            <a:r>
              <a:rPr lang="en-US" altLang="ko-KR" sz="1100">
                <a:solidFill>
                  <a:srgbClr val="FFFFFF">
                    <a:lumMod val="85000"/>
                  </a:srgbClr>
                </a:solidFill>
              </a:rPr>
              <a:t>, </a:t>
            </a:r>
            <a:r>
              <a:rPr lang="ko-KR" altLang="en-US" sz="1100">
                <a:solidFill>
                  <a:srgbClr val="FFFFFF">
                    <a:lumMod val="85000"/>
                  </a:srgbClr>
                </a:solidFill>
              </a:rPr>
              <a:t>이도</a:t>
            </a:r>
            <a:r>
              <a:rPr lang="en-US" altLang="ko-KR" sz="1100">
                <a:solidFill>
                  <a:srgbClr val="FFFFFF">
                    <a:lumMod val="85000"/>
                  </a:srgbClr>
                </a:solidFill>
              </a:rPr>
              <a:t>2</a:t>
            </a:r>
            <a:r>
              <a:rPr lang="ko-KR" altLang="en-US" sz="1100">
                <a:solidFill>
                  <a:srgbClr val="FFFFFF">
                    <a:lumMod val="85000"/>
                  </a:srgbClr>
                </a:solidFill>
              </a:rPr>
              <a:t>동</a:t>
            </a:r>
            <a:r>
              <a:rPr lang="en-US" altLang="ko-KR" sz="1100">
                <a:solidFill>
                  <a:srgbClr val="FFFFFF">
                    <a:lumMod val="85000"/>
                  </a:srgbClr>
                </a:solidFill>
              </a:rPr>
              <a:t>, </a:t>
            </a:r>
            <a:r>
              <a:rPr lang="ko-KR" altLang="en-US" sz="1100">
                <a:solidFill>
                  <a:srgbClr val="FFFFFF">
                    <a:lumMod val="85000"/>
                  </a:srgbClr>
                </a:solidFill>
              </a:rPr>
              <a:t>일도</a:t>
            </a:r>
            <a:r>
              <a:rPr lang="en-US" altLang="ko-KR" sz="1100">
                <a:solidFill>
                  <a:srgbClr val="FFFFFF">
                    <a:lumMod val="85000"/>
                  </a:srgbClr>
                </a:solidFill>
              </a:rPr>
              <a:t>2</a:t>
            </a:r>
            <a:r>
              <a:rPr lang="ko-KR" altLang="en-US" sz="1100">
                <a:solidFill>
                  <a:srgbClr val="FFFFFF">
                    <a:lumMod val="85000"/>
                  </a:srgbClr>
                </a:solidFill>
              </a:rPr>
              <a:t>동</a:t>
            </a:r>
            <a:r>
              <a:rPr lang="en-US" altLang="ko-KR" sz="1100">
                <a:solidFill>
                  <a:srgbClr val="FFFFFF">
                    <a:lumMod val="85000"/>
                  </a:srgbClr>
                </a:solidFill>
              </a:rPr>
              <a:t>, </a:t>
            </a:r>
            <a:r>
              <a:rPr lang="ko-KR" altLang="en-US" sz="1100">
                <a:solidFill>
                  <a:srgbClr val="FFFFFF">
                    <a:lumMod val="85000"/>
                  </a:srgbClr>
                </a:solidFill>
              </a:rPr>
              <a:t>외도동</a:t>
            </a:r>
            <a:r>
              <a:rPr lang="en-US" altLang="ko-KR" sz="1100">
                <a:solidFill>
                  <a:srgbClr val="FFFFFF">
                    <a:lumMod val="85000"/>
                  </a:srgbClr>
                </a:solidFill>
              </a:rPr>
              <a:t>, </a:t>
            </a:r>
            <a:r>
              <a:rPr lang="ko-KR" altLang="en-US" sz="1100">
                <a:solidFill>
                  <a:srgbClr val="FFFFFF">
                    <a:lumMod val="85000"/>
                  </a:srgbClr>
                </a:solidFill>
              </a:rPr>
              <a:t>화북동</a:t>
            </a:r>
            <a:r>
              <a:rPr lang="en-US" altLang="ko-KR" sz="1100">
                <a:solidFill>
                  <a:srgbClr val="FFFFFF">
                    <a:lumMod val="85000"/>
                  </a:srgbClr>
                </a:solidFill>
              </a:rPr>
              <a:t> / </a:t>
            </a:r>
            <a:r>
              <a:rPr lang="ko-KR" altLang="en-US" sz="1100">
                <a:solidFill>
                  <a:srgbClr val="FFFFFF">
                    <a:lumMod val="85000"/>
                  </a:srgbClr>
                </a:solidFill>
              </a:rPr>
              <a:t>동홍동</a:t>
            </a:r>
          </a:p>
        </p:txBody>
      </p:sp>
      <p:sp>
        <p:nvSpPr>
          <p:cNvPr id="48" name="모서리가 둥근 직사각형 47"/>
          <p:cNvSpPr/>
          <p:nvPr/>
        </p:nvSpPr>
        <p:spPr>
          <a:xfrm>
            <a:off x="3542860" y="5163133"/>
            <a:ext cx="534961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002060"/>
                </a:solidFill>
              </a:rPr>
              <a:t>건입동</a:t>
            </a:r>
            <a:r>
              <a:rPr lang="en-US" altLang="ko-KR" sz="1100">
                <a:solidFill>
                  <a:srgbClr val="002060"/>
                </a:solidFill>
              </a:rPr>
              <a:t>, </a:t>
            </a:r>
            <a:r>
              <a:rPr lang="ko-KR" altLang="en-US" sz="1100">
                <a:solidFill>
                  <a:srgbClr val="002060"/>
                </a:solidFill>
              </a:rPr>
              <a:t>삼도</a:t>
            </a:r>
            <a:r>
              <a:rPr lang="en-US" altLang="ko-KR" sz="1100">
                <a:solidFill>
                  <a:srgbClr val="002060"/>
                </a:solidFill>
              </a:rPr>
              <a:t>2</a:t>
            </a:r>
            <a:r>
              <a:rPr lang="ko-KR" altLang="en-US" sz="1100">
                <a:solidFill>
                  <a:srgbClr val="002060"/>
                </a:solidFill>
              </a:rPr>
              <a:t>동</a:t>
            </a:r>
            <a:r>
              <a:rPr lang="en-US" altLang="ko-KR" sz="1100">
                <a:solidFill>
                  <a:srgbClr val="002060"/>
                </a:solidFill>
              </a:rPr>
              <a:t>, </a:t>
            </a:r>
            <a:r>
              <a:rPr lang="ko-KR" altLang="en-US" sz="1100">
                <a:solidFill>
                  <a:srgbClr val="002060"/>
                </a:solidFill>
              </a:rPr>
              <a:t>용담</a:t>
            </a:r>
            <a:r>
              <a:rPr lang="en-US" altLang="ko-KR" sz="1100">
                <a:solidFill>
                  <a:srgbClr val="002060"/>
                </a:solidFill>
              </a:rPr>
              <a:t>1</a:t>
            </a:r>
            <a:r>
              <a:rPr lang="ko-KR" altLang="en-US" sz="1100">
                <a:solidFill>
                  <a:srgbClr val="002060"/>
                </a:solidFill>
              </a:rPr>
              <a:t>동</a:t>
            </a:r>
            <a:r>
              <a:rPr lang="en-US" altLang="ko-KR" sz="1100">
                <a:solidFill>
                  <a:srgbClr val="002060"/>
                </a:solidFill>
              </a:rPr>
              <a:t>, </a:t>
            </a:r>
            <a:r>
              <a:rPr lang="ko-KR" altLang="en-US" sz="1100">
                <a:solidFill>
                  <a:srgbClr val="002060"/>
                </a:solidFill>
              </a:rPr>
              <a:t>일도</a:t>
            </a:r>
            <a:r>
              <a:rPr lang="en-US" altLang="ko-KR" sz="1100">
                <a:solidFill>
                  <a:srgbClr val="002060"/>
                </a:solidFill>
              </a:rPr>
              <a:t>1</a:t>
            </a:r>
            <a:r>
              <a:rPr lang="ko-KR" altLang="en-US" sz="1100">
                <a:solidFill>
                  <a:srgbClr val="002060"/>
                </a:solidFill>
              </a:rPr>
              <a:t>동</a:t>
            </a:r>
            <a:r>
              <a:rPr lang="en-US" altLang="ko-KR" sz="1100">
                <a:solidFill>
                  <a:srgbClr val="002060"/>
                </a:solidFill>
              </a:rPr>
              <a:t>, </a:t>
            </a:r>
            <a:r>
              <a:rPr lang="ko-KR" altLang="en-US" sz="1100">
                <a:solidFill>
                  <a:srgbClr val="002060"/>
                </a:solidFill>
              </a:rPr>
              <a:t>이도</a:t>
            </a:r>
            <a:r>
              <a:rPr lang="en-US" altLang="ko-KR" sz="1100">
                <a:solidFill>
                  <a:srgbClr val="002060"/>
                </a:solidFill>
              </a:rPr>
              <a:t>1</a:t>
            </a:r>
            <a:r>
              <a:rPr lang="ko-KR" altLang="en-US" sz="1100">
                <a:solidFill>
                  <a:srgbClr val="002060"/>
                </a:solidFill>
              </a:rPr>
              <a:t>동</a:t>
            </a:r>
            <a:r>
              <a:rPr lang="en-US" altLang="ko-KR" sz="1100">
                <a:solidFill>
                  <a:srgbClr val="002060"/>
                </a:solidFill>
              </a:rPr>
              <a:t> / </a:t>
            </a:r>
            <a:r>
              <a:rPr lang="ko-KR" altLang="en-US" sz="1100">
                <a:solidFill>
                  <a:srgbClr val="002060"/>
                </a:solidFill>
              </a:rPr>
              <a:t>송산동</a:t>
            </a:r>
            <a:r>
              <a:rPr lang="en-US" altLang="ko-KR" sz="1100">
                <a:solidFill>
                  <a:srgbClr val="002060"/>
                </a:solidFill>
              </a:rPr>
              <a:t>, </a:t>
            </a:r>
            <a:r>
              <a:rPr lang="ko-KR" altLang="en-US" sz="1100">
                <a:solidFill>
                  <a:srgbClr val="002060"/>
                </a:solidFill>
              </a:rPr>
              <a:t>정방동</a:t>
            </a:r>
            <a:r>
              <a:rPr lang="en-US" altLang="ko-KR" sz="1100">
                <a:solidFill>
                  <a:srgbClr val="002060"/>
                </a:solidFill>
              </a:rPr>
              <a:t>, </a:t>
            </a:r>
            <a:r>
              <a:rPr lang="ko-KR" altLang="en-US" sz="1100">
                <a:solidFill>
                  <a:srgbClr val="002060"/>
                </a:solidFill>
              </a:rPr>
              <a:t>중앙동</a:t>
            </a:r>
            <a:r>
              <a:rPr lang="en-US" altLang="ko-KR" sz="1100">
                <a:solidFill>
                  <a:srgbClr val="002060"/>
                </a:solidFill>
              </a:rPr>
              <a:t>, </a:t>
            </a:r>
            <a:r>
              <a:rPr lang="ko-KR" altLang="en-US" sz="1100">
                <a:solidFill>
                  <a:srgbClr val="002060"/>
                </a:solidFill>
              </a:rPr>
              <a:t>천지동</a:t>
            </a:r>
          </a:p>
        </p:txBody>
      </p:sp>
      <p:pic>
        <p:nvPicPr>
          <p:cNvPr id="49" name="Picture 4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1233" y="2218164"/>
            <a:ext cx="1664483" cy="1538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3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9455" y="4851890"/>
            <a:ext cx="1694273" cy="1385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2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51520" y="3762982"/>
            <a:ext cx="2082778" cy="1038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직사각형 51"/>
          <p:cNvSpPr/>
          <p:nvPr/>
        </p:nvSpPr>
        <p:spPr>
          <a:xfrm>
            <a:off x="420703" y="1911203"/>
            <a:ext cx="180020" cy="180020"/>
          </a:xfrm>
          <a:prstGeom prst="rect">
            <a:avLst/>
          </a:prstGeom>
          <a:solidFill>
            <a:schemeClr val="tx1">
              <a:lumMod val="65000"/>
              <a:lumOff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3" name="직사각형 52"/>
          <p:cNvSpPr/>
          <p:nvPr/>
        </p:nvSpPr>
        <p:spPr>
          <a:xfrm>
            <a:off x="251520" y="1794372"/>
            <a:ext cx="1368152"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200" spc="100">
                <a:ln>
                  <a:solidFill>
                    <a:prstClr val="black">
                      <a:alpha val="20000"/>
                    </a:prstClr>
                  </a:solidFill>
                </a:ln>
                <a:solidFill>
                  <a:srgbClr val="000000">
                    <a:lumMod val="65000"/>
                    <a:lumOff val="35000"/>
                  </a:srgbClr>
                </a:solidFill>
                <a:latin typeface="Calibri"/>
                <a:ea typeface="NOVA Bold"/>
                <a:cs typeface="Arial" pitchFamily="34" charset="0"/>
              </a:rPr>
              <a:t>상업지</a:t>
            </a:r>
            <a:endParaRPr lang="en-US" altLang="ko-KR" sz="1200" spc="100">
              <a:ln>
                <a:solidFill>
                  <a:prstClr val="black">
                    <a:alpha val="20000"/>
                  </a:prstClr>
                </a:solidFill>
              </a:ln>
              <a:solidFill>
                <a:srgbClr val="000000">
                  <a:lumMod val="65000"/>
                  <a:lumOff val="35000"/>
                </a:srgbClr>
              </a:solidFill>
              <a:latin typeface="Calibri"/>
              <a:ea typeface="NOVA Bold"/>
              <a:cs typeface="Arial" pitchFamily="34" charset="0"/>
            </a:endParaRPr>
          </a:p>
        </p:txBody>
      </p:sp>
      <p:sp>
        <p:nvSpPr>
          <p:cNvPr id="54" name="직사각형 53"/>
          <p:cNvSpPr/>
          <p:nvPr/>
        </p:nvSpPr>
        <p:spPr>
          <a:xfrm>
            <a:off x="420931" y="1374911"/>
            <a:ext cx="180020" cy="180020"/>
          </a:xfrm>
          <a:prstGeom prst="rect">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5" name="직사각형 54"/>
          <p:cNvSpPr/>
          <p:nvPr/>
        </p:nvSpPr>
        <p:spPr>
          <a:xfrm>
            <a:off x="373772" y="1249534"/>
            <a:ext cx="1980220"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200" spc="100">
                <a:ln>
                  <a:solidFill>
                    <a:prstClr val="black">
                      <a:alpha val="20000"/>
                    </a:prstClr>
                  </a:solidFill>
                </a:ln>
                <a:solidFill>
                  <a:srgbClr val="000000">
                    <a:lumMod val="65000"/>
                    <a:lumOff val="35000"/>
                  </a:srgbClr>
                </a:solidFill>
                <a:latin typeface="Calibri"/>
                <a:ea typeface="NOVA Bold"/>
                <a:cs typeface="Arial" pitchFamily="34" charset="0"/>
              </a:rPr>
              <a:t>중국인 주요 관광지</a:t>
            </a:r>
            <a:endParaRPr lang="en-US" altLang="ko-KR" sz="1200" spc="100">
              <a:ln>
                <a:solidFill>
                  <a:prstClr val="black">
                    <a:alpha val="20000"/>
                  </a:prstClr>
                </a:solidFill>
              </a:ln>
              <a:solidFill>
                <a:srgbClr val="000000">
                  <a:lumMod val="65000"/>
                  <a:lumOff val="35000"/>
                </a:srgbClr>
              </a:solidFill>
              <a:latin typeface="Calibri"/>
              <a:ea typeface="NOVA Bold"/>
              <a:cs typeface="Arial" pitchFamily="34" charset="0"/>
            </a:endParaRPr>
          </a:p>
        </p:txBody>
      </p:sp>
      <p:sp>
        <p:nvSpPr>
          <p:cNvPr id="56" name="직사각형 55"/>
          <p:cNvSpPr/>
          <p:nvPr/>
        </p:nvSpPr>
        <p:spPr>
          <a:xfrm>
            <a:off x="401477" y="1646890"/>
            <a:ext cx="180020" cy="180020"/>
          </a:xfrm>
          <a:prstGeom prst="rect">
            <a:avLst/>
          </a:prstGeom>
          <a:solidFill>
            <a:srgbClr val="FFFF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7" name="직사각형 56"/>
          <p:cNvSpPr/>
          <p:nvPr/>
        </p:nvSpPr>
        <p:spPr>
          <a:xfrm>
            <a:off x="482031" y="1521513"/>
            <a:ext cx="1755650"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200" spc="100">
                <a:ln>
                  <a:solidFill>
                    <a:prstClr val="black">
                      <a:alpha val="20000"/>
                    </a:prstClr>
                  </a:solidFill>
                </a:ln>
                <a:solidFill>
                  <a:srgbClr val="000000">
                    <a:lumMod val="65000"/>
                    <a:lumOff val="35000"/>
                  </a:srgbClr>
                </a:solidFill>
                <a:latin typeface="Calibri"/>
                <a:ea typeface="NOVA Bold"/>
                <a:cs typeface="Arial" pitchFamily="34" charset="0"/>
              </a:rPr>
              <a:t>내국인 주요 관광지</a:t>
            </a:r>
            <a:endParaRPr lang="en-US" altLang="ko-KR" sz="1200" spc="100">
              <a:ln>
                <a:solidFill>
                  <a:prstClr val="black">
                    <a:alpha val="20000"/>
                  </a:prstClr>
                </a:solidFill>
              </a:ln>
              <a:solidFill>
                <a:srgbClr val="000000">
                  <a:lumMod val="65000"/>
                  <a:lumOff val="35000"/>
                </a:srgbClr>
              </a:solidFill>
              <a:latin typeface="Calibri"/>
              <a:ea typeface="NOVA Bold"/>
              <a:cs typeface="Arial" pitchFamily="34" charset="0"/>
            </a:endParaRPr>
          </a:p>
        </p:txBody>
      </p:sp>
      <p:sp>
        <p:nvSpPr>
          <p:cNvPr id="58" name="직사각형 57"/>
          <p:cNvSpPr/>
          <p:nvPr/>
        </p:nvSpPr>
        <p:spPr>
          <a:xfrm>
            <a:off x="1316883" y="1918954"/>
            <a:ext cx="180020" cy="180020"/>
          </a:xfrm>
          <a:prstGeom prst="rect">
            <a:avLst/>
          </a:prstGeom>
          <a:solidFill>
            <a:srgbClr val="00206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9" name="직사각형 58"/>
          <p:cNvSpPr/>
          <p:nvPr/>
        </p:nvSpPr>
        <p:spPr>
          <a:xfrm>
            <a:off x="1405827" y="1801967"/>
            <a:ext cx="791938"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200" spc="100">
                <a:ln>
                  <a:solidFill>
                    <a:prstClr val="black">
                      <a:alpha val="20000"/>
                    </a:prstClr>
                  </a:solidFill>
                </a:ln>
                <a:solidFill>
                  <a:srgbClr val="000000">
                    <a:lumMod val="65000"/>
                    <a:lumOff val="35000"/>
                  </a:srgbClr>
                </a:solidFill>
                <a:latin typeface="Calibri"/>
                <a:ea typeface="NOVA Bold"/>
                <a:cs typeface="Arial" pitchFamily="34" charset="0"/>
              </a:rPr>
              <a:t>구도심</a:t>
            </a:r>
            <a:endParaRPr lang="en-US" altLang="ko-KR" sz="1200" spc="100">
              <a:ln>
                <a:solidFill>
                  <a:prstClr val="black">
                    <a:alpha val="20000"/>
                  </a:prstClr>
                </a:solidFill>
              </a:ln>
              <a:solidFill>
                <a:srgbClr val="000000">
                  <a:lumMod val="65000"/>
                  <a:lumOff val="35000"/>
                </a:srgbClr>
              </a:solidFill>
              <a:latin typeface="Calibri"/>
              <a:ea typeface="NOVA Bold"/>
              <a:cs typeface="Arial" pitchFamily="34" charset="0"/>
            </a:endParaRPr>
          </a:p>
        </p:txBody>
      </p:sp>
      <p:sp>
        <p:nvSpPr>
          <p:cNvPr id="60" name="모서리가 둥근 직사각형 59"/>
          <p:cNvSpPr/>
          <p:nvPr/>
        </p:nvSpPr>
        <p:spPr>
          <a:xfrm>
            <a:off x="176169" y="1196752"/>
            <a:ext cx="2199587" cy="512015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47671707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직사각형 220"/>
          <p:cNvSpPr/>
          <p:nvPr/>
        </p:nvSpPr>
        <p:spPr>
          <a:xfrm>
            <a:off x="298165" y="5653226"/>
            <a:ext cx="6103943" cy="656094"/>
          </a:xfrm>
          <a:prstGeom prst="rect">
            <a:avLst/>
          </a:prstGeom>
          <a:solidFill>
            <a:schemeClr val="tx1">
              <a:alpha val="80000"/>
            </a:schemeClr>
          </a:solidFill>
          <a:ln w="9525">
            <a:solidFill>
              <a:schemeClr val="accent3"/>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 name="텍스트 개체 틀 1"/>
          <p:cNvSpPr>
            <a:spLocks noGrp="1"/>
          </p:cNvSpPr>
          <p:nvPr>
            <p:ph type="body" sz="quarter" idx="12"/>
          </p:nvPr>
        </p:nvSpPr>
        <p:spPr>
          <a:xfrm>
            <a:off x="250828" y="509931"/>
            <a:ext cx="8137599" cy="284693"/>
          </a:xfrm>
        </p:spPr>
        <p:txBody>
          <a:bodyPr/>
          <a:lstStyle/>
          <a:p>
            <a:r>
              <a:rPr lang="ko-KR" altLang="en-US" smtClean="0"/>
              <a:t>소비 특성별 지역 구분 정의</a:t>
            </a:r>
            <a:endParaRPr lang="ko-KR" altLang="en-US"/>
          </a:p>
        </p:txBody>
      </p:sp>
      <p:sp>
        <p:nvSpPr>
          <p:cNvPr id="3" name="제목 2"/>
          <p:cNvSpPr>
            <a:spLocks noGrp="1"/>
          </p:cNvSpPr>
          <p:nvPr>
            <p:ph type="title"/>
          </p:nvPr>
        </p:nvSpPr>
        <p:spPr>
          <a:xfrm>
            <a:off x="226706" y="201813"/>
            <a:ext cx="8136880" cy="274859"/>
          </a:xfrm>
        </p:spPr>
        <p:txBody>
          <a:bodyPr/>
          <a:lstStyle/>
          <a:p>
            <a:r>
              <a:rPr lang="ko-KR" altLang="en-US"/>
              <a:t>     </a:t>
            </a:r>
            <a:r>
              <a:rPr lang="ko-KR" altLang="en-US" smtClean="0"/>
              <a:t>관광지</a:t>
            </a:r>
            <a:r>
              <a:rPr lang="en-US" altLang="ko-KR" smtClean="0"/>
              <a:t> </a:t>
            </a:r>
            <a:r>
              <a:rPr lang="ko-KR" altLang="en-US" smtClean="0"/>
              <a:t>및 상업지구 단위 지역 </a:t>
            </a:r>
            <a:r>
              <a:rPr lang="ko-KR" altLang="en-US"/>
              <a:t>구분</a:t>
            </a:r>
          </a:p>
        </p:txBody>
      </p:sp>
      <p:sp>
        <p:nvSpPr>
          <p:cNvPr id="6" name="직사각형 5"/>
          <p:cNvSpPr/>
          <p:nvPr/>
        </p:nvSpPr>
        <p:spPr>
          <a:xfrm>
            <a:off x="179512" y="1124744"/>
            <a:ext cx="8845794" cy="828092"/>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지역별 소비 특성에 따라 동</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리 단위로 카테고리를 나누어 소비 패턴 등 특징을 분석</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읍면 지역 중 안덕면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성산읍</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우도면은 내국인 주요 관광지에 포함하여 분석</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3" name="모서리가 둥근 직사각형 22"/>
          <p:cNvSpPr/>
          <p:nvPr/>
        </p:nvSpPr>
        <p:spPr>
          <a:xfrm>
            <a:off x="179512" y="2024844"/>
            <a:ext cx="6300700" cy="4360190"/>
          </a:xfrm>
          <a:prstGeom prst="roundRect">
            <a:avLst>
              <a:gd name="adj" fmla="val 1618"/>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직사각형 25"/>
          <p:cNvSpPr/>
          <p:nvPr/>
        </p:nvSpPr>
        <p:spPr>
          <a:xfrm>
            <a:off x="143508" y="6345325"/>
            <a:ext cx="5148572"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00" spc="100">
                <a:ln>
                  <a:solidFill>
                    <a:prstClr val="black">
                      <a:alpha val="20000"/>
                    </a:prstClr>
                  </a:solidFill>
                </a:ln>
                <a:solidFill>
                  <a:srgbClr val="000000">
                    <a:lumMod val="75000"/>
                    <a:lumOff val="25000"/>
                  </a:srgbClr>
                </a:solidFill>
                <a:cs typeface="Arial" pitchFamily="34" charset="0"/>
              </a:rPr>
              <a:t>* </a:t>
            </a:r>
            <a:r>
              <a:rPr lang="ko-KR" altLang="en-US" sz="1000" spc="100">
                <a:ln>
                  <a:solidFill>
                    <a:prstClr val="black">
                      <a:alpha val="20000"/>
                    </a:prstClr>
                  </a:solidFill>
                </a:ln>
                <a:solidFill>
                  <a:srgbClr val="000000">
                    <a:lumMod val="75000"/>
                    <a:lumOff val="25000"/>
                  </a:srgbClr>
                </a:solidFill>
                <a:cs typeface="Arial" pitchFamily="34" charset="0"/>
              </a:rPr>
              <a:t>한국은행 지역별 카드소비 데이터를 이용한 추정 매출값을 이용하여 비율 산정</a:t>
            </a:r>
            <a:endParaRPr lang="en-US" altLang="ko-KR" sz="1000" spc="100">
              <a:ln>
                <a:solidFill>
                  <a:prstClr val="black">
                    <a:alpha val="20000"/>
                  </a:prstClr>
                </a:solidFill>
              </a:ln>
              <a:solidFill>
                <a:srgbClr val="000000">
                  <a:lumMod val="75000"/>
                  <a:lumOff val="25000"/>
                </a:srgbClr>
              </a:solidFill>
              <a:cs typeface="Arial" pitchFamily="34" charset="0"/>
            </a:endParaRPr>
          </a:p>
        </p:txBody>
      </p:sp>
      <p:sp>
        <p:nvSpPr>
          <p:cNvPr id="109" name="직사각형 108"/>
          <p:cNvSpPr/>
          <p:nvPr/>
        </p:nvSpPr>
        <p:spPr>
          <a:xfrm>
            <a:off x="6804248" y="4445501"/>
            <a:ext cx="180020" cy="180020"/>
          </a:xfrm>
          <a:prstGeom prst="rect">
            <a:avLst/>
          </a:prstGeom>
          <a:solidFill>
            <a:schemeClr val="tx1">
              <a:lumMod val="65000"/>
              <a:lumOff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18" name="직사각형 217"/>
          <p:cNvSpPr/>
          <p:nvPr/>
        </p:nvSpPr>
        <p:spPr>
          <a:xfrm>
            <a:off x="6660232" y="4329100"/>
            <a:ext cx="1368152"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200" spc="100">
                <a:ln>
                  <a:solidFill>
                    <a:prstClr val="black">
                      <a:alpha val="20000"/>
                    </a:prstClr>
                  </a:solidFill>
                </a:ln>
                <a:solidFill>
                  <a:srgbClr val="000000">
                    <a:lumMod val="65000"/>
                    <a:lumOff val="35000"/>
                  </a:srgbClr>
                </a:solidFill>
                <a:latin typeface="Calibri"/>
                <a:ea typeface="NOVA Bold"/>
                <a:cs typeface="Arial" pitchFamily="34" charset="0"/>
              </a:rPr>
              <a:t>상업지구</a:t>
            </a:r>
            <a:endParaRPr lang="en-US" altLang="ko-KR" sz="1200" spc="100">
              <a:ln>
                <a:solidFill>
                  <a:prstClr val="black">
                    <a:alpha val="20000"/>
                  </a:prstClr>
                </a:solidFill>
              </a:ln>
              <a:solidFill>
                <a:srgbClr val="000000">
                  <a:lumMod val="65000"/>
                  <a:lumOff val="35000"/>
                </a:srgbClr>
              </a:solidFill>
              <a:latin typeface="Calibri"/>
              <a:ea typeface="NOVA Bold"/>
              <a:cs typeface="Arial" pitchFamily="34" charset="0"/>
            </a:endParaRPr>
          </a:p>
        </p:txBody>
      </p:sp>
      <p:sp>
        <p:nvSpPr>
          <p:cNvPr id="219" name="모서리가 둥근 직사각형 218"/>
          <p:cNvSpPr/>
          <p:nvPr/>
        </p:nvSpPr>
        <p:spPr>
          <a:xfrm>
            <a:off x="6552220" y="2024844"/>
            <a:ext cx="2473086" cy="4360190"/>
          </a:xfrm>
          <a:prstGeom prst="roundRect">
            <a:avLst>
              <a:gd name="adj" fmla="val 1618"/>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20" name="직사각형 219"/>
          <p:cNvSpPr/>
          <p:nvPr/>
        </p:nvSpPr>
        <p:spPr>
          <a:xfrm>
            <a:off x="366347" y="5697252"/>
            <a:ext cx="6077861" cy="648071"/>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050" spc="100">
                <a:ln>
                  <a:solidFill>
                    <a:prstClr val="black">
                      <a:alpha val="20000"/>
                    </a:prstClr>
                  </a:solidFill>
                </a:ln>
                <a:solidFill>
                  <a:srgbClr val="FFFFFF"/>
                </a:solidFill>
                <a:latin typeface="NOVA Bold"/>
                <a:ea typeface="NOVA Bold"/>
                <a:cs typeface="Arial" pitchFamily="34" charset="0"/>
              </a:rPr>
              <a:t>구도심은 제주시</a:t>
            </a:r>
            <a:r>
              <a:rPr lang="en-US" altLang="ko-KR" sz="1050" spc="100">
                <a:ln>
                  <a:solidFill>
                    <a:prstClr val="black">
                      <a:alpha val="20000"/>
                    </a:prstClr>
                  </a:solidFill>
                </a:ln>
                <a:solidFill>
                  <a:srgbClr val="FFFFFF"/>
                </a:solidFill>
                <a:latin typeface="NOVA Bold"/>
                <a:ea typeface="NOVA Bold"/>
                <a:cs typeface="Arial" pitchFamily="34" charset="0"/>
              </a:rPr>
              <a:t>(</a:t>
            </a:r>
            <a:r>
              <a:rPr lang="ko-KR" altLang="en-US" sz="1050" spc="100">
                <a:ln>
                  <a:solidFill>
                    <a:prstClr val="black">
                      <a:alpha val="20000"/>
                    </a:prstClr>
                  </a:solidFill>
                </a:ln>
                <a:solidFill>
                  <a:srgbClr val="FFFFFF"/>
                </a:solidFill>
                <a:latin typeface="NOVA Bold"/>
                <a:ea typeface="NOVA Bold"/>
                <a:cs typeface="Arial" pitchFamily="34" charset="0"/>
              </a:rPr>
              <a:t>일도</a:t>
            </a:r>
            <a:r>
              <a:rPr lang="en-US" altLang="ko-KR" sz="1050" spc="100">
                <a:ln>
                  <a:solidFill>
                    <a:prstClr val="black">
                      <a:alpha val="20000"/>
                    </a:prstClr>
                  </a:solidFill>
                </a:ln>
                <a:solidFill>
                  <a:srgbClr val="FFFFFF"/>
                </a:solidFill>
                <a:latin typeface="NOVA Bold"/>
                <a:ea typeface="NOVA Bold"/>
                <a:cs typeface="Arial" pitchFamily="34" charset="0"/>
              </a:rPr>
              <a:t>1</a:t>
            </a:r>
            <a:r>
              <a:rPr lang="ko-KR" altLang="en-US" sz="1050" spc="100">
                <a:ln>
                  <a:solidFill>
                    <a:prstClr val="black">
                      <a:alpha val="20000"/>
                    </a:prstClr>
                  </a:solidFill>
                </a:ln>
                <a:solidFill>
                  <a:srgbClr val="FFFFFF"/>
                </a:solidFill>
                <a:latin typeface="NOVA Bold"/>
                <a:ea typeface="NOVA Bold"/>
                <a:cs typeface="Arial" pitchFamily="34" charset="0"/>
              </a:rPr>
              <a:t>동</a:t>
            </a:r>
            <a:r>
              <a:rPr lang="en-US" altLang="ko-KR" sz="1050" spc="100">
                <a:ln>
                  <a:solidFill>
                    <a:prstClr val="black">
                      <a:alpha val="20000"/>
                    </a:prstClr>
                  </a:solidFill>
                </a:ln>
                <a:solidFill>
                  <a:srgbClr val="FFFFFF"/>
                </a:solidFill>
                <a:latin typeface="NOVA Bold"/>
                <a:ea typeface="NOVA Bold"/>
                <a:cs typeface="Arial" pitchFamily="34" charset="0"/>
              </a:rPr>
              <a:t>, </a:t>
            </a:r>
            <a:r>
              <a:rPr lang="ko-KR" altLang="en-US" sz="1050" spc="100">
                <a:ln>
                  <a:solidFill>
                    <a:prstClr val="black">
                      <a:alpha val="20000"/>
                    </a:prstClr>
                  </a:solidFill>
                </a:ln>
                <a:solidFill>
                  <a:srgbClr val="FFFFFF"/>
                </a:solidFill>
                <a:latin typeface="NOVA Bold"/>
                <a:ea typeface="NOVA Bold"/>
                <a:cs typeface="Arial" pitchFamily="34" charset="0"/>
              </a:rPr>
              <a:t>용담</a:t>
            </a:r>
            <a:r>
              <a:rPr lang="en-US" altLang="ko-KR" sz="1050" spc="100">
                <a:ln>
                  <a:solidFill>
                    <a:prstClr val="black">
                      <a:alpha val="20000"/>
                    </a:prstClr>
                  </a:solidFill>
                </a:ln>
                <a:solidFill>
                  <a:srgbClr val="FFFFFF"/>
                </a:solidFill>
                <a:latin typeface="NOVA Bold"/>
                <a:ea typeface="NOVA Bold"/>
                <a:cs typeface="Arial" pitchFamily="34" charset="0"/>
              </a:rPr>
              <a:t>1</a:t>
            </a:r>
            <a:r>
              <a:rPr lang="ko-KR" altLang="en-US" sz="1050" spc="100">
                <a:ln>
                  <a:solidFill>
                    <a:prstClr val="black">
                      <a:alpha val="20000"/>
                    </a:prstClr>
                  </a:solidFill>
                </a:ln>
                <a:solidFill>
                  <a:srgbClr val="FFFFFF"/>
                </a:solidFill>
                <a:latin typeface="NOVA Bold"/>
                <a:ea typeface="NOVA Bold"/>
                <a:cs typeface="Arial" pitchFamily="34" charset="0"/>
              </a:rPr>
              <a:t>동</a:t>
            </a:r>
            <a:r>
              <a:rPr lang="en-US" altLang="ko-KR" sz="1050" spc="100">
                <a:ln>
                  <a:solidFill>
                    <a:prstClr val="black">
                      <a:alpha val="20000"/>
                    </a:prstClr>
                  </a:solidFill>
                </a:ln>
                <a:solidFill>
                  <a:srgbClr val="FFFFFF"/>
                </a:solidFill>
                <a:latin typeface="NOVA Bold"/>
                <a:ea typeface="NOVA Bold"/>
                <a:cs typeface="Arial" pitchFamily="34" charset="0"/>
              </a:rPr>
              <a:t>, </a:t>
            </a:r>
            <a:r>
              <a:rPr lang="ko-KR" altLang="en-US" sz="1050" spc="100">
                <a:ln>
                  <a:solidFill>
                    <a:prstClr val="black">
                      <a:alpha val="20000"/>
                    </a:prstClr>
                  </a:solidFill>
                </a:ln>
                <a:solidFill>
                  <a:srgbClr val="FFFFFF"/>
                </a:solidFill>
                <a:latin typeface="NOVA Bold"/>
                <a:ea typeface="NOVA Bold"/>
                <a:cs typeface="Arial" pitchFamily="34" charset="0"/>
              </a:rPr>
              <a:t>이도</a:t>
            </a:r>
            <a:r>
              <a:rPr lang="en-US" altLang="ko-KR" sz="1050" spc="100">
                <a:ln>
                  <a:solidFill>
                    <a:prstClr val="black">
                      <a:alpha val="20000"/>
                    </a:prstClr>
                  </a:solidFill>
                </a:ln>
                <a:solidFill>
                  <a:srgbClr val="FFFFFF"/>
                </a:solidFill>
                <a:latin typeface="NOVA Bold"/>
                <a:ea typeface="NOVA Bold"/>
                <a:cs typeface="Arial" pitchFamily="34" charset="0"/>
              </a:rPr>
              <a:t>1</a:t>
            </a:r>
            <a:r>
              <a:rPr lang="ko-KR" altLang="en-US" sz="1050" spc="100">
                <a:ln>
                  <a:solidFill>
                    <a:prstClr val="black">
                      <a:alpha val="20000"/>
                    </a:prstClr>
                  </a:solidFill>
                </a:ln>
                <a:solidFill>
                  <a:srgbClr val="FFFFFF"/>
                </a:solidFill>
                <a:latin typeface="NOVA Bold"/>
                <a:ea typeface="NOVA Bold"/>
                <a:cs typeface="Arial" pitchFamily="34" charset="0"/>
              </a:rPr>
              <a:t>동</a:t>
            </a:r>
            <a:r>
              <a:rPr lang="en-US" altLang="ko-KR" sz="1050" spc="100">
                <a:ln>
                  <a:solidFill>
                    <a:prstClr val="black">
                      <a:alpha val="20000"/>
                    </a:prstClr>
                  </a:solidFill>
                </a:ln>
                <a:solidFill>
                  <a:srgbClr val="FFFFFF"/>
                </a:solidFill>
                <a:latin typeface="NOVA Bold"/>
                <a:ea typeface="NOVA Bold"/>
                <a:cs typeface="Arial" pitchFamily="34" charset="0"/>
              </a:rPr>
              <a:t>, </a:t>
            </a:r>
            <a:r>
              <a:rPr lang="ko-KR" altLang="en-US" sz="1050" spc="100">
                <a:ln>
                  <a:solidFill>
                    <a:prstClr val="black">
                      <a:alpha val="20000"/>
                    </a:prstClr>
                  </a:solidFill>
                </a:ln>
                <a:solidFill>
                  <a:srgbClr val="FFFFFF"/>
                </a:solidFill>
                <a:latin typeface="NOVA Bold"/>
                <a:ea typeface="NOVA Bold"/>
                <a:cs typeface="Arial" pitchFamily="34" charset="0"/>
              </a:rPr>
              <a:t>삼도</a:t>
            </a:r>
            <a:r>
              <a:rPr lang="en-US" altLang="ko-KR" sz="1050" spc="100">
                <a:ln>
                  <a:solidFill>
                    <a:prstClr val="black">
                      <a:alpha val="20000"/>
                    </a:prstClr>
                  </a:solidFill>
                </a:ln>
                <a:solidFill>
                  <a:srgbClr val="FFFFFF"/>
                </a:solidFill>
                <a:latin typeface="NOVA Bold"/>
                <a:ea typeface="NOVA Bold"/>
                <a:cs typeface="Arial" pitchFamily="34" charset="0"/>
              </a:rPr>
              <a:t>2</a:t>
            </a:r>
            <a:r>
              <a:rPr lang="ko-KR" altLang="en-US" sz="1050" spc="100">
                <a:ln>
                  <a:solidFill>
                    <a:prstClr val="black">
                      <a:alpha val="20000"/>
                    </a:prstClr>
                  </a:solidFill>
                </a:ln>
                <a:solidFill>
                  <a:srgbClr val="FFFFFF"/>
                </a:solidFill>
                <a:latin typeface="NOVA Bold"/>
                <a:ea typeface="NOVA Bold"/>
                <a:cs typeface="Arial" pitchFamily="34" charset="0"/>
              </a:rPr>
              <a:t>동</a:t>
            </a:r>
            <a:r>
              <a:rPr lang="en-US" altLang="ko-KR" sz="1050" spc="100">
                <a:ln>
                  <a:solidFill>
                    <a:prstClr val="black">
                      <a:alpha val="20000"/>
                    </a:prstClr>
                  </a:solidFill>
                </a:ln>
                <a:solidFill>
                  <a:srgbClr val="FFFFFF"/>
                </a:solidFill>
                <a:latin typeface="NOVA Bold"/>
                <a:ea typeface="NOVA Bold"/>
                <a:cs typeface="Arial" pitchFamily="34" charset="0"/>
              </a:rPr>
              <a:t>,</a:t>
            </a:r>
            <a:r>
              <a:rPr lang="ko-KR" altLang="en-US" sz="1050" spc="100">
                <a:ln>
                  <a:solidFill>
                    <a:prstClr val="black">
                      <a:alpha val="20000"/>
                    </a:prstClr>
                  </a:solidFill>
                </a:ln>
                <a:solidFill>
                  <a:srgbClr val="FFFFFF"/>
                </a:solidFill>
                <a:latin typeface="NOVA Bold"/>
                <a:ea typeface="NOVA Bold"/>
                <a:cs typeface="Arial" pitchFamily="34" charset="0"/>
              </a:rPr>
              <a:t>건입동</a:t>
            </a:r>
            <a:r>
              <a:rPr lang="en-US" altLang="ko-KR" sz="1050" spc="100">
                <a:ln>
                  <a:solidFill>
                    <a:prstClr val="black">
                      <a:alpha val="20000"/>
                    </a:prstClr>
                  </a:solidFill>
                </a:ln>
                <a:solidFill>
                  <a:srgbClr val="FFFFFF"/>
                </a:solidFill>
                <a:latin typeface="NOVA Bold"/>
                <a:ea typeface="NOVA Bold"/>
                <a:cs typeface="Arial" pitchFamily="34" charset="0"/>
              </a:rPr>
              <a:t>), </a:t>
            </a:r>
            <a:r>
              <a:rPr lang="ko-KR" altLang="en-US" sz="1050" spc="100">
                <a:ln>
                  <a:solidFill>
                    <a:prstClr val="black">
                      <a:alpha val="20000"/>
                    </a:prstClr>
                  </a:solidFill>
                </a:ln>
                <a:solidFill>
                  <a:srgbClr val="FFFFFF"/>
                </a:solidFill>
                <a:latin typeface="NOVA Bold"/>
                <a:ea typeface="NOVA Bold"/>
                <a:cs typeface="Arial" pitchFamily="34" charset="0"/>
              </a:rPr>
              <a:t>서귀포시</a:t>
            </a:r>
            <a:r>
              <a:rPr lang="en-US" altLang="ko-KR" sz="1050" spc="100">
                <a:ln>
                  <a:solidFill>
                    <a:prstClr val="black">
                      <a:alpha val="20000"/>
                    </a:prstClr>
                  </a:solidFill>
                </a:ln>
                <a:solidFill>
                  <a:srgbClr val="FFFFFF"/>
                </a:solidFill>
                <a:latin typeface="NOVA Bold"/>
                <a:ea typeface="NOVA Bold"/>
                <a:cs typeface="Arial" pitchFamily="34" charset="0"/>
              </a:rPr>
              <a:t>(</a:t>
            </a:r>
            <a:r>
              <a:rPr lang="ko-KR" altLang="en-US" sz="1050" spc="100">
                <a:ln>
                  <a:solidFill>
                    <a:prstClr val="black">
                      <a:alpha val="20000"/>
                    </a:prstClr>
                  </a:solidFill>
                </a:ln>
                <a:solidFill>
                  <a:srgbClr val="FFFFFF"/>
                </a:solidFill>
                <a:latin typeface="NOVA Bold"/>
                <a:ea typeface="NOVA Bold"/>
                <a:cs typeface="Arial" pitchFamily="34" charset="0"/>
              </a:rPr>
              <a:t>송산동</a:t>
            </a:r>
            <a:r>
              <a:rPr lang="en-US" altLang="ko-KR" sz="1050" spc="100">
                <a:ln>
                  <a:solidFill>
                    <a:prstClr val="black">
                      <a:alpha val="20000"/>
                    </a:prstClr>
                  </a:solidFill>
                </a:ln>
                <a:solidFill>
                  <a:srgbClr val="FFFFFF"/>
                </a:solidFill>
                <a:latin typeface="NOVA Bold"/>
                <a:ea typeface="NOVA Bold"/>
                <a:cs typeface="Arial" pitchFamily="34" charset="0"/>
              </a:rPr>
              <a:t>, </a:t>
            </a:r>
            <a:r>
              <a:rPr lang="ko-KR" altLang="en-US" sz="1050" spc="100">
                <a:ln>
                  <a:solidFill>
                    <a:prstClr val="black">
                      <a:alpha val="20000"/>
                    </a:prstClr>
                  </a:solidFill>
                </a:ln>
                <a:solidFill>
                  <a:srgbClr val="FFFFFF"/>
                </a:solidFill>
                <a:latin typeface="NOVA Bold"/>
                <a:ea typeface="NOVA Bold"/>
                <a:cs typeface="Arial" pitchFamily="34" charset="0"/>
              </a:rPr>
              <a:t>천지동</a:t>
            </a:r>
            <a:r>
              <a:rPr lang="en-US" altLang="ko-KR" sz="1050" spc="100">
                <a:ln>
                  <a:solidFill>
                    <a:prstClr val="black">
                      <a:alpha val="20000"/>
                    </a:prstClr>
                  </a:solidFill>
                </a:ln>
                <a:solidFill>
                  <a:srgbClr val="FFFFFF"/>
                </a:solidFill>
                <a:latin typeface="NOVA Bold"/>
                <a:ea typeface="NOVA Bold"/>
                <a:cs typeface="Arial" pitchFamily="34" charset="0"/>
              </a:rPr>
              <a:t>, </a:t>
            </a:r>
            <a:r>
              <a:rPr lang="ko-KR" altLang="en-US" sz="1050" spc="100">
                <a:ln>
                  <a:solidFill>
                    <a:prstClr val="black">
                      <a:alpha val="20000"/>
                    </a:prstClr>
                  </a:solidFill>
                </a:ln>
                <a:solidFill>
                  <a:srgbClr val="FFFFFF"/>
                </a:solidFill>
                <a:latin typeface="NOVA Bold"/>
                <a:ea typeface="NOVA Bold"/>
                <a:cs typeface="Arial" pitchFamily="34" charset="0"/>
              </a:rPr>
              <a:t>정방동</a:t>
            </a:r>
            <a:r>
              <a:rPr lang="en-US" altLang="ko-KR" sz="1050" spc="100">
                <a:ln>
                  <a:solidFill>
                    <a:prstClr val="black">
                      <a:alpha val="20000"/>
                    </a:prstClr>
                  </a:solidFill>
                </a:ln>
                <a:solidFill>
                  <a:srgbClr val="FFFFFF"/>
                </a:solidFill>
                <a:latin typeface="NOVA Bold"/>
                <a:ea typeface="NOVA Bold"/>
                <a:cs typeface="Arial" pitchFamily="34" charset="0"/>
              </a:rPr>
              <a:t>, </a:t>
            </a:r>
            <a:r>
              <a:rPr lang="ko-KR" altLang="en-US" sz="1050" spc="100">
                <a:ln>
                  <a:solidFill>
                    <a:prstClr val="black">
                      <a:alpha val="20000"/>
                    </a:prstClr>
                  </a:solidFill>
                </a:ln>
                <a:solidFill>
                  <a:srgbClr val="FFFFFF"/>
                </a:solidFill>
                <a:latin typeface="NOVA Bold"/>
                <a:ea typeface="NOVA Bold"/>
                <a:cs typeface="Arial" pitchFamily="34" charset="0"/>
              </a:rPr>
              <a:t>중앙동</a:t>
            </a:r>
            <a:r>
              <a:rPr lang="en-US" altLang="ko-KR" sz="1050" spc="100">
                <a:ln>
                  <a:solidFill>
                    <a:prstClr val="black">
                      <a:alpha val="20000"/>
                    </a:prstClr>
                  </a:solidFill>
                </a:ln>
                <a:solidFill>
                  <a:srgbClr val="FFFFFF"/>
                </a:solidFill>
                <a:latin typeface="NOVA Bold"/>
                <a:ea typeface="NOVA Bold"/>
                <a:cs typeface="Arial" pitchFamily="34" charset="0"/>
              </a:rPr>
              <a:t>)</a:t>
            </a:r>
            <a:r>
              <a:rPr lang="ko-KR" altLang="en-US" sz="1050" spc="100">
                <a:ln>
                  <a:solidFill>
                    <a:prstClr val="black">
                      <a:alpha val="20000"/>
                    </a:prstClr>
                  </a:solidFill>
                </a:ln>
                <a:solidFill>
                  <a:srgbClr val="FFFFFF"/>
                </a:solidFill>
                <a:latin typeface="NOVA Bold"/>
                <a:ea typeface="NOVA Bold"/>
                <a:cs typeface="Arial" pitchFamily="34" charset="0"/>
              </a:rPr>
              <a:t>로 별도 지정</a:t>
            </a:r>
            <a:endParaRPr lang="en-US" altLang="ko-KR" sz="1050" spc="100">
              <a:ln>
                <a:solidFill>
                  <a:prstClr val="black">
                    <a:alpha val="20000"/>
                  </a:prstClr>
                </a:solidFill>
              </a:ln>
              <a:solidFill>
                <a:srgbClr val="FFFFFF"/>
              </a:solidFill>
              <a:latin typeface="NOVA Bold"/>
              <a:ea typeface="NOVA Bold"/>
              <a:cs typeface="Arial" pitchFamily="34" charset="0"/>
            </a:endParaRPr>
          </a:p>
        </p:txBody>
      </p:sp>
      <p:sp>
        <p:nvSpPr>
          <p:cNvPr id="222" name="직사각형 221"/>
          <p:cNvSpPr/>
          <p:nvPr/>
        </p:nvSpPr>
        <p:spPr>
          <a:xfrm>
            <a:off x="6714224" y="2096852"/>
            <a:ext cx="2178256"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300" spc="100">
                <a:ln>
                  <a:solidFill>
                    <a:prstClr val="black">
                      <a:alpha val="20000"/>
                    </a:prstClr>
                  </a:solidFill>
                </a:ln>
                <a:solidFill>
                  <a:srgbClr val="000000">
                    <a:lumMod val="75000"/>
                    <a:lumOff val="25000"/>
                  </a:srgbClr>
                </a:solidFill>
                <a:latin typeface="Calibri"/>
                <a:ea typeface="NOVA Bold"/>
                <a:cs typeface="Arial" pitchFamily="34" charset="0"/>
              </a:rPr>
              <a:t>소비 특성 구분 기준</a:t>
            </a:r>
            <a:endParaRPr lang="en-US" altLang="ko-KR" sz="13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226" name="직사각형 225"/>
          <p:cNvSpPr/>
          <p:nvPr/>
        </p:nvSpPr>
        <p:spPr>
          <a:xfrm>
            <a:off x="6798617" y="2605221"/>
            <a:ext cx="180020" cy="180020"/>
          </a:xfrm>
          <a:prstGeom prst="rect">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27" name="직사각형 226"/>
          <p:cNvSpPr/>
          <p:nvPr/>
        </p:nvSpPr>
        <p:spPr>
          <a:xfrm>
            <a:off x="6759847" y="2488663"/>
            <a:ext cx="1980220"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200" spc="100">
                <a:ln>
                  <a:solidFill>
                    <a:prstClr val="black">
                      <a:alpha val="20000"/>
                    </a:prstClr>
                  </a:solidFill>
                </a:ln>
                <a:solidFill>
                  <a:srgbClr val="000000">
                    <a:lumMod val="65000"/>
                    <a:lumOff val="35000"/>
                  </a:srgbClr>
                </a:solidFill>
                <a:latin typeface="Calibri"/>
                <a:ea typeface="NOVA Bold"/>
                <a:cs typeface="Arial" pitchFamily="34" charset="0"/>
              </a:rPr>
              <a:t>중국인 주요 관광지</a:t>
            </a:r>
            <a:endParaRPr lang="en-US" altLang="ko-KR" sz="1200" spc="100">
              <a:ln>
                <a:solidFill>
                  <a:prstClr val="black">
                    <a:alpha val="20000"/>
                  </a:prstClr>
                </a:solidFill>
              </a:ln>
              <a:solidFill>
                <a:srgbClr val="000000">
                  <a:lumMod val="65000"/>
                  <a:lumOff val="35000"/>
                </a:srgbClr>
              </a:solidFill>
              <a:latin typeface="Calibri"/>
              <a:ea typeface="NOVA Bold"/>
              <a:cs typeface="Arial" pitchFamily="34" charset="0"/>
            </a:endParaRPr>
          </a:p>
        </p:txBody>
      </p:sp>
      <p:sp>
        <p:nvSpPr>
          <p:cNvPr id="228" name="직사각형 227"/>
          <p:cNvSpPr/>
          <p:nvPr/>
        </p:nvSpPr>
        <p:spPr>
          <a:xfrm>
            <a:off x="6795851" y="3540386"/>
            <a:ext cx="180020" cy="180020"/>
          </a:xfrm>
          <a:prstGeom prst="rect">
            <a:avLst/>
          </a:prstGeom>
          <a:solidFill>
            <a:srgbClr val="FFFF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29" name="직사각형 228"/>
          <p:cNvSpPr/>
          <p:nvPr/>
        </p:nvSpPr>
        <p:spPr>
          <a:xfrm>
            <a:off x="6876405" y="3423828"/>
            <a:ext cx="1755650"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200" spc="100">
                <a:ln>
                  <a:solidFill>
                    <a:prstClr val="black">
                      <a:alpha val="20000"/>
                    </a:prstClr>
                  </a:solidFill>
                </a:ln>
                <a:solidFill>
                  <a:srgbClr val="000000">
                    <a:lumMod val="65000"/>
                    <a:lumOff val="35000"/>
                  </a:srgbClr>
                </a:solidFill>
                <a:latin typeface="Calibri"/>
                <a:ea typeface="NOVA Bold"/>
                <a:cs typeface="Arial" pitchFamily="34" charset="0"/>
              </a:rPr>
              <a:t>내국인 주요 관광지</a:t>
            </a:r>
            <a:endParaRPr lang="en-US" altLang="ko-KR" sz="1200" spc="100">
              <a:ln>
                <a:solidFill>
                  <a:prstClr val="black">
                    <a:alpha val="20000"/>
                  </a:prstClr>
                </a:solidFill>
              </a:ln>
              <a:solidFill>
                <a:srgbClr val="000000">
                  <a:lumMod val="65000"/>
                  <a:lumOff val="35000"/>
                </a:srgbClr>
              </a:solidFill>
              <a:latin typeface="Calibri"/>
              <a:ea typeface="NOVA Bold"/>
              <a:cs typeface="Arial" pitchFamily="34" charset="0"/>
            </a:endParaRPr>
          </a:p>
        </p:txBody>
      </p:sp>
      <p:sp>
        <p:nvSpPr>
          <p:cNvPr id="224" name="직사각형 223"/>
          <p:cNvSpPr/>
          <p:nvPr/>
        </p:nvSpPr>
        <p:spPr>
          <a:xfrm>
            <a:off x="6804248" y="4661525"/>
            <a:ext cx="1979026" cy="540060"/>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4" name="직사각형 233"/>
          <p:cNvSpPr/>
          <p:nvPr/>
        </p:nvSpPr>
        <p:spPr>
          <a:xfrm>
            <a:off x="6798617" y="2814382"/>
            <a:ext cx="1979026" cy="537438"/>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5" name="직사각형 234"/>
          <p:cNvSpPr/>
          <p:nvPr/>
        </p:nvSpPr>
        <p:spPr>
          <a:xfrm>
            <a:off x="6805442" y="3753962"/>
            <a:ext cx="1979026" cy="539134"/>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25" name="TextBox 224"/>
          <p:cNvSpPr txBox="1"/>
          <p:nvPr/>
        </p:nvSpPr>
        <p:spPr>
          <a:xfrm>
            <a:off x="6858268" y="4730610"/>
            <a:ext cx="1854192" cy="406778"/>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10000"/>
              </a:lnSpc>
              <a:spcBef>
                <a:spcPts val="400"/>
              </a:spcBef>
              <a:buClr>
                <a:srgbClr val="000000"/>
              </a:buClr>
              <a:buSzTx/>
            </a:pPr>
            <a:r>
              <a:rPr lang="ko-KR" altLang="en-US" sz="1050">
                <a:solidFill>
                  <a:srgbClr val="000000"/>
                </a:solidFill>
                <a:cs typeface="Arial Narrow" pitchFamily="34" charset="0"/>
              </a:rPr>
              <a:t>제주도민 매출비 </a:t>
            </a:r>
            <a:r>
              <a:rPr lang="en-US" altLang="ko-KR" sz="1050">
                <a:solidFill>
                  <a:srgbClr val="000000"/>
                </a:solidFill>
                <a:cs typeface="Arial Narrow" pitchFamily="34" charset="0"/>
              </a:rPr>
              <a:t>60% </a:t>
            </a:r>
            <a:r>
              <a:rPr lang="ko-KR" altLang="en-US" sz="1050">
                <a:solidFill>
                  <a:srgbClr val="000000"/>
                </a:solidFill>
                <a:cs typeface="Arial Narrow" pitchFamily="34" charset="0"/>
              </a:rPr>
              <a:t>이상</a:t>
            </a:r>
            <a:endParaRPr lang="en-US" altLang="ko-KR" sz="1050">
              <a:solidFill>
                <a:srgbClr val="000000"/>
              </a:solidFill>
              <a:cs typeface="Arial Narrow" pitchFamily="34" charset="0"/>
            </a:endParaRPr>
          </a:p>
          <a:p>
            <a:pPr>
              <a:lnSpc>
                <a:spcPct val="110000"/>
              </a:lnSpc>
              <a:spcBef>
                <a:spcPts val="400"/>
              </a:spcBef>
              <a:buClr>
                <a:srgbClr val="000000"/>
              </a:buClr>
              <a:buSzTx/>
            </a:pPr>
            <a:r>
              <a:rPr lang="ko-KR" altLang="en-US" sz="1050">
                <a:solidFill>
                  <a:srgbClr val="000000"/>
                </a:solidFill>
                <a:cs typeface="Arial Narrow" pitchFamily="34" charset="0"/>
              </a:rPr>
              <a:t>마트 등 주요 소비 가맹점 위치 </a:t>
            </a:r>
            <a:endParaRPr lang="en-US" altLang="ko-KR" sz="1050">
              <a:solidFill>
                <a:srgbClr val="000000"/>
              </a:solidFill>
              <a:cs typeface="Arial Narrow" pitchFamily="34" charset="0"/>
            </a:endParaRPr>
          </a:p>
        </p:txBody>
      </p:sp>
      <p:sp>
        <p:nvSpPr>
          <p:cNvPr id="238" name="TextBox 237"/>
          <p:cNvSpPr txBox="1"/>
          <p:nvPr/>
        </p:nvSpPr>
        <p:spPr>
          <a:xfrm>
            <a:off x="6861034" y="2891461"/>
            <a:ext cx="1854192" cy="406778"/>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10000"/>
              </a:lnSpc>
              <a:spcBef>
                <a:spcPts val="400"/>
              </a:spcBef>
              <a:buClr>
                <a:srgbClr val="000000"/>
              </a:buClr>
              <a:buSzTx/>
            </a:pPr>
            <a:r>
              <a:rPr lang="ko-KR" altLang="en-US" sz="1050">
                <a:solidFill>
                  <a:srgbClr val="000000"/>
                </a:solidFill>
                <a:cs typeface="Arial Narrow" pitchFamily="34" charset="0"/>
              </a:rPr>
              <a:t>관광객 매출 </a:t>
            </a:r>
            <a:r>
              <a:rPr lang="en-US" altLang="ko-KR" sz="1050">
                <a:solidFill>
                  <a:srgbClr val="000000"/>
                </a:solidFill>
                <a:cs typeface="Arial Narrow" pitchFamily="34" charset="0"/>
              </a:rPr>
              <a:t>50% </a:t>
            </a:r>
            <a:r>
              <a:rPr lang="ko-KR" altLang="en-US" sz="1050">
                <a:solidFill>
                  <a:srgbClr val="000000"/>
                </a:solidFill>
                <a:cs typeface="Arial Narrow" pitchFamily="34" charset="0"/>
              </a:rPr>
              <a:t>이상</a:t>
            </a:r>
            <a:endParaRPr lang="en-US" altLang="ko-KR" sz="1050">
              <a:solidFill>
                <a:srgbClr val="000000"/>
              </a:solidFill>
              <a:cs typeface="Arial Narrow" pitchFamily="34" charset="0"/>
            </a:endParaRPr>
          </a:p>
          <a:p>
            <a:pPr>
              <a:lnSpc>
                <a:spcPct val="110000"/>
              </a:lnSpc>
              <a:spcBef>
                <a:spcPts val="400"/>
              </a:spcBef>
              <a:buClr>
                <a:srgbClr val="000000"/>
              </a:buClr>
              <a:buSzTx/>
            </a:pPr>
            <a:r>
              <a:rPr lang="ko-KR" altLang="en-US" sz="1050">
                <a:solidFill>
                  <a:srgbClr val="000000"/>
                </a:solidFill>
                <a:cs typeface="Arial Narrow" pitchFamily="34" charset="0"/>
              </a:rPr>
              <a:t>중국인 관광객 매출비 </a:t>
            </a:r>
            <a:r>
              <a:rPr lang="en-US" altLang="ko-KR" sz="1050">
                <a:solidFill>
                  <a:srgbClr val="000000"/>
                </a:solidFill>
                <a:cs typeface="Arial Narrow" pitchFamily="34" charset="0"/>
              </a:rPr>
              <a:t>18% </a:t>
            </a:r>
            <a:r>
              <a:rPr lang="ko-KR" altLang="en-US" sz="1050">
                <a:solidFill>
                  <a:srgbClr val="000000"/>
                </a:solidFill>
                <a:cs typeface="Arial Narrow" pitchFamily="34" charset="0"/>
              </a:rPr>
              <a:t>이상</a:t>
            </a:r>
            <a:endParaRPr lang="en-US" altLang="ko-KR" sz="1050">
              <a:solidFill>
                <a:srgbClr val="000000"/>
              </a:solidFill>
              <a:cs typeface="Arial Narrow" pitchFamily="34" charset="0"/>
            </a:endParaRPr>
          </a:p>
        </p:txBody>
      </p:sp>
      <p:sp>
        <p:nvSpPr>
          <p:cNvPr id="239" name="TextBox 238"/>
          <p:cNvSpPr txBox="1"/>
          <p:nvPr/>
        </p:nvSpPr>
        <p:spPr>
          <a:xfrm>
            <a:off x="6862299" y="3820603"/>
            <a:ext cx="1854192" cy="406778"/>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10000"/>
              </a:lnSpc>
              <a:spcBef>
                <a:spcPts val="400"/>
              </a:spcBef>
              <a:buClr>
                <a:srgbClr val="000000"/>
              </a:buClr>
              <a:buSzTx/>
            </a:pPr>
            <a:r>
              <a:rPr lang="ko-KR" altLang="en-US" sz="1050">
                <a:solidFill>
                  <a:srgbClr val="000000"/>
                </a:solidFill>
                <a:cs typeface="Arial Narrow" pitchFamily="34" charset="0"/>
              </a:rPr>
              <a:t>관광객 매출 </a:t>
            </a:r>
            <a:r>
              <a:rPr lang="en-US" altLang="ko-KR" sz="1050">
                <a:solidFill>
                  <a:srgbClr val="000000"/>
                </a:solidFill>
                <a:cs typeface="Arial Narrow" pitchFamily="34" charset="0"/>
              </a:rPr>
              <a:t>50% </a:t>
            </a:r>
            <a:r>
              <a:rPr lang="ko-KR" altLang="en-US" sz="1050">
                <a:solidFill>
                  <a:srgbClr val="000000"/>
                </a:solidFill>
                <a:cs typeface="Arial Narrow" pitchFamily="34" charset="0"/>
              </a:rPr>
              <a:t>이상</a:t>
            </a:r>
            <a:endParaRPr lang="en-US" altLang="ko-KR" sz="1050">
              <a:solidFill>
                <a:srgbClr val="000000"/>
              </a:solidFill>
              <a:cs typeface="Arial Narrow" pitchFamily="34" charset="0"/>
            </a:endParaRPr>
          </a:p>
          <a:p>
            <a:pPr>
              <a:lnSpc>
                <a:spcPct val="110000"/>
              </a:lnSpc>
              <a:spcBef>
                <a:spcPts val="400"/>
              </a:spcBef>
              <a:buClr>
                <a:srgbClr val="000000"/>
              </a:buClr>
              <a:buSzTx/>
            </a:pPr>
            <a:r>
              <a:rPr lang="ko-KR" altLang="en-US" sz="1050">
                <a:solidFill>
                  <a:srgbClr val="000000"/>
                </a:solidFill>
                <a:cs typeface="Arial Narrow" pitchFamily="34" charset="0"/>
              </a:rPr>
              <a:t>내국인 관광객 매출비 </a:t>
            </a:r>
            <a:r>
              <a:rPr lang="en-US" altLang="ko-KR" sz="1050">
                <a:solidFill>
                  <a:srgbClr val="000000"/>
                </a:solidFill>
                <a:cs typeface="Arial Narrow" pitchFamily="34" charset="0"/>
              </a:rPr>
              <a:t>45% </a:t>
            </a:r>
            <a:r>
              <a:rPr lang="ko-KR" altLang="en-US" sz="1050">
                <a:solidFill>
                  <a:srgbClr val="000000"/>
                </a:solidFill>
                <a:cs typeface="Arial Narrow" pitchFamily="34" charset="0"/>
              </a:rPr>
              <a:t>이상</a:t>
            </a:r>
            <a:endParaRPr lang="en-US" altLang="ko-KR" sz="1050">
              <a:solidFill>
                <a:srgbClr val="000000"/>
              </a:solidFill>
              <a:cs typeface="Arial Narrow" pitchFamily="34" charset="0"/>
            </a:endParaRPr>
          </a:p>
        </p:txBody>
      </p:sp>
      <p:sp>
        <p:nvSpPr>
          <p:cNvPr id="241" name="직사각형 240"/>
          <p:cNvSpPr/>
          <p:nvPr/>
        </p:nvSpPr>
        <p:spPr>
          <a:xfrm>
            <a:off x="6552220" y="5600077"/>
            <a:ext cx="2592288" cy="68778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800" spc="100">
                <a:ln>
                  <a:solidFill>
                    <a:prstClr val="black">
                      <a:alpha val="20000"/>
                    </a:prstClr>
                  </a:solidFill>
                </a:ln>
                <a:solidFill>
                  <a:srgbClr val="000000">
                    <a:lumMod val="75000"/>
                    <a:lumOff val="25000"/>
                  </a:srgbClr>
                </a:solidFill>
                <a:cs typeface="Arial" pitchFamily="34" charset="0"/>
              </a:rPr>
              <a:t>※</a:t>
            </a:r>
            <a:r>
              <a:rPr lang="ko-KR" altLang="en-US" sz="800" spc="100">
                <a:ln>
                  <a:solidFill>
                    <a:prstClr val="black">
                      <a:alpha val="20000"/>
                    </a:prstClr>
                  </a:solidFill>
                </a:ln>
                <a:solidFill>
                  <a:srgbClr val="000000">
                    <a:lumMod val="75000"/>
                    <a:lumOff val="25000"/>
                  </a:srgbClr>
                </a:solidFill>
                <a:cs typeface="Arial" pitchFamily="34" charset="0"/>
              </a:rPr>
              <a:t>동지역 전체 유형별 소비 비중 평균</a:t>
            </a:r>
            <a:endParaRPr lang="en-US" altLang="ko-KR" sz="800" spc="100">
              <a:ln>
                <a:solidFill>
                  <a:prstClr val="black">
                    <a:alpha val="20000"/>
                  </a:prstClr>
                </a:solidFill>
              </a:ln>
              <a:solidFill>
                <a:srgbClr val="000000">
                  <a:lumMod val="75000"/>
                  <a:lumOff val="25000"/>
                </a:srgbClr>
              </a:solidFill>
              <a:cs typeface="Arial" pitchFamily="34" charset="0"/>
            </a:endParaRPr>
          </a:p>
          <a:p>
            <a:pPr>
              <a:lnSpc>
                <a:spcPct val="130000"/>
              </a:lnSpc>
            </a:pPr>
            <a:r>
              <a:rPr lang="ko-KR" altLang="en-US" sz="800" spc="100">
                <a:ln>
                  <a:solidFill>
                    <a:prstClr val="black">
                      <a:alpha val="20000"/>
                    </a:prstClr>
                  </a:solidFill>
                </a:ln>
                <a:solidFill>
                  <a:srgbClr val="000000">
                    <a:lumMod val="75000"/>
                    <a:lumOff val="25000"/>
                  </a:srgbClr>
                </a:solidFill>
                <a:cs typeface="Arial" pitchFamily="34" charset="0"/>
              </a:rPr>
              <a:t> </a:t>
            </a:r>
            <a:r>
              <a:rPr lang="en-US" altLang="ko-KR" sz="800" spc="100">
                <a:ln>
                  <a:solidFill>
                    <a:prstClr val="black">
                      <a:alpha val="20000"/>
                    </a:prstClr>
                  </a:solidFill>
                </a:ln>
                <a:solidFill>
                  <a:srgbClr val="000000">
                    <a:lumMod val="75000"/>
                    <a:lumOff val="25000"/>
                  </a:srgbClr>
                </a:solidFill>
                <a:cs typeface="Arial" pitchFamily="34" charset="0"/>
              </a:rPr>
              <a:t> (</a:t>
            </a:r>
            <a:r>
              <a:rPr lang="ko-KR" altLang="en-US" sz="800" spc="100">
                <a:ln>
                  <a:solidFill>
                    <a:prstClr val="black">
                      <a:alpha val="20000"/>
                    </a:prstClr>
                  </a:solidFill>
                </a:ln>
                <a:solidFill>
                  <a:srgbClr val="000000">
                    <a:lumMod val="75000"/>
                    <a:lumOff val="25000"/>
                  </a:srgbClr>
                </a:solidFill>
                <a:cs typeface="Arial" pitchFamily="34" charset="0"/>
              </a:rPr>
              <a:t>연간 카드 소비 </a:t>
            </a:r>
            <a:r>
              <a:rPr lang="en-US" altLang="ko-KR" sz="800" spc="100">
                <a:ln>
                  <a:solidFill>
                    <a:prstClr val="black">
                      <a:alpha val="20000"/>
                    </a:prstClr>
                  </a:solidFill>
                </a:ln>
                <a:solidFill>
                  <a:srgbClr val="000000">
                    <a:lumMod val="75000"/>
                    <a:lumOff val="25000"/>
                  </a:srgbClr>
                </a:solidFill>
                <a:cs typeface="Arial" pitchFamily="34" charset="0"/>
              </a:rPr>
              <a:t>500</a:t>
            </a:r>
            <a:r>
              <a:rPr lang="ko-KR" altLang="en-US" sz="800" spc="100">
                <a:ln>
                  <a:solidFill>
                    <a:prstClr val="black">
                      <a:alpha val="20000"/>
                    </a:prstClr>
                  </a:solidFill>
                </a:ln>
                <a:solidFill>
                  <a:srgbClr val="000000">
                    <a:lumMod val="75000"/>
                    <a:lumOff val="25000"/>
                  </a:srgbClr>
                </a:solidFill>
                <a:cs typeface="Arial" pitchFamily="34" charset="0"/>
              </a:rPr>
              <a:t>억 이상 지역</a:t>
            </a:r>
            <a:r>
              <a:rPr lang="en-US" altLang="ko-KR" sz="800" spc="100">
                <a:ln>
                  <a:solidFill>
                    <a:prstClr val="black">
                      <a:alpha val="20000"/>
                    </a:prstClr>
                  </a:solidFill>
                </a:ln>
                <a:solidFill>
                  <a:srgbClr val="000000">
                    <a:lumMod val="75000"/>
                    <a:lumOff val="25000"/>
                  </a:srgbClr>
                </a:solidFill>
                <a:cs typeface="Arial" pitchFamily="34" charset="0"/>
              </a:rPr>
              <a:t>)</a:t>
            </a:r>
          </a:p>
          <a:p>
            <a:pPr>
              <a:lnSpc>
                <a:spcPct val="130000"/>
              </a:lnSpc>
            </a:pPr>
            <a:r>
              <a:rPr lang="en-US" altLang="ko-KR" sz="800" spc="100">
                <a:ln>
                  <a:solidFill>
                    <a:prstClr val="black">
                      <a:alpha val="20000"/>
                    </a:prstClr>
                  </a:solidFill>
                </a:ln>
                <a:solidFill>
                  <a:srgbClr val="000000">
                    <a:lumMod val="75000"/>
                    <a:lumOff val="25000"/>
                  </a:srgbClr>
                </a:solidFill>
                <a:cs typeface="Arial" pitchFamily="34" charset="0"/>
              </a:rPr>
              <a:t>   </a:t>
            </a:r>
            <a:r>
              <a:rPr lang="ko-KR" altLang="en-US" sz="800" spc="100">
                <a:ln>
                  <a:solidFill>
                    <a:prstClr val="black">
                      <a:alpha val="20000"/>
                    </a:prstClr>
                  </a:solidFill>
                </a:ln>
                <a:solidFill>
                  <a:srgbClr val="000000">
                    <a:lumMod val="75000"/>
                    <a:lumOff val="25000"/>
                  </a:srgbClr>
                </a:solidFill>
                <a:cs typeface="Arial" pitchFamily="34" charset="0"/>
              </a:rPr>
              <a:t>제주도민 </a:t>
            </a:r>
            <a:r>
              <a:rPr lang="en-US" altLang="ko-KR" sz="800" spc="100">
                <a:ln>
                  <a:solidFill>
                    <a:prstClr val="black">
                      <a:alpha val="20000"/>
                    </a:prstClr>
                  </a:solidFill>
                </a:ln>
                <a:solidFill>
                  <a:srgbClr val="000000">
                    <a:lumMod val="75000"/>
                    <a:lumOff val="25000"/>
                  </a:srgbClr>
                </a:solidFill>
                <a:cs typeface="Arial" pitchFamily="34" charset="0"/>
              </a:rPr>
              <a:t>48.9%, </a:t>
            </a:r>
            <a:r>
              <a:rPr lang="ko-KR" altLang="en-US" sz="800" spc="100">
                <a:ln>
                  <a:solidFill>
                    <a:prstClr val="black">
                      <a:alpha val="20000"/>
                    </a:prstClr>
                  </a:solidFill>
                </a:ln>
                <a:solidFill>
                  <a:srgbClr val="000000">
                    <a:lumMod val="75000"/>
                    <a:lumOff val="25000"/>
                  </a:srgbClr>
                </a:solidFill>
                <a:cs typeface="Arial" pitchFamily="34" charset="0"/>
              </a:rPr>
              <a:t>내국인 관광객 </a:t>
            </a:r>
            <a:r>
              <a:rPr lang="en-US" altLang="ko-KR" sz="800" spc="100">
                <a:ln>
                  <a:solidFill>
                    <a:prstClr val="black">
                      <a:alpha val="20000"/>
                    </a:prstClr>
                  </a:solidFill>
                </a:ln>
                <a:solidFill>
                  <a:srgbClr val="000000">
                    <a:lumMod val="75000"/>
                    <a:lumOff val="25000"/>
                  </a:srgbClr>
                </a:solidFill>
                <a:cs typeface="Arial" pitchFamily="34" charset="0"/>
              </a:rPr>
              <a:t>25.8%</a:t>
            </a:r>
          </a:p>
          <a:p>
            <a:pPr>
              <a:lnSpc>
                <a:spcPct val="130000"/>
              </a:lnSpc>
            </a:pPr>
            <a:r>
              <a:rPr lang="ko-KR" altLang="en-US" sz="800" spc="100">
                <a:ln>
                  <a:solidFill>
                    <a:prstClr val="black">
                      <a:alpha val="20000"/>
                    </a:prstClr>
                  </a:solidFill>
                </a:ln>
                <a:solidFill>
                  <a:srgbClr val="000000">
                    <a:lumMod val="75000"/>
                    <a:lumOff val="25000"/>
                  </a:srgbClr>
                </a:solidFill>
                <a:cs typeface="Arial" pitchFamily="34" charset="0"/>
              </a:rPr>
              <a:t>   중국인 관광객 </a:t>
            </a:r>
            <a:r>
              <a:rPr lang="en-US" altLang="ko-KR" sz="800" spc="100">
                <a:ln>
                  <a:solidFill>
                    <a:prstClr val="black">
                      <a:alpha val="20000"/>
                    </a:prstClr>
                  </a:solidFill>
                </a:ln>
                <a:solidFill>
                  <a:srgbClr val="000000">
                    <a:lumMod val="75000"/>
                    <a:lumOff val="25000"/>
                  </a:srgbClr>
                </a:solidFill>
                <a:cs typeface="Arial" pitchFamily="34" charset="0"/>
              </a:rPr>
              <a:t>8.7%</a:t>
            </a:r>
            <a:br>
              <a:rPr lang="en-US" altLang="ko-KR" sz="800" spc="100">
                <a:ln>
                  <a:solidFill>
                    <a:prstClr val="black">
                      <a:alpha val="20000"/>
                    </a:prstClr>
                  </a:solidFill>
                </a:ln>
                <a:solidFill>
                  <a:srgbClr val="000000">
                    <a:lumMod val="75000"/>
                    <a:lumOff val="25000"/>
                  </a:srgbClr>
                </a:solidFill>
                <a:cs typeface="Arial" pitchFamily="34" charset="0"/>
              </a:rPr>
            </a:br>
            <a:endParaRPr lang="en-US" altLang="ko-KR" sz="800" spc="100">
              <a:ln>
                <a:solidFill>
                  <a:prstClr val="black">
                    <a:alpha val="20000"/>
                  </a:prstClr>
                </a:solidFill>
              </a:ln>
              <a:solidFill>
                <a:srgbClr val="000000">
                  <a:lumMod val="75000"/>
                  <a:lumOff val="25000"/>
                </a:srgbClr>
              </a:solidFill>
              <a:cs typeface="Arial" pitchFamily="34" charset="0"/>
            </a:endParaRPr>
          </a:p>
        </p:txBody>
      </p:sp>
      <p:sp>
        <p:nvSpPr>
          <p:cNvPr id="36" name="모서리가 둥근 직사각형 35"/>
          <p:cNvSpPr/>
          <p:nvPr/>
        </p:nvSpPr>
        <p:spPr>
          <a:xfrm>
            <a:off x="259806" y="224103"/>
            <a:ext cx="216000" cy="216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sz="1600" b="1">
                <a:solidFill>
                  <a:srgbClr val="FFFFFF"/>
                </a:solidFill>
                <a:latin typeface="Arial" pitchFamily="34" charset="0"/>
                <a:cs typeface="Arial" pitchFamily="34" charset="0"/>
              </a:rPr>
              <a:t>1</a:t>
            </a:r>
            <a:endParaRPr lang="ko-KR" altLang="en-US" sz="1600" b="1">
              <a:solidFill>
                <a:srgbClr val="FFFFFF"/>
              </a:solidFill>
              <a:latin typeface="Arial" pitchFamily="34" charset="0"/>
              <a:cs typeface="Arial" pitchFamily="34" charset="0"/>
            </a:endParaRPr>
          </a:p>
        </p:txBody>
      </p:sp>
      <p:sp>
        <p:nvSpPr>
          <p:cNvPr id="39" name="직사각형 38"/>
          <p:cNvSpPr/>
          <p:nvPr/>
        </p:nvSpPr>
        <p:spPr>
          <a:xfrm>
            <a:off x="6831855" y="5354146"/>
            <a:ext cx="180020" cy="180020"/>
          </a:xfrm>
          <a:prstGeom prst="rect">
            <a:avLst/>
          </a:prstGeom>
          <a:solidFill>
            <a:srgbClr val="00206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직사각형 39"/>
          <p:cNvSpPr/>
          <p:nvPr/>
        </p:nvSpPr>
        <p:spPr>
          <a:xfrm>
            <a:off x="6912410" y="5229200"/>
            <a:ext cx="791938"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200" spc="100">
                <a:ln>
                  <a:solidFill>
                    <a:prstClr val="black">
                      <a:alpha val="20000"/>
                    </a:prstClr>
                  </a:solidFill>
                </a:ln>
                <a:solidFill>
                  <a:srgbClr val="000000">
                    <a:lumMod val="65000"/>
                    <a:lumOff val="35000"/>
                  </a:srgbClr>
                </a:solidFill>
                <a:latin typeface="Calibri"/>
                <a:ea typeface="NOVA Bold"/>
                <a:cs typeface="Arial" pitchFamily="34" charset="0"/>
              </a:rPr>
              <a:t>구도심</a:t>
            </a:r>
            <a:endParaRPr lang="en-US" altLang="ko-KR" sz="1200" spc="100">
              <a:ln>
                <a:solidFill>
                  <a:prstClr val="black">
                    <a:alpha val="20000"/>
                  </a:prstClr>
                </a:solidFill>
              </a:ln>
              <a:solidFill>
                <a:srgbClr val="000000">
                  <a:lumMod val="65000"/>
                  <a:lumOff val="35000"/>
                </a:srgbClr>
              </a:solidFill>
              <a:latin typeface="Calibri"/>
              <a:ea typeface="NOVA Bold"/>
              <a:cs typeface="Arial" pitchFamily="34" charset="0"/>
            </a:endParaRPr>
          </a:p>
        </p:txBody>
      </p:sp>
      <p:grpSp>
        <p:nvGrpSpPr>
          <p:cNvPr id="4" name="그룹 3"/>
          <p:cNvGrpSpPr/>
          <p:nvPr/>
        </p:nvGrpSpPr>
        <p:grpSpPr>
          <a:xfrm>
            <a:off x="323528" y="2060848"/>
            <a:ext cx="6084676" cy="3391653"/>
            <a:chOff x="323528" y="2060848"/>
            <a:chExt cx="6084676" cy="3391653"/>
          </a:xfrm>
        </p:grpSpPr>
        <p:sp>
          <p:nvSpPr>
            <p:cNvPr id="106" name="직사각형 105"/>
            <p:cNvSpPr/>
            <p:nvPr/>
          </p:nvSpPr>
          <p:spPr>
            <a:xfrm>
              <a:off x="2069736" y="2060848"/>
              <a:ext cx="2430256"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30000"/>
                </a:lnSpc>
              </a:pPr>
              <a:r>
                <a:rPr lang="ko-KR" altLang="en-US" sz="1300" spc="100">
                  <a:ln>
                    <a:solidFill>
                      <a:prstClr val="black">
                        <a:alpha val="20000"/>
                      </a:prstClr>
                    </a:solidFill>
                  </a:ln>
                  <a:solidFill>
                    <a:srgbClr val="000000">
                      <a:lumMod val="75000"/>
                      <a:lumOff val="25000"/>
                    </a:srgbClr>
                  </a:solidFill>
                  <a:latin typeface="Calibri"/>
                  <a:ea typeface="NOVA Bold"/>
                  <a:cs typeface="Arial" pitchFamily="34" charset="0"/>
                </a:rPr>
                <a:t>소비 특성에 따른 지역 구분</a:t>
              </a:r>
              <a:endParaRPr lang="en-US" altLang="ko-KR" sz="13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10" name="직사각형 109"/>
            <p:cNvSpPr/>
            <p:nvPr/>
          </p:nvSpPr>
          <p:spPr>
            <a:xfrm>
              <a:off x="986062" y="2492896"/>
              <a:ext cx="1368152"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30000"/>
                </a:lnSpc>
              </a:pPr>
              <a:r>
                <a:rPr lang="en-US" altLang="ko-KR" sz="1100" spc="100">
                  <a:ln>
                    <a:solidFill>
                      <a:prstClr val="black">
                        <a:alpha val="20000"/>
                      </a:prstClr>
                    </a:solidFill>
                  </a:ln>
                  <a:solidFill>
                    <a:srgbClr val="000000">
                      <a:lumMod val="65000"/>
                      <a:lumOff val="35000"/>
                    </a:srgbClr>
                  </a:solidFill>
                  <a:latin typeface="Calibri"/>
                  <a:ea typeface="NOVA Bold"/>
                  <a:cs typeface="Arial" pitchFamily="34" charset="0"/>
                </a:rPr>
                <a:t>&lt;</a:t>
              </a:r>
              <a:r>
                <a:rPr lang="ko-KR" altLang="en-US" sz="1100" spc="100">
                  <a:ln>
                    <a:solidFill>
                      <a:prstClr val="black">
                        <a:alpha val="20000"/>
                      </a:prstClr>
                    </a:solidFill>
                  </a:ln>
                  <a:solidFill>
                    <a:srgbClr val="000000">
                      <a:lumMod val="65000"/>
                      <a:lumOff val="35000"/>
                    </a:srgbClr>
                  </a:solidFill>
                  <a:latin typeface="Calibri"/>
                  <a:ea typeface="NOVA Bold"/>
                  <a:cs typeface="Arial" pitchFamily="34" charset="0"/>
                </a:rPr>
                <a:t>제주시</a:t>
              </a:r>
              <a:r>
                <a:rPr lang="en-US" altLang="ko-KR" sz="1100" spc="100">
                  <a:ln>
                    <a:solidFill>
                      <a:prstClr val="black">
                        <a:alpha val="20000"/>
                      </a:prstClr>
                    </a:solidFill>
                  </a:ln>
                  <a:solidFill>
                    <a:srgbClr val="000000">
                      <a:lumMod val="65000"/>
                      <a:lumOff val="35000"/>
                    </a:srgbClr>
                  </a:solidFill>
                  <a:latin typeface="Calibri"/>
                  <a:ea typeface="NOVA Bold"/>
                  <a:cs typeface="Arial" pitchFamily="34" charset="0"/>
                </a:rPr>
                <a:t> </a:t>
              </a:r>
              <a:r>
                <a:rPr lang="ko-KR" altLang="en-US" sz="1100" spc="100">
                  <a:ln>
                    <a:solidFill>
                      <a:prstClr val="black">
                        <a:alpha val="20000"/>
                      </a:prstClr>
                    </a:solidFill>
                  </a:ln>
                  <a:solidFill>
                    <a:srgbClr val="000000">
                      <a:lumMod val="65000"/>
                      <a:lumOff val="35000"/>
                    </a:srgbClr>
                  </a:solidFill>
                  <a:latin typeface="Calibri"/>
                  <a:ea typeface="NOVA Bold"/>
                  <a:cs typeface="Arial" pitchFamily="34" charset="0"/>
                </a:rPr>
                <a:t>동지역</a:t>
              </a:r>
              <a:r>
                <a:rPr lang="en-US" altLang="ko-KR" sz="1100" spc="100">
                  <a:ln>
                    <a:solidFill>
                      <a:prstClr val="black">
                        <a:alpha val="20000"/>
                      </a:prstClr>
                    </a:solidFill>
                  </a:ln>
                  <a:solidFill>
                    <a:srgbClr val="000000">
                      <a:lumMod val="65000"/>
                      <a:lumOff val="35000"/>
                    </a:srgbClr>
                  </a:solidFill>
                  <a:latin typeface="Calibri"/>
                  <a:ea typeface="NOVA Bold"/>
                  <a:cs typeface="Arial" pitchFamily="34" charset="0"/>
                </a:rPr>
                <a:t>&gt;</a:t>
              </a:r>
            </a:p>
          </p:txBody>
        </p:sp>
        <p:sp>
          <p:nvSpPr>
            <p:cNvPr id="111" name="직사각형 110"/>
            <p:cNvSpPr/>
            <p:nvPr/>
          </p:nvSpPr>
          <p:spPr>
            <a:xfrm>
              <a:off x="4193972" y="2492896"/>
              <a:ext cx="1368152"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30000"/>
                </a:lnSpc>
              </a:pPr>
              <a:r>
                <a:rPr lang="en-US" altLang="ko-KR" sz="1100" spc="100">
                  <a:ln>
                    <a:solidFill>
                      <a:prstClr val="black">
                        <a:alpha val="20000"/>
                      </a:prstClr>
                    </a:solidFill>
                  </a:ln>
                  <a:solidFill>
                    <a:srgbClr val="000000">
                      <a:lumMod val="65000"/>
                      <a:lumOff val="35000"/>
                    </a:srgbClr>
                  </a:solidFill>
                  <a:latin typeface="Calibri"/>
                  <a:ea typeface="NOVA Bold"/>
                  <a:cs typeface="Arial" pitchFamily="34" charset="0"/>
                </a:rPr>
                <a:t>&lt;</a:t>
              </a:r>
              <a:r>
                <a:rPr lang="ko-KR" altLang="en-US" sz="1100" spc="100">
                  <a:ln>
                    <a:solidFill>
                      <a:prstClr val="black">
                        <a:alpha val="20000"/>
                      </a:prstClr>
                    </a:solidFill>
                  </a:ln>
                  <a:solidFill>
                    <a:srgbClr val="000000">
                      <a:lumMod val="65000"/>
                      <a:lumOff val="35000"/>
                    </a:srgbClr>
                  </a:solidFill>
                  <a:latin typeface="Calibri"/>
                  <a:ea typeface="NOVA Bold"/>
                  <a:cs typeface="Arial" pitchFamily="34" charset="0"/>
                </a:rPr>
                <a:t>서귀포시</a:t>
              </a:r>
              <a:r>
                <a:rPr lang="en-US" altLang="ko-KR" sz="1100" spc="100">
                  <a:ln>
                    <a:solidFill>
                      <a:prstClr val="black">
                        <a:alpha val="20000"/>
                      </a:prstClr>
                    </a:solidFill>
                  </a:ln>
                  <a:solidFill>
                    <a:srgbClr val="000000">
                      <a:lumMod val="65000"/>
                      <a:lumOff val="35000"/>
                    </a:srgbClr>
                  </a:solidFill>
                  <a:latin typeface="Calibri"/>
                  <a:ea typeface="NOVA Bold"/>
                  <a:cs typeface="Arial" pitchFamily="34" charset="0"/>
                </a:rPr>
                <a:t> </a:t>
              </a:r>
              <a:r>
                <a:rPr lang="ko-KR" altLang="en-US" sz="1100" spc="100">
                  <a:ln>
                    <a:solidFill>
                      <a:prstClr val="black">
                        <a:alpha val="20000"/>
                      </a:prstClr>
                    </a:solidFill>
                  </a:ln>
                  <a:solidFill>
                    <a:srgbClr val="000000">
                      <a:lumMod val="65000"/>
                      <a:lumOff val="35000"/>
                    </a:srgbClr>
                  </a:solidFill>
                  <a:latin typeface="Calibri"/>
                  <a:ea typeface="NOVA Bold"/>
                  <a:cs typeface="Arial" pitchFamily="34" charset="0"/>
                </a:rPr>
                <a:t>동지역</a:t>
              </a:r>
              <a:r>
                <a:rPr lang="en-US" altLang="ko-KR" sz="1100" spc="100">
                  <a:ln>
                    <a:solidFill>
                      <a:prstClr val="black">
                        <a:alpha val="20000"/>
                      </a:prstClr>
                    </a:solidFill>
                  </a:ln>
                  <a:solidFill>
                    <a:srgbClr val="000000">
                      <a:lumMod val="65000"/>
                      <a:lumOff val="35000"/>
                    </a:srgbClr>
                  </a:solidFill>
                  <a:latin typeface="Calibri"/>
                  <a:ea typeface="NOVA Bold"/>
                  <a:cs typeface="Arial" pitchFamily="34" charset="0"/>
                </a:rPr>
                <a:t>&gt;</a:t>
              </a:r>
            </a:p>
          </p:txBody>
        </p:sp>
        <p:pic>
          <p:nvPicPr>
            <p:cNvPr id="38" name="Picture 4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3528" y="2774901"/>
              <a:ext cx="2896239" cy="267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3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405277" y="2924943"/>
              <a:ext cx="3002927" cy="2455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3" name="직사각형 32"/>
          <p:cNvSpPr/>
          <p:nvPr/>
        </p:nvSpPr>
        <p:spPr>
          <a:xfrm>
            <a:off x="3509868" y="4445501"/>
            <a:ext cx="486068" cy="243639"/>
          </a:xfrm>
          <a:prstGeom prst="rect">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550">
                <a:solidFill>
                  <a:srgbClr val="000000"/>
                </a:solidFill>
              </a:rPr>
              <a:t>예래동</a:t>
            </a:r>
          </a:p>
        </p:txBody>
      </p:sp>
    </p:spTree>
    <p:extLst>
      <p:ext uri="{BB962C8B-B14F-4D97-AF65-F5344CB8AC3E}">
        <p14:creationId xmlns:p14="http://schemas.microsoft.com/office/powerpoint/2010/main" val="189188040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10"/>
          <p:cNvSpPr/>
          <p:nvPr/>
        </p:nvSpPr>
        <p:spPr>
          <a:xfrm>
            <a:off x="280712" y="2366221"/>
            <a:ext cx="8575764" cy="387332"/>
          </a:xfrm>
          <a:prstGeom prst="roundRect">
            <a:avLst>
              <a:gd name="adj" fmla="val 2500"/>
            </a:avLst>
          </a:prstGeom>
          <a:solidFill>
            <a:schemeClr val="tx1">
              <a:alpha val="72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 name="텍스트 개체 틀 1"/>
          <p:cNvSpPr>
            <a:spLocks noGrp="1"/>
          </p:cNvSpPr>
          <p:nvPr>
            <p:ph type="body" sz="quarter" idx="12"/>
          </p:nvPr>
        </p:nvSpPr>
        <p:spPr>
          <a:xfrm>
            <a:off x="250828" y="509931"/>
            <a:ext cx="8137599" cy="284693"/>
          </a:xfrm>
        </p:spPr>
        <p:txBody>
          <a:bodyPr/>
          <a:lstStyle/>
          <a:p>
            <a:r>
              <a:rPr lang="ko-KR" altLang="en-US"/>
              <a:t>지역별 소비 </a:t>
            </a:r>
            <a:r>
              <a:rPr lang="ko-KR" altLang="en-US" smtClean="0"/>
              <a:t>동향 분석</a:t>
            </a:r>
            <a:endParaRPr lang="ko-KR" altLang="en-US"/>
          </a:p>
        </p:txBody>
      </p:sp>
      <p:sp>
        <p:nvSpPr>
          <p:cNvPr id="43" name="제목 2"/>
          <p:cNvSpPr>
            <a:spLocks noGrp="1"/>
          </p:cNvSpPr>
          <p:nvPr>
            <p:ph type="title"/>
          </p:nvPr>
        </p:nvSpPr>
        <p:spPr>
          <a:xfrm>
            <a:off x="226706" y="188640"/>
            <a:ext cx="8136880" cy="274859"/>
          </a:xfrm>
        </p:spPr>
        <p:txBody>
          <a:bodyPr/>
          <a:lstStyle/>
          <a:p>
            <a:r>
              <a:rPr lang="ko-KR" altLang="en-US"/>
              <a:t>      소비 트렌드 </a:t>
            </a:r>
            <a:r>
              <a:rPr lang="ko-KR" altLang="en-US" smtClean="0"/>
              <a:t>전망</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28" name="모서리가 둥근 직사각형 27"/>
          <p:cNvSpPr/>
          <p:nvPr/>
        </p:nvSpPr>
        <p:spPr>
          <a:xfrm>
            <a:off x="280712" y="1682311"/>
            <a:ext cx="8575764" cy="683861"/>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 name="모서리가 둥근 직사각형 6"/>
          <p:cNvSpPr/>
          <p:nvPr/>
        </p:nvSpPr>
        <p:spPr>
          <a:xfrm>
            <a:off x="275345" y="1394279"/>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소비동향 </a:t>
            </a:r>
            <a:r>
              <a:rPr lang="en-US" altLang="ko-KR" sz="1100">
                <a:solidFill>
                  <a:srgbClr val="FFFFFF"/>
                </a:solidFill>
              </a:rPr>
              <a:t>1</a:t>
            </a:r>
            <a:endParaRPr lang="ko-KR" altLang="en-US" sz="1100">
              <a:solidFill>
                <a:srgbClr val="FFFFFF"/>
              </a:solidFill>
            </a:endParaRPr>
          </a:p>
        </p:txBody>
      </p:sp>
      <p:sp>
        <p:nvSpPr>
          <p:cNvPr id="9" name="직사각형 8"/>
          <p:cNvSpPr/>
          <p:nvPr/>
        </p:nvSpPr>
        <p:spPr>
          <a:xfrm>
            <a:off x="359532" y="1682145"/>
            <a:ext cx="8424936"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400" spc="100">
                <a:ln>
                  <a:solidFill>
                    <a:prstClr val="black">
                      <a:alpha val="20000"/>
                    </a:prstClr>
                  </a:solidFill>
                </a:ln>
                <a:solidFill>
                  <a:srgbClr val="000000"/>
                </a:solidFill>
                <a:ea typeface="NOVA Bold"/>
                <a:cs typeface="Arial" pitchFamily="34" charset="0"/>
              </a:rPr>
              <a:t>중국인 소비는 중국인 주요 관광지에 더욱 집중되고 있으며</a:t>
            </a:r>
            <a:r>
              <a:rPr lang="en-US" altLang="ko-KR" sz="1400" spc="100">
                <a:ln>
                  <a:solidFill>
                    <a:prstClr val="black">
                      <a:alpha val="20000"/>
                    </a:prstClr>
                  </a:solidFill>
                </a:ln>
                <a:solidFill>
                  <a:srgbClr val="000000"/>
                </a:solidFill>
                <a:ea typeface="NOVA Bold"/>
                <a:cs typeface="Arial" pitchFamily="34" charset="0"/>
              </a:rPr>
              <a:t>, </a:t>
            </a:r>
          </a:p>
          <a:p>
            <a:pPr>
              <a:lnSpc>
                <a:spcPct val="130000"/>
              </a:lnSpc>
            </a:pPr>
            <a:r>
              <a:rPr lang="ko-KR" altLang="en-US" sz="1400" spc="100">
                <a:ln>
                  <a:solidFill>
                    <a:prstClr val="black">
                      <a:alpha val="20000"/>
                    </a:prstClr>
                  </a:solidFill>
                </a:ln>
                <a:solidFill>
                  <a:srgbClr val="000000"/>
                </a:solidFill>
                <a:ea typeface="NOVA Bold"/>
                <a:cs typeface="Arial" pitchFamily="34" charset="0"/>
              </a:rPr>
              <a:t>상업지구와 구도심 등 다른 지역 소비는 미미하거나 더욱 감소하는 추세</a:t>
            </a:r>
          </a:p>
        </p:txBody>
      </p:sp>
      <p:sp>
        <p:nvSpPr>
          <p:cNvPr id="10" name="직사각형 9"/>
          <p:cNvSpPr/>
          <p:nvPr/>
        </p:nvSpPr>
        <p:spPr>
          <a:xfrm>
            <a:off x="359532" y="2321671"/>
            <a:ext cx="7524836" cy="43188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spcAft>
                <a:spcPts val="1200"/>
              </a:spcAft>
            </a:pP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 </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중국인 관광객 증가로 인한 지역 경제 활성화 효과가 더욱 편중될 수 있음</a:t>
            </a:r>
            <a:endParaRPr lang="en-US" altLang="ko-KR" sz="1400" spc="100">
              <a:ln>
                <a:solidFill>
                  <a:prstClr val="black">
                    <a:alpha val="20000"/>
                  </a:prstClr>
                </a:solidFill>
              </a:ln>
              <a:solidFill>
                <a:srgbClr val="FFFFFF"/>
              </a:solidFill>
              <a:ea typeface="NOVA Bold"/>
              <a:cs typeface="Arial" pitchFamily="34" charset="0"/>
            </a:endParaRPr>
          </a:p>
        </p:txBody>
      </p:sp>
      <p:sp>
        <p:nvSpPr>
          <p:cNvPr id="12" name="모서리가 둥근 직사각형 11"/>
          <p:cNvSpPr/>
          <p:nvPr/>
        </p:nvSpPr>
        <p:spPr>
          <a:xfrm>
            <a:off x="280712" y="3888423"/>
            <a:ext cx="8575764" cy="387332"/>
          </a:xfrm>
          <a:prstGeom prst="roundRect">
            <a:avLst>
              <a:gd name="adj" fmla="val 2500"/>
            </a:avLst>
          </a:prstGeom>
          <a:solidFill>
            <a:schemeClr val="tx1">
              <a:alpha val="72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3" name="모서리가 둥근 직사각형 12"/>
          <p:cNvSpPr/>
          <p:nvPr/>
        </p:nvSpPr>
        <p:spPr>
          <a:xfrm>
            <a:off x="280712" y="3465004"/>
            <a:ext cx="8575764" cy="422545"/>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4" name="모서리가 둥근 직사각형 13"/>
          <p:cNvSpPr/>
          <p:nvPr/>
        </p:nvSpPr>
        <p:spPr>
          <a:xfrm>
            <a:off x="275345" y="3176972"/>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소비동향</a:t>
            </a:r>
            <a:r>
              <a:rPr lang="en-US" altLang="ko-KR" sz="1100">
                <a:solidFill>
                  <a:srgbClr val="FFFFFF"/>
                </a:solidFill>
              </a:rPr>
              <a:t> 2</a:t>
            </a:r>
            <a:endParaRPr lang="ko-KR" altLang="en-US" sz="1100">
              <a:solidFill>
                <a:srgbClr val="FFFFFF"/>
              </a:solidFill>
            </a:endParaRPr>
          </a:p>
        </p:txBody>
      </p:sp>
      <p:sp>
        <p:nvSpPr>
          <p:cNvPr id="15" name="직사각형 14"/>
          <p:cNvSpPr/>
          <p:nvPr/>
        </p:nvSpPr>
        <p:spPr>
          <a:xfrm>
            <a:off x="359532" y="3464921"/>
            <a:ext cx="8424936" cy="431965"/>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spcAft>
                <a:spcPts val="600"/>
              </a:spcAft>
            </a:pPr>
            <a:r>
              <a:rPr lang="ko-KR" altLang="en-US" sz="1400" spc="100">
                <a:ln>
                  <a:solidFill>
                    <a:prstClr val="black">
                      <a:alpha val="20000"/>
                    </a:prstClr>
                  </a:solidFill>
                </a:ln>
                <a:solidFill>
                  <a:srgbClr val="000000"/>
                </a:solidFill>
                <a:ea typeface="NOVA Bold"/>
                <a:cs typeface="Arial" pitchFamily="34" charset="0"/>
              </a:rPr>
              <a:t>내</a:t>
            </a:r>
            <a:r>
              <a:rPr lang="en-US" altLang="ko-KR" sz="1400" spc="100">
                <a:ln>
                  <a:solidFill>
                    <a:prstClr val="black">
                      <a:alpha val="20000"/>
                    </a:prstClr>
                  </a:solidFill>
                </a:ln>
                <a:solidFill>
                  <a:srgbClr val="000000"/>
                </a:solidFill>
                <a:ea typeface="NOVA Bold"/>
                <a:cs typeface="Arial" pitchFamily="34" charset="0"/>
              </a:rPr>
              <a:t>/</a:t>
            </a:r>
            <a:r>
              <a:rPr lang="ko-KR" altLang="en-US" sz="1400" spc="100">
                <a:ln>
                  <a:solidFill>
                    <a:prstClr val="black">
                      <a:alpha val="20000"/>
                    </a:prstClr>
                  </a:solidFill>
                </a:ln>
                <a:solidFill>
                  <a:srgbClr val="000000"/>
                </a:solidFill>
                <a:ea typeface="NOVA Bold"/>
                <a:cs typeface="Arial" pitchFamily="34" charset="0"/>
              </a:rPr>
              <a:t>외국인 소비가 모두 관광지 중심으로 성장</a:t>
            </a:r>
            <a:r>
              <a:rPr lang="en-US" altLang="ko-KR" sz="1400" spc="100">
                <a:ln>
                  <a:solidFill>
                    <a:prstClr val="black">
                      <a:alpha val="20000"/>
                    </a:prstClr>
                  </a:solidFill>
                </a:ln>
                <a:solidFill>
                  <a:srgbClr val="000000"/>
                </a:solidFill>
                <a:ea typeface="NOVA Bold"/>
                <a:cs typeface="Arial" pitchFamily="34" charset="0"/>
              </a:rPr>
              <a:t>.</a:t>
            </a:r>
            <a:r>
              <a:rPr lang="ko-KR" altLang="en-US" sz="1400" spc="100">
                <a:ln>
                  <a:solidFill>
                    <a:prstClr val="black">
                      <a:alpha val="20000"/>
                    </a:prstClr>
                  </a:solidFill>
                </a:ln>
                <a:solidFill>
                  <a:srgbClr val="000000"/>
                </a:solidFill>
                <a:ea typeface="NOVA Bold"/>
                <a:cs typeface="Arial" pitchFamily="34" charset="0"/>
              </a:rPr>
              <a:t> 제주시 구도심 지역 경제는 전반적인 정체</a:t>
            </a:r>
            <a:r>
              <a:rPr lang="en-US" altLang="ko-KR" sz="1400" spc="100">
                <a:ln>
                  <a:solidFill>
                    <a:prstClr val="black">
                      <a:alpha val="20000"/>
                    </a:prstClr>
                  </a:solidFill>
                </a:ln>
                <a:solidFill>
                  <a:srgbClr val="000000"/>
                </a:solidFill>
                <a:ea typeface="NOVA Bold"/>
                <a:cs typeface="Arial" pitchFamily="34" charset="0"/>
              </a:rPr>
              <a:t/>
            </a:r>
            <a:br>
              <a:rPr lang="en-US" altLang="ko-KR" sz="1400" spc="100">
                <a:ln>
                  <a:solidFill>
                    <a:prstClr val="black">
                      <a:alpha val="20000"/>
                    </a:prstClr>
                  </a:solidFill>
                </a:ln>
                <a:solidFill>
                  <a:srgbClr val="000000"/>
                </a:solidFill>
                <a:ea typeface="NOVA Bold"/>
                <a:cs typeface="Arial" pitchFamily="34" charset="0"/>
              </a:rPr>
            </a:br>
            <a:endParaRPr lang="ko-KR" altLang="en-US" sz="1400" spc="100">
              <a:ln>
                <a:solidFill>
                  <a:prstClr val="black">
                    <a:alpha val="20000"/>
                  </a:prstClr>
                </a:solidFill>
              </a:ln>
              <a:solidFill>
                <a:srgbClr val="000000">
                  <a:lumMod val="65000"/>
                  <a:lumOff val="35000"/>
                </a:srgbClr>
              </a:solidFill>
              <a:ea typeface="NOVA Bold"/>
              <a:cs typeface="Arial" pitchFamily="34" charset="0"/>
            </a:endParaRPr>
          </a:p>
        </p:txBody>
      </p:sp>
      <p:sp>
        <p:nvSpPr>
          <p:cNvPr id="16" name="직사각형 15"/>
          <p:cNvSpPr/>
          <p:nvPr/>
        </p:nvSpPr>
        <p:spPr>
          <a:xfrm>
            <a:off x="359532" y="3843873"/>
            <a:ext cx="7524836" cy="43188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spcAft>
                <a:spcPts val="600"/>
              </a:spcAft>
            </a:pP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 </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정책 변화가 없는 한</a:t>
            </a: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 현재 지역 특성에 따른 소비트렌드 및 성장성이 유지될 전망</a:t>
            </a:r>
            <a:endParaRPr lang="en-US" altLang="ko-KR" sz="1400" spc="100">
              <a:ln>
                <a:solidFill>
                  <a:prstClr val="black">
                    <a:alpha val="20000"/>
                  </a:prstClr>
                </a:solidFill>
              </a:ln>
              <a:solidFill>
                <a:srgbClr val="FFFFFF"/>
              </a:solidFill>
              <a:ea typeface="NOVA Bold"/>
              <a:cs typeface="Arial" pitchFamily="34" charset="0"/>
            </a:endParaRPr>
          </a:p>
        </p:txBody>
      </p:sp>
      <p:sp>
        <p:nvSpPr>
          <p:cNvPr id="17" name="모서리가 둥근 직사각형 16"/>
          <p:cNvSpPr/>
          <p:nvPr/>
        </p:nvSpPr>
        <p:spPr>
          <a:xfrm>
            <a:off x="294650" y="5453936"/>
            <a:ext cx="8575764" cy="387332"/>
          </a:xfrm>
          <a:prstGeom prst="roundRect">
            <a:avLst>
              <a:gd name="adj" fmla="val 2500"/>
            </a:avLst>
          </a:prstGeom>
          <a:solidFill>
            <a:schemeClr val="tx1">
              <a:alpha val="72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모서리가 둥근 직사각형 17"/>
          <p:cNvSpPr/>
          <p:nvPr/>
        </p:nvSpPr>
        <p:spPr>
          <a:xfrm>
            <a:off x="294650" y="5030517"/>
            <a:ext cx="8575764" cy="422545"/>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모서리가 둥근 직사각형 18"/>
          <p:cNvSpPr/>
          <p:nvPr/>
        </p:nvSpPr>
        <p:spPr>
          <a:xfrm>
            <a:off x="289283" y="4742485"/>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소비동향</a:t>
            </a:r>
            <a:r>
              <a:rPr lang="en-US" altLang="ko-KR" sz="1100">
                <a:solidFill>
                  <a:srgbClr val="FFFFFF"/>
                </a:solidFill>
              </a:rPr>
              <a:t> 3</a:t>
            </a:r>
            <a:endParaRPr lang="ko-KR" altLang="en-US" sz="1100">
              <a:solidFill>
                <a:srgbClr val="FFFFFF"/>
              </a:solidFill>
            </a:endParaRPr>
          </a:p>
        </p:txBody>
      </p:sp>
      <p:sp>
        <p:nvSpPr>
          <p:cNvPr id="20" name="직사각형 19"/>
          <p:cNvSpPr/>
          <p:nvPr/>
        </p:nvSpPr>
        <p:spPr>
          <a:xfrm>
            <a:off x="373470" y="5030434"/>
            <a:ext cx="8424936" cy="431965"/>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spcAft>
                <a:spcPts val="600"/>
              </a:spcAft>
            </a:pPr>
            <a:r>
              <a:rPr lang="ko-KR" altLang="en-US" sz="1400" spc="100">
                <a:ln>
                  <a:solidFill>
                    <a:prstClr val="black">
                      <a:alpha val="20000"/>
                    </a:prstClr>
                  </a:solidFill>
                </a:ln>
                <a:solidFill>
                  <a:srgbClr val="000000"/>
                </a:solidFill>
                <a:ea typeface="NOVA Bold"/>
                <a:cs typeface="Arial" pitchFamily="34" charset="0"/>
              </a:rPr>
              <a:t>중국인 주요 관광지로 분류되는 지역에서도 가장 큰 소비 주체는 내국인이며</a:t>
            </a:r>
            <a:r>
              <a:rPr lang="en-US" altLang="ko-KR" sz="1400" spc="100">
                <a:ln>
                  <a:solidFill>
                    <a:prstClr val="black">
                      <a:alpha val="20000"/>
                    </a:prstClr>
                  </a:solidFill>
                </a:ln>
                <a:solidFill>
                  <a:srgbClr val="000000"/>
                </a:solidFill>
                <a:ea typeface="NOVA Bold"/>
                <a:cs typeface="Arial" pitchFamily="34" charset="0"/>
              </a:rPr>
              <a:t>,</a:t>
            </a:r>
            <a:r>
              <a:rPr lang="ko-KR" altLang="en-US" sz="1400" spc="100">
                <a:ln>
                  <a:solidFill>
                    <a:prstClr val="black">
                      <a:alpha val="20000"/>
                    </a:prstClr>
                  </a:solidFill>
                </a:ln>
                <a:solidFill>
                  <a:srgbClr val="000000"/>
                </a:solidFill>
                <a:ea typeface="NOVA Bold"/>
                <a:cs typeface="Arial" pitchFamily="34" charset="0"/>
              </a:rPr>
              <a:t> 성장률도 높음</a:t>
            </a:r>
            <a:endParaRPr lang="en-US" altLang="ko-KR" sz="1400" spc="100">
              <a:ln>
                <a:solidFill>
                  <a:prstClr val="black">
                    <a:alpha val="20000"/>
                  </a:prstClr>
                </a:solidFill>
              </a:ln>
              <a:solidFill>
                <a:srgbClr val="000000"/>
              </a:solidFill>
              <a:ea typeface="NOVA Bold"/>
              <a:cs typeface="Arial" pitchFamily="34" charset="0"/>
            </a:endParaRPr>
          </a:p>
        </p:txBody>
      </p:sp>
      <p:sp>
        <p:nvSpPr>
          <p:cNvPr id="21" name="직사각형 20"/>
          <p:cNvSpPr/>
          <p:nvPr/>
        </p:nvSpPr>
        <p:spPr>
          <a:xfrm>
            <a:off x="373470" y="5409386"/>
            <a:ext cx="7524836" cy="43188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spcAft>
                <a:spcPts val="1200"/>
              </a:spcAft>
            </a:pP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 </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면세점 이외에</a:t>
            </a: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 </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음식점을 비롯한 내국인 소비 증가에 주목할 필요 </a:t>
            </a:r>
            <a:endParaRPr lang="en-US" altLang="ko-KR" sz="1400" spc="100">
              <a:ln>
                <a:solidFill>
                  <a:prstClr val="black">
                    <a:alpha val="20000"/>
                  </a:prstClr>
                </a:solidFill>
              </a:ln>
              <a:solidFill>
                <a:srgbClr val="FFFFFF"/>
              </a:solidFill>
              <a:ea typeface="NOVA Bold"/>
              <a:cs typeface="Arial" pitchFamily="34" charset="0"/>
            </a:endParaRPr>
          </a:p>
        </p:txBody>
      </p:sp>
    </p:spTree>
    <p:extLst>
      <p:ext uri="{BB962C8B-B14F-4D97-AF65-F5344CB8AC3E}">
        <p14:creationId xmlns:p14="http://schemas.microsoft.com/office/powerpoint/2010/main" val="275679557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10"/>
          <p:cNvSpPr/>
          <p:nvPr/>
        </p:nvSpPr>
        <p:spPr>
          <a:xfrm>
            <a:off x="280712" y="2366220"/>
            <a:ext cx="8575764" cy="1566836"/>
          </a:xfrm>
          <a:prstGeom prst="roundRect">
            <a:avLst>
              <a:gd name="adj" fmla="val 2500"/>
            </a:avLst>
          </a:prstGeom>
          <a:solidFill>
            <a:schemeClr val="tx1">
              <a:alpha val="72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소비 트렌드 변화</a:t>
            </a:r>
            <a:endParaRPr lang="ko-KR" altLang="en-US"/>
          </a:p>
        </p:txBody>
      </p:sp>
      <p:sp>
        <p:nvSpPr>
          <p:cNvPr id="43" name="제목 2"/>
          <p:cNvSpPr>
            <a:spLocks noGrp="1"/>
          </p:cNvSpPr>
          <p:nvPr>
            <p:ph type="title"/>
          </p:nvPr>
        </p:nvSpPr>
        <p:spPr>
          <a:xfrm>
            <a:off x="226706" y="188640"/>
            <a:ext cx="8136880" cy="274859"/>
          </a:xfrm>
        </p:spPr>
        <p:txBody>
          <a:bodyPr/>
          <a:lstStyle/>
          <a:p>
            <a:r>
              <a:rPr lang="ko-KR" altLang="en-US"/>
              <a:t>      </a:t>
            </a:r>
            <a:r>
              <a:rPr lang="ko-KR" altLang="en-US" smtClean="0"/>
              <a:t>소비 트렌드 전망</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28" name="모서리가 둥근 직사각형 27"/>
          <p:cNvSpPr/>
          <p:nvPr/>
        </p:nvSpPr>
        <p:spPr>
          <a:xfrm>
            <a:off x="280712" y="1682311"/>
            <a:ext cx="8575764" cy="683861"/>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 name="모서리가 둥근 직사각형 6"/>
          <p:cNvSpPr/>
          <p:nvPr/>
        </p:nvSpPr>
        <p:spPr>
          <a:xfrm>
            <a:off x="275345" y="1394279"/>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소비동향 </a:t>
            </a:r>
            <a:r>
              <a:rPr lang="en-US" altLang="ko-KR" sz="1100">
                <a:solidFill>
                  <a:srgbClr val="FFFFFF"/>
                </a:solidFill>
              </a:rPr>
              <a:t>4</a:t>
            </a:r>
            <a:endParaRPr lang="ko-KR" altLang="en-US" sz="1100">
              <a:solidFill>
                <a:srgbClr val="FFFFFF"/>
              </a:solidFill>
            </a:endParaRPr>
          </a:p>
        </p:txBody>
      </p:sp>
      <p:sp>
        <p:nvSpPr>
          <p:cNvPr id="9" name="직사각형 8"/>
          <p:cNvSpPr/>
          <p:nvPr/>
        </p:nvSpPr>
        <p:spPr>
          <a:xfrm>
            <a:off x="359532" y="1682145"/>
            <a:ext cx="8424936"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spcAft>
                <a:spcPts val="600"/>
              </a:spcAft>
            </a:pPr>
            <a:r>
              <a:rPr lang="ko-KR" altLang="en-US" sz="1400" spc="100">
                <a:ln>
                  <a:solidFill>
                    <a:prstClr val="black">
                      <a:alpha val="20000"/>
                    </a:prstClr>
                  </a:solidFill>
                </a:ln>
                <a:solidFill>
                  <a:srgbClr val="000000"/>
                </a:solidFill>
                <a:ea typeface="NOVA Bold"/>
                <a:cs typeface="Arial" pitchFamily="34" charset="0"/>
              </a:rPr>
              <a:t>대부분의 지역에서 업종</a:t>
            </a:r>
            <a:r>
              <a:rPr lang="en-US" altLang="ko-KR" sz="1400" spc="100">
                <a:ln>
                  <a:solidFill>
                    <a:prstClr val="black">
                      <a:alpha val="20000"/>
                    </a:prstClr>
                  </a:solidFill>
                </a:ln>
                <a:solidFill>
                  <a:srgbClr val="000000"/>
                </a:solidFill>
                <a:ea typeface="NOVA Bold"/>
                <a:cs typeface="Arial" pitchFamily="34" charset="0"/>
              </a:rPr>
              <a:t>/</a:t>
            </a:r>
            <a:r>
              <a:rPr lang="ko-KR" altLang="en-US" sz="1400" spc="100">
                <a:ln>
                  <a:solidFill>
                    <a:prstClr val="black">
                      <a:alpha val="20000"/>
                    </a:prstClr>
                  </a:solidFill>
                </a:ln>
                <a:solidFill>
                  <a:srgbClr val="000000"/>
                </a:solidFill>
                <a:ea typeface="NOVA Bold"/>
                <a:cs typeface="Arial" pitchFamily="34" charset="0"/>
              </a:rPr>
              <a:t>시간별 소비 트렌드에는 주목할만한 변화가 없으나</a:t>
            </a:r>
            <a:r>
              <a:rPr lang="en-US" altLang="ko-KR" sz="1400" spc="100">
                <a:ln>
                  <a:solidFill>
                    <a:prstClr val="black">
                      <a:alpha val="20000"/>
                    </a:prstClr>
                  </a:solidFill>
                </a:ln>
                <a:solidFill>
                  <a:srgbClr val="000000"/>
                </a:solidFill>
                <a:ea typeface="NOVA Bold"/>
                <a:cs typeface="Arial" pitchFamily="34" charset="0"/>
              </a:rPr>
              <a:t>, </a:t>
            </a:r>
            <a:br>
              <a:rPr lang="en-US" altLang="ko-KR" sz="1400" spc="100">
                <a:ln>
                  <a:solidFill>
                    <a:prstClr val="black">
                      <a:alpha val="20000"/>
                    </a:prstClr>
                  </a:solidFill>
                </a:ln>
                <a:solidFill>
                  <a:srgbClr val="000000"/>
                </a:solidFill>
                <a:ea typeface="NOVA Bold"/>
                <a:cs typeface="Arial" pitchFamily="34" charset="0"/>
              </a:rPr>
            </a:br>
            <a:r>
              <a:rPr lang="ko-KR" altLang="en-US" sz="1400" spc="100">
                <a:ln>
                  <a:solidFill>
                    <a:prstClr val="black">
                      <a:alpha val="20000"/>
                    </a:prstClr>
                  </a:solidFill>
                </a:ln>
                <a:solidFill>
                  <a:srgbClr val="000000"/>
                </a:solidFill>
                <a:ea typeface="NOVA Bold"/>
                <a:cs typeface="Arial" pitchFamily="34" charset="0"/>
              </a:rPr>
              <a:t>성</a:t>
            </a:r>
            <a:r>
              <a:rPr lang="en-US" altLang="ko-KR" sz="1400" spc="100">
                <a:ln>
                  <a:solidFill>
                    <a:prstClr val="black">
                      <a:alpha val="20000"/>
                    </a:prstClr>
                  </a:solidFill>
                </a:ln>
                <a:solidFill>
                  <a:srgbClr val="000000"/>
                </a:solidFill>
                <a:ea typeface="NOVA Bold"/>
                <a:cs typeface="Arial" pitchFamily="34" charset="0"/>
              </a:rPr>
              <a:t>/</a:t>
            </a:r>
            <a:r>
              <a:rPr lang="ko-KR" altLang="en-US" sz="1400" spc="100">
                <a:ln>
                  <a:solidFill>
                    <a:prstClr val="black">
                      <a:alpha val="20000"/>
                    </a:prstClr>
                  </a:solidFill>
                </a:ln>
                <a:solidFill>
                  <a:srgbClr val="000000"/>
                </a:solidFill>
                <a:ea typeface="NOVA Bold"/>
                <a:cs typeface="Arial" pitchFamily="34" charset="0"/>
              </a:rPr>
              <a:t>연령</a:t>
            </a:r>
            <a:r>
              <a:rPr lang="en-US" altLang="ko-KR" sz="1400" spc="100">
                <a:ln>
                  <a:solidFill>
                    <a:prstClr val="black">
                      <a:alpha val="20000"/>
                    </a:prstClr>
                  </a:solidFill>
                </a:ln>
                <a:solidFill>
                  <a:srgbClr val="000000"/>
                </a:solidFill>
                <a:ea typeface="NOVA Bold"/>
                <a:cs typeface="Arial" pitchFamily="34" charset="0"/>
              </a:rPr>
              <a:t>/</a:t>
            </a:r>
            <a:r>
              <a:rPr lang="ko-KR" altLang="en-US" sz="1400" spc="100">
                <a:ln>
                  <a:solidFill>
                    <a:prstClr val="black">
                      <a:alpha val="20000"/>
                    </a:prstClr>
                  </a:solidFill>
                </a:ln>
                <a:solidFill>
                  <a:srgbClr val="000000"/>
                </a:solidFill>
                <a:ea typeface="NOVA Bold"/>
                <a:cs typeface="Arial" pitchFamily="34" charset="0"/>
              </a:rPr>
              <a:t>요일별 소비 트렌드는 빠르게 변화하고 있음</a:t>
            </a:r>
            <a:endParaRPr lang="en-US" altLang="ko-KR" sz="1400" spc="100">
              <a:ln>
                <a:solidFill>
                  <a:prstClr val="black">
                    <a:alpha val="20000"/>
                  </a:prstClr>
                </a:solidFill>
              </a:ln>
              <a:solidFill>
                <a:srgbClr val="000000"/>
              </a:solidFill>
              <a:ea typeface="NOVA Bold"/>
              <a:cs typeface="Arial" pitchFamily="34" charset="0"/>
            </a:endParaRPr>
          </a:p>
        </p:txBody>
      </p:sp>
      <p:sp>
        <p:nvSpPr>
          <p:cNvPr id="10" name="직사각형 9"/>
          <p:cNvSpPr/>
          <p:nvPr/>
        </p:nvSpPr>
        <p:spPr>
          <a:xfrm>
            <a:off x="359532" y="2393678"/>
            <a:ext cx="7524836" cy="139536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50000"/>
              </a:lnSpc>
              <a:spcAft>
                <a:spcPts val="1200"/>
              </a:spcAft>
            </a:pPr>
            <a:r>
              <a:rPr lang="ko-KR" altLang="en-US" sz="1400" spc="100">
                <a:ln>
                  <a:solidFill>
                    <a:prstClr val="black">
                      <a:alpha val="20000"/>
                    </a:prstClr>
                  </a:solidFill>
                </a:ln>
                <a:solidFill>
                  <a:srgbClr val="FFFFFF"/>
                </a:solidFill>
                <a:ea typeface="NOVA Bold"/>
                <a:cs typeface="Arial" pitchFamily="34" charset="0"/>
              </a:rPr>
              <a:t>①</a:t>
            </a: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 </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모든 지역에서 남성 소비 비중 감소</a:t>
            </a: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 여성 소비 비중 증가</a:t>
            </a:r>
            <a:r>
              <a:rPr lang="en-US" altLang="ko-KR" sz="1400" spc="100">
                <a:ln>
                  <a:solidFill>
                    <a:prstClr val="black">
                      <a:alpha val="20000"/>
                    </a:prstClr>
                  </a:solidFill>
                </a:ln>
                <a:solidFill>
                  <a:srgbClr val="FFFFFF"/>
                </a:solidFill>
                <a:ea typeface="NOVA Bold"/>
                <a:cs typeface="Arial" pitchFamily="34" charset="0"/>
              </a:rPr>
              <a:t/>
            </a:r>
            <a:br>
              <a:rPr lang="en-US" altLang="ko-KR" sz="1400" spc="100">
                <a:ln>
                  <a:solidFill>
                    <a:prstClr val="black">
                      <a:alpha val="20000"/>
                    </a:prstClr>
                  </a:solidFill>
                </a:ln>
                <a:solidFill>
                  <a:srgbClr val="FFFFFF"/>
                </a:solidFill>
                <a:ea typeface="NOVA Bold"/>
                <a:cs typeface="Arial" pitchFamily="34" charset="0"/>
              </a:rPr>
            </a:br>
            <a:r>
              <a:rPr lang="ko-KR" altLang="en-US" sz="1400" spc="100">
                <a:ln>
                  <a:solidFill>
                    <a:prstClr val="black">
                      <a:alpha val="20000"/>
                    </a:prstClr>
                  </a:solidFill>
                </a:ln>
                <a:solidFill>
                  <a:srgbClr val="FFFFFF"/>
                </a:solidFill>
                <a:ea typeface="NOVA Bold"/>
                <a:cs typeface="Arial" pitchFamily="34" charset="0"/>
              </a:rPr>
              <a:t>②</a:t>
            </a: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 </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중국인</a:t>
            </a: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내국인 주요 관광지의 </a:t>
            </a:r>
            <a:r>
              <a:rPr lang="en-US" altLang="ko-KR" sz="1400" spc="100">
                <a:ln>
                  <a:solidFill>
                    <a:prstClr val="black">
                      <a:alpha val="20000"/>
                    </a:prstClr>
                  </a:solidFill>
                </a:ln>
                <a:solidFill>
                  <a:srgbClr val="FFFFFF"/>
                </a:solidFill>
                <a:ea typeface="NOVA Bold"/>
                <a:cs typeface="Arial" pitchFamily="34" charset="0"/>
              </a:rPr>
              <a:t>2-30</a:t>
            </a:r>
            <a:r>
              <a:rPr lang="ko-KR" altLang="en-US" sz="1400" spc="100">
                <a:ln>
                  <a:solidFill>
                    <a:prstClr val="black">
                      <a:alpha val="20000"/>
                    </a:prstClr>
                  </a:solidFill>
                </a:ln>
                <a:solidFill>
                  <a:srgbClr val="FFFFFF"/>
                </a:solidFill>
                <a:ea typeface="NOVA Bold"/>
                <a:cs typeface="Arial" pitchFamily="34" charset="0"/>
              </a:rPr>
              <a:t>대 젊은층 고객수</a:t>
            </a:r>
            <a:r>
              <a:rPr lang="en-US" altLang="ko-KR" sz="1400" spc="100">
                <a:ln>
                  <a:solidFill>
                    <a:prstClr val="black">
                      <a:alpha val="20000"/>
                    </a:prstClr>
                  </a:solidFill>
                </a:ln>
                <a:solidFill>
                  <a:srgbClr val="FFFFFF"/>
                </a:solidFill>
                <a:ea typeface="NOVA Bold"/>
                <a:cs typeface="Arial" pitchFamily="34" charset="0"/>
              </a:rPr>
              <a:t>/ </a:t>
            </a:r>
            <a:r>
              <a:rPr lang="ko-KR" altLang="en-US" sz="1400" spc="100">
                <a:ln>
                  <a:solidFill>
                    <a:prstClr val="black">
                      <a:alpha val="20000"/>
                    </a:prstClr>
                  </a:solidFill>
                </a:ln>
                <a:solidFill>
                  <a:srgbClr val="FFFFFF"/>
                </a:solidFill>
                <a:ea typeface="NOVA Bold"/>
                <a:cs typeface="Arial" pitchFamily="34" charset="0"/>
              </a:rPr>
              <a:t>매출액 모두 빠르게 성장</a:t>
            </a:r>
            <a:r>
              <a:rPr lang="en-US" altLang="ko-KR" sz="1400" spc="100">
                <a:ln>
                  <a:solidFill>
                    <a:prstClr val="black">
                      <a:alpha val="20000"/>
                    </a:prstClr>
                  </a:solidFill>
                </a:ln>
                <a:solidFill>
                  <a:srgbClr val="FFFFFF"/>
                </a:solidFill>
                <a:ea typeface="NOVA Bold"/>
                <a:cs typeface="Arial" pitchFamily="34" charset="0"/>
              </a:rPr>
              <a:t/>
            </a:r>
            <a:br>
              <a:rPr lang="en-US" altLang="ko-KR" sz="1400" spc="100">
                <a:ln>
                  <a:solidFill>
                    <a:prstClr val="black">
                      <a:alpha val="20000"/>
                    </a:prstClr>
                  </a:solidFill>
                </a:ln>
                <a:solidFill>
                  <a:srgbClr val="FFFFFF"/>
                </a:solidFill>
                <a:ea typeface="NOVA Bold"/>
                <a:cs typeface="Arial" pitchFamily="34" charset="0"/>
              </a:rPr>
            </a:br>
            <a:r>
              <a:rPr lang="ko-KR" altLang="en-US" sz="1400" spc="100">
                <a:ln>
                  <a:solidFill>
                    <a:prstClr val="black">
                      <a:alpha val="20000"/>
                    </a:prstClr>
                  </a:solidFill>
                </a:ln>
                <a:solidFill>
                  <a:srgbClr val="FFFFFF"/>
                </a:solidFill>
                <a:ea typeface="NOVA Bold"/>
                <a:cs typeface="Arial" pitchFamily="34" charset="0"/>
              </a:rPr>
              <a:t>③</a:t>
            </a: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 </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중국인 주요 관광지의 중국인 주말 소비 증가</a:t>
            </a: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 </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내국인 주말 소비 감소</a:t>
            </a:r>
            <a:r>
              <a:rPr lang="en-US" altLang="ko-KR" sz="1400" spc="100">
                <a:ln>
                  <a:solidFill>
                    <a:prstClr val="black">
                      <a:alpha val="20000"/>
                    </a:prstClr>
                  </a:solidFill>
                </a:ln>
                <a:solidFill>
                  <a:srgbClr val="FFFFFF"/>
                </a:solidFill>
                <a:ea typeface="NOVA Bold"/>
                <a:cs typeface="Arial" pitchFamily="34" charset="0"/>
              </a:rPr>
              <a:t/>
            </a:r>
            <a:br>
              <a:rPr lang="en-US" altLang="ko-KR" sz="1400" spc="100">
                <a:ln>
                  <a:solidFill>
                    <a:prstClr val="black">
                      <a:alpha val="20000"/>
                    </a:prstClr>
                  </a:solidFill>
                </a:ln>
                <a:solidFill>
                  <a:srgbClr val="FFFFFF"/>
                </a:solidFill>
                <a:ea typeface="NOVA Bold"/>
                <a:cs typeface="Arial" pitchFamily="34" charset="0"/>
              </a:rPr>
            </a:br>
            <a:r>
              <a:rPr lang="ko-KR" altLang="en-US" sz="1400" spc="100">
                <a:ln>
                  <a:solidFill>
                    <a:prstClr val="black">
                      <a:alpha val="20000"/>
                    </a:prstClr>
                  </a:solidFill>
                </a:ln>
                <a:solidFill>
                  <a:srgbClr val="FFFFFF"/>
                </a:solidFill>
                <a:ea typeface="NOVA Bold"/>
                <a:cs typeface="Arial" pitchFamily="34" charset="0"/>
              </a:rPr>
              <a:t>④</a:t>
            </a: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 </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내국인 주요 관광지의 내국인 주말 소비 증가</a:t>
            </a: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 </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중국인 주말 소비 감소</a:t>
            </a:r>
            <a:endParaRPr lang="en-US" altLang="ko-KR" sz="1400" spc="100">
              <a:ln>
                <a:solidFill>
                  <a:prstClr val="black">
                    <a:alpha val="20000"/>
                  </a:prstClr>
                </a:solidFill>
              </a:ln>
              <a:solidFill>
                <a:srgbClr val="FFFFFF"/>
              </a:solidFill>
              <a:ea typeface="NOVA Bold"/>
              <a:cs typeface="Arial" pitchFamily="34" charset="0"/>
            </a:endParaRPr>
          </a:p>
        </p:txBody>
      </p:sp>
    </p:spTree>
    <p:extLst>
      <p:ext uri="{BB962C8B-B14F-4D97-AF65-F5344CB8AC3E}">
        <p14:creationId xmlns:p14="http://schemas.microsoft.com/office/powerpoint/2010/main" val="341117619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a:xfrm>
            <a:off x="1115616" y="2492896"/>
            <a:ext cx="6692280" cy="569387"/>
          </a:xfrm>
        </p:spPr>
        <p:txBody>
          <a:bodyPr/>
          <a:lstStyle/>
          <a:p>
            <a:pPr algn="ctr"/>
            <a:r>
              <a:rPr lang="ko-KR" altLang="en-US" smtClean="0"/>
              <a:t>주제 </a:t>
            </a:r>
            <a:r>
              <a:rPr lang="en-US" altLang="ko-KR" smtClean="0"/>
              <a:t>IV</a:t>
            </a:r>
            <a:r>
              <a:rPr lang="en-US" altLang="ko-KR"/>
              <a:t>. </a:t>
            </a:r>
            <a:r>
              <a:rPr lang="ko-KR" altLang="en-US"/>
              <a:t>골목상권 </a:t>
            </a:r>
            <a:r>
              <a:rPr lang="ko-KR" altLang="en-US" smtClean="0"/>
              <a:t>분석</a:t>
            </a:r>
            <a:endParaRPr lang="ko-KR" altLang="en-US"/>
          </a:p>
        </p:txBody>
      </p:sp>
      <p:sp>
        <p:nvSpPr>
          <p:cNvPr id="5" name="Rectangle 10"/>
          <p:cNvSpPr>
            <a:spLocks noChangeArrowheads="1"/>
          </p:cNvSpPr>
          <p:nvPr/>
        </p:nvSpPr>
        <p:spPr bwMode="auto">
          <a:xfrm>
            <a:off x="7482481" y="1189324"/>
            <a:ext cx="1262769" cy="270317"/>
          </a:xfrm>
          <a:prstGeom prst="rect">
            <a:avLst/>
          </a:prstGeom>
          <a:noFill/>
          <a:ln w="25400">
            <a:solidFill>
              <a:srgbClr val="FF0000"/>
            </a:solidFill>
            <a:miter lim="800000"/>
          </a:ln>
        </p:spPr>
        <p:txBody>
          <a:bodyPr lIns="0" tIns="0" rIns="0" bIns="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kern="0">
                <a:solidFill>
                  <a:srgbClr val="FF0000"/>
                </a:solidFill>
                <a:latin typeface="NOVA Bold" panose="00000800000000000000" pitchFamily="2" charset="-127"/>
                <a:ea typeface="NOVA Bold" panose="00000800000000000000" pitchFamily="2" charset="-127"/>
                <a:cs typeface="Arial" pitchFamily="34" charset="0"/>
              </a:rPr>
              <a:t>대외 배포용</a:t>
            </a:r>
          </a:p>
        </p:txBody>
      </p:sp>
    </p:spTree>
    <p:extLst>
      <p:ext uri="{BB962C8B-B14F-4D97-AF65-F5344CB8AC3E}">
        <p14:creationId xmlns:p14="http://schemas.microsoft.com/office/powerpoint/2010/main" val="83164537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목</a:t>
            </a:r>
            <a:r>
              <a:rPr lang="ko-KR" altLang="en-US"/>
              <a:t>차</a:t>
            </a:r>
          </a:p>
        </p:txBody>
      </p:sp>
      <p:sp>
        <p:nvSpPr>
          <p:cNvPr id="8" name="TextBox 7"/>
          <p:cNvSpPr txBox="1"/>
          <p:nvPr/>
        </p:nvSpPr>
        <p:spPr>
          <a:xfrm>
            <a:off x="611560" y="1475492"/>
            <a:ext cx="4248472" cy="369332"/>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a:solidFill>
                  <a:srgbClr val="00B050"/>
                </a:solidFill>
                <a:latin typeface="NOVA Bold" panose="00000800000000000000" pitchFamily="2" charset="-127"/>
                <a:ea typeface="NOVA Bold" panose="00000800000000000000" pitchFamily="2" charset="-127"/>
              </a:rPr>
              <a:t>Ⅰ</a:t>
            </a:r>
            <a:r>
              <a:rPr lang="en-US" altLang="ko-KR" smtClean="0">
                <a:solidFill>
                  <a:srgbClr val="00B050"/>
                </a:solidFill>
                <a:latin typeface="NOVA Bold" panose="00000800000000000000" pitchFamily="2" charset="-127"/>
                <a:ea typeface="NOVA Bold" panose="00000800000000000000" pitchFamily="2" charset="-127"/>
              </a:rPr>
              <a:t>. </a:t>
            </a:r>
            <a:r>
              <a:rPr lang="ko-KR" altLang="en-US" smtClean="0">
                <a:solidFill>
                  <a:srgbClr val="00B050"/>
                </a:solidFill>
                <a:latin typeface="NOVA Bold" panose="00000800000000000000" pitchFamily="2" charset="-127"/>
                <a:ea typeface="NOVA Bold" panose="00000800000000000000" pitchFamily="2" charset="-127"/>
              </a:rPr>
              <a:t>골목상권 분류 및 정의</a:t>
            </a:r>
            <a:endParaRPr lang="ko-KR" altLang="en-US">
              <a:solidFill>
                <a:srgbClr val="00B050"/>
              </a:solidFill>
              <a:latin typeface="NOVA Bold" panose="00000800000000000000" pitchFamily="2" charset="-127"/>
              <a:ea typeface="NOVA Bold" panose="00000800000000000000" pitchFamily="2" charset="-127"/>
            </a:endParaRPr>
          </a:p>
        </p:txBody>
      </p:sp>
      <p:cxnSp>
        <p:nvCxnSpPr>
          <p:cNvPr id="9" name="직선 연결선 8"/>
          <p:cNvCxnSpPr/>
          <p:nvPr/>
        </p:nvCxnSpPr>
        <p:spPr>
          <a:xfrm flipH="1">
            <a:off x="4985935" y="1499796"/>
            <a:ext cx="0" cy="52504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1560" y="2375592"/>
            <a:ext cx="4248472" cy="369332"/>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a:solidFill>
                  <a:srgbClr val="00B050"/>
                </a:solidFill>
                <a:latin typeface="NOVA Bold" panose="00000800000000000000" pitchFamily="2" charset="-127"/>
                <a:ea typeface="NOVA Bold" panose="00000800000000000000" pitchFamily="2" charset="-127"/>
              </a:rPr>
              <a:t>Ⅱ</a:t>
            </a:r>
            <a:r>
              <a:rPr lang="en-US" altLang="ko-KR" smtClean="0">
                <a:solidFill>
                  <a:srgbClr val="00B050"/>
                </a:solidFill>
                <a:latin typeface="NOVA Bold" panose="00000800000000000000" pitchFamily="2" charset="-127"/>
                <a:ea typeface="NOVA Bold" panose="00000800000000000000" pitchFamily="2" charset="-127"/>
              </a:rPr>
              <a:t>. </a:t>
            </a:r>
            <a:r>
              <a:rPr lang="ko-KR" altLang="en-US" smtClean="0">
                <a:solidFill>
                  <a:srgbClr val="00B050"/>
                </a:solidFill>
                <a:latin typeface="NOVA Bold" panose="00000800000000000000" pitchFamily="2" charset="-127"/>
                <a:ea typeface="NOVA Bold" panose="00000800000000000000" pitchFamily="2" charset="-127"/>
              </a:rPr>
              <a:t>상권 유형별 비교 분석</a:t>
            </a:r>
            <a:endParaRPr lang="ko-KR" altLang="en-US">
              <a:solidFill>
                <a:srgbClr val="00B050"/>
              </a:solidFill>
              <a:latin typeface="NOVA Bold" panose="00000800000000000000" pitchFamily="2" charset="-127"/>
              <a:ea typeface="NOVA Bold" panose="00000800000000000000" pitchFamily="2" charset="-127"/>
            </a:endParaRPr>
          </a:p>
        </p:txBody>
      </p:sp>
      <p:sp>
        <p:nvSpPr>
          <p:cNvPr id="12" name="TextBox 11"/>
          <p:cNvSpPr txBox="1"/>
          <p:nvPr/>
        </p:nvSpPr>
        <p:spPr>
          <a:xfrm>
            <a:off x="5135829" y="2244859"/>
            <a:ext cx="2856551" cy="1015663"/>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ts val="18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통카드 골목상권 </a:t>
            </a:r>
            <a:r>
              <a:rPr lang="en-US" altLang="ko-KR" sz="1200">
                <a:solidFill>
                  <a:srgbClr val="000000"/>
                </a:solidFill>
                <a:latin typeface="NOVA Bold" panose="00000800000000000000" pitchFamily="2" charset="-127"/>
                <a:ea typeface="NOVA Bold" panose="00000800000000000000" pitchFamily="2" charset="-127"/>
              </a:rPr>
              <a:t>vs </a:t>
            </a:r>
            <a:r>
              <a:rPr lang="ko-KR" altLang="en-US" sz="1200">
                <a:solidFill>
                  <a:srgbClr val="000000"/>
                </a:solidFill>
                <a:latin typeface="NOVA Bold" panose="00000800000000000000" pitchFamily="2" charset="-127"/>
                <a:ea typeface="NOVA Bold" panose="00000800000000000000" pitchFamily="2" charset="-127"/>
              </a:rPr>
              <a:t>그 외 일반 가맹점</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ts val="1800"/>
              </a:lnSpc>
              <a:buFontTx/>
              <a:buAutoNum type="arabicPeriod"/>
            </a:pPr>
            <a:r>
              <a:rPr lang="en-US" altLang="ko-KR" sz="1200">
                <a:solidFill>
                  <a:srgbClr val="000000"/>
                </a:solidFill>
                <a:latin typeface="NOVA Bold" panose="00000800000000000000" pitchFamily="2" charset="-127"/>
                <a:ea typeface="NOVA Bold" panose="00000800000000000000" pitchFamily="2" charset="-127"/>
              </a:rPr>
              <a:t>9</a:t>
            </a:r>
            <a:r>
              <a:rPr lang="ko-KR" altLang="en-US" sz="1200">
                <a:solidFill>
                  <a:srgbClr val="000000"/>
                </a:solidFill>
                <a:latin typeface="NOVA Bold" panose="00000800000000000000" pitchFamily="2" charset="-127"/>
                <a:ea typeface="NOVA Bold" panose="00000800000000000000" pitchFamily="2" charset="-127"/>
              </a:rPr>
              <a:t>대 골목상권 </a:t>
            </a:r>
            <a:r>
              <a:rPr lang="en-US" altLang="ko-KR" sz="1200">
                <a:solidFill>
                  <a:srgbClr val="000000"/>
                </a:solidFill>
                <a:latin typeface="NOVA Bold" panose="00000800000000000000" pitchFamily="2" charset="-127"/>
                <a:ea typeface="NOVA Bold" panose="00000800000000000000" pitchFamily="2" charset="-127"/>
              </a:rPr>
              <a:t>vs </a:t>
            </a:r>
            <a:r>
              <a:rPr lang="ko-KR" altLang="en-US" sz="1200">
                <a:solidFill>
                  <a:srgbClr val="000000"/>
                </a:solidFill>
                <a:latin typeface="NOVA Bold" panose="00000800000000000000" pitchFamily="2" charset="-127"/>
                <a:ea typeface="NOVA Bold" panose="00000800000000000000" pitchFamily="2" charset="-127"/>
              </a:rPr>
              <a:t>통카드 골목상권</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ts val="18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통포인트 가맹점 </a:t>
            </a:r>
            <a:r>
              <a:rPr lang="en-US" altLang="ko-KR" sz="1200">
                <a:solidFill>
                  <a:srgbClr val="000000"/>
                </a:solidFill>
                <a:latin typeface="NOVA Bold" panose="00000800000000000000" pitchFamily="2" charset="-127"/>
                <a:ea typeface="NOVA Bold" panose="00000800000000000000" pitchFamily="2" charset="-127"/>
              </a:rPr>
              <a:t>1.9% </a:t>
            </a:r>
            <a:r>
              <a:rPr lang="ko-KR" altLang="en-US" sz="1200">
                <a:solidFill>
                  <a:srgbClr val="000000"/>
                </a:solidFill>
                <a:latin typeface="NOVA Bold" panose="00000800000000000000" pitchFamily="2" charset="-127"/>
                <a:ea typeface="NOVA Bold" panose="00000800000000000000" pitchFamily="2" charset="-127"/>
              </a:rPr>
              <a:t>적립 상권 </a:t>
            </a:r>
            <a:r>
              <a:rPr lang="en-US" altLang="ko-KR" sz="1200">
                <a:solidFill>
                  <a:srgbClr val="000000"/>
                </a:solidFill>
                <a:latin typeface="NOVA Bold" panose="00000800000000000000" pitchFamily="2" charset="-127"/>
                <a:ea typeface="NOVA Bold" panose="00000800000000000000" pitchFamily="2" charset="-127"/>
              </a:rPr>
              <a:t>vs</a:t>
            </a:r>
          </a:p>
          <a:p>
            <a:pPr>
              <a:lnSpc>
                <a:spcPts val="1800"/>
              </a:lnSpc>
            </a:pPr>
            <a:r>
              <a:rPr lang="en-US" altLang="ko-KR" sz="1200">
                <a:solidFill>
                  <a:srgbClr val="000000"/>
                </a:solidFill>
                <a:latin typeface="NOVA Bold" panose="00000800000000000000" pitchFamily="2" charset="-127"/>
                <a:ea typeface="NOVA Bold" panose="00000800000000000000" pitchFamily="2" charset="-127"/>
              </a:rPr>
              <a:t>      </a:t>
            </a:r>
            <a:r>
              <a:rPr lang="ko-KR" altLang="en-US" sz="1200">
                <a:solidFill>
                  <a:srgbClr val="000000"/>
                </a:solidFill>
                <a:latin typeface="NOVA Bold" panose="00000800000000000000" pitchFamily="2" charset="-127"/>
                <a:ea typeface="NOVA Bold" panose="00000800000000000000" pitchFamily="2" charset="-127"/>
              </a:rPr>
              <a:t>골목상권 가맹점 </a:t>
            </a:r>
            <a:r>
              <a:rPr lang="en-US" altLang="ko-KR" sz="1200">
                <a:solidFill>
                  <a:srgbClr val="000000"/>
                </a:solidFill>
                <a:latin typeface="NOVA Bold" panose="00000800000000000000" pitchFamily="2" charset="-127"/>
                <a:ea typeface="NOVA Bold" panose="00000800000000000000" pitchFamily="2" charset="-127"/>
              </a:rPr>
              <a:t>1.0% </a:t>
            </a:r>
            <a:r>
              <a:rPr lang="ko-KR" altLang="en-US" sz="1200">
                <a:solidFill>
                  <a:srgbClr val="000000"/>
                </a:solidFill>
                <a:latin typeface="NOVA Bold" panose="00000800000000000000" pitchFamily="2" charset="-127"/>
                <a:ea typeface="NOVA Bold" panose="00000800000000000000" pitchFamily="2" charset="-127"/>
              </a:rPr>
              <a:t>적립 상권</a:t>
            </a:r>
            <a:endParaRPr lang="en-US" altLang="ko-KR" sz="1200">
              <a:solidFill>
                <a:srgbClr val="000000"/>
              </a:solidFill>
              <a:latin typeface="NOVA Bold" panose="00000800000000000000" pitchFamily="2" charset="-127"/>
              <a:ea typeface="NOVA Bold" panose="00000800000000000000" pitchFamily="2" charset="-127"/>
            </a:endParaRPr>
          </a:p>
        </p:txBody>
      </p:sp>
      <p:sp>
        <p:nvSpPr>
          <p:cNvPr id="13" name="TextBox 12"/>
          <p:cNvSpPr txBox="1"/>
          <p:nvPr/>
        </p:nvSpPr>
        <p:spPr>
          <a:xfrm>
            <a:off x="5151825" y="1349755"/>
            <a:ext cx="2091919" cy="784830"/>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ts val="18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제주도 상권 분류 및 정의</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ts val="18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제주은행 통카드 골목상권</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ts val="18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제주도 </a:t>
            </a:r>
            <a:r>
              <a:rPr lang="en-US" altLang="ko-KR" sz="1200">
                <a:solidFill>
                  <a:srgbClr val="000000"/>
                </a:solidFill>
                <a:latin typeface="NOVA Bold" panose="00000800000000000000" pitchFamily="2" charset="-127"/>
                <a:ea typeface="NOVA Bold" panose="00000800000000000000" pitchFamily="2" charset="-127"/>
              </a:rPr>
              <a:t>9</a:t>
            </a:r>
            <a:r>
              <a:rPr lang="ko-KR" altLang="en-US" sz="1200">
                <a:solidFill>
                  <a:srgbClr val="000000"/>
                </a:solidFill>
                <a:latin typeface="NOVA Bold" panose="00000800000000000000" pitchFamily="2" charset="-127"/>
                <a:ea typeface="NOVA Bold" panose="00000800000000000000" pitchFamily="2" charset="-127"/>
              </a:rPr>
              <a:t>대 골목상권</a:t>
            </a:r>
            <a:endParaRPr lang="en-US" altLang="ko-KR" sz="1200">
              <a:solidFill>
                <a:srgbClr val="000000"/>
              </a:solidFill>
              <a:latin typeface="NOVA Bold" panose="00000800000000000000" pitchFamily="2" charset="-127"/>
              <a:ea typeface="NOVA Bold" panose="00000800000000000000" pitchFamily="2" charset="-127"/>
            </a:endParaRPr>
          </a:p>
        </p:txBody>
      </p:sp>
      <p:sp>
        <p:nvSpPr>
          <p:cNvPr id="14" name="TextBox 13"/>
          <p:cNvSpPr txBox="1"/>
          <p:nvPr/>
        </p:nvSpPr>
        <p:spPr>
          <a:xfrm>
            <a:off x="611560" y="3491716"/>
            <a:ext cx="4252280" cy="369332"/>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mtClean="0">
                <a:solidFill>
                  <a:srgbClr val="00B050"/>
                </a:solidFill>
                <a:latin typeface="NOVA Bold" panose="00000800000000000000" pitchFamily="2" charset="-127"/>
                <a:ea typeface="NOVA Bold" panose="00000800000000000000" pitchFamily="2" charset="-127"/>
              </a:rPr>
              <a:t>Ⅲ. 9</a:t>
            </a:r>
            <a:r>
              <a:rPr lang="ko-KR" altLang="en-US" smtClean="0">
                <a:solidFill>
                  <a:srgbClr val="00B050"/>
                </a:solidFill>
                <a:latin typeface="NOVA Bold" panose="00000800000000000000" pitchFamily="2" charset="-127"/>
                <a:ea typeface="NOVA Bold" panose="00000800000000000000" pitchFamily="2" charset="-127"/>
              </a:rPr>
              <a:t>대 골목 상권별 업종 및 소비패턴 분석 </a:t>
            </a:r>
            <a:endParaRPr lang="ko-KR" altLang="en-US">
              <a:solidFill>
                <a:srgbClr val="00B050"/>
              </a:solidFill>
              <a:latin typeface="NOVA Bold" panose="00000800000000000000" pitchFamily="2" charset="-127"/>
              <a:ea typeface="NOVA Bold" panose="00000800000000000000" pitchFamily="2" charset="-127"/>
            </a:endParaRPr>
          </a:p>
        </p:txBody>
      </p:sp>
      <p:cxnSp>
        <p:nvCxnSpPr>
          <p:cNvPr id="15" name="직선 연결선 14"/>
          <p:cNvCxnSpPr/>
          <p:nvPr/>
        </p:nvCxnSpPr>
        <p:spPr>
          <a:xfrm flipH="1">
            <a:off x="4983621" y="3491423"/>
            <a:ext cx="0" cy="197092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10385" y="3383411"/>
            <a:ext cx="3399970" cy="2169825"/>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ts val="18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제주시 방송통신고 상권 업종 및 소비패턴 분석</a:t>
            </a:r>
          </a:p>
          <a:p>
            <a:pPr marL="252000" indent="-252000">
              <a:lnSpc>
                <a:spcPts val="18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제주시 연동 상권 업종 및 소비패턴분석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ts val="18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제주시 이도</a:t>
            </a:r>
            <a:r>
              <a:rPr lang="en-US" altLang="ko-KR" sz="1200">
                <a:solidFill>
                  <a:srgbClr val="000000"/>
                </a:solidFill>
                <a:latin typeface="NOVA Bold" panose="00000800000000000000" pitchFamily="2" charset="-127"/>
                <a:ea typeface="NOVA Bold" panose="00000800000000000000" pitchFamily="2" charset="-127"/>
              </a:rPr>
              <a:t>2</a:t>
            </a:r>
            <a:r>
              <a:rPr lang="ko-KR" altLang="en-US" sz="1200">
                <a:solidFill>
                  <a:srgbClr val="000000"/>
                </a:solidFill>
                <a:latin typeface="NOVA Bold" panose="00000800000000000000" pitchFamily="2" charset="-127"/>
                <a:ea typeface="NOVA Bold" panose="00000800000000000000" pitchFamily="2" charset="-127"/>
              </a:rPr>
              <a:t>동</a:t>
            </a:r>
            <a:r>
              <a:rPr lang="en-US" altLang="ko-KR" sz="1200">
                <a:solidFill>
                  <a:srgbClr val="000000"/>
                </a:solidFill>
                <a:latin typeface="NOVA Bold" panose="00000800000000000000" pitchFamily="2" charset="-127"/>
                <a:ea typeface="NOVA Bold" panose="00000800000000000000" pitchFamily="2" charset="-127"/>
              </a:rPr>
              <a:t> </a:t>
            </a:r>
            <a:r>
              <a:rPr lang="ko-KR" altLang="en-US" sz="1200">
                <a:solidFill>
                  <a:srgbClr val="000000"/>
                </a:solidFill>
                <a:latin typeface="NOVA Bold" panose="00000800000000000000" pitchFamily="2" charset="-127"/>
                <a:ea typeface="NOVA Bold" panose="00000800000000000000" pitchFamily="2" charset="-127"/>
              </a:rPr>
              <a:t>상권 업종 및 소비패턴 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ts val="18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제주시 제주시청</a:t>
            </a:r>
            <a:r>
              <a:rPr lang="en-US" altLang="ko-KR" sz="1200">
                <a:solidFill>
                  <a:srgbClr val="000000"/>
                </a:solidFill>
                <a:latin typeface="NOVA Bold" panose="00000800000000000000" pitchFamily="2" charset="-127"/>
                <a:ea typeface="NOVA Bold" panose="00000800000000000000" pitchFamily="2" charset="-127"/>
              </a:rPr>
              <a:t> </a:t>
            </a:r>
            <a:r>
              <a:rPr lang="ko-KR" altLang="en-US" sz="1200">
                <a:solidFill>
                  <a:srgbClr val="000000"/>
                </a:solidFill>
                <a:latin typeface="NOVA Bold" panose="00000800000000000000" pitchFamily="2" charset="-127"/>
                <a:ea typeface="NOVA Bold" panose="00000800000000000000" pitchFamily="2" charset="-127"/>
              </a:rPr>
              <a:t>상권 업종 및 소비패턴 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ts val="18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제주시 일도</a:t>
            </a:r>
            <a:r>
              <a:rPr lang="en-US" altLang="ko-KR" sz="1200">
                <a:solidFill>
                  <a:srgbClr val="000000"/>
                </a:solidFill>
                <a:latin typeface="NOVA Bold" panose="00000800000000000000" pitchFamily="2" charset="-127"/>
                <a:ea typeface="NOVA Bold" panose="00000800000000000000" pitchFamily="2" charset="-127"/>
              </a:rPr>
              <a:t>2</a:t>
            </a:r>
            <a:r>
              <a:rPr lang="ko-KR" altLang="en-US" sz="1200">
                <a:solidFill>
                  <a:srgbClr val="000000"/>
                </a:solidFill>
                <a:latin typeface="NOVA Bold" panose="00000800000000000000" pitchFamily="2" charset="-127"/>
                <a:ea typeface="NOVA Bold" panose="00000800000000000000" pitchFamily="2" charset="-127"/>
              </a:rPr>
              <a:t>동</a:t>
            </a:r>
            <a:r>
              <a:rPr lang="en-US" altLang="ko-KR" sz="1200">
                <a:solidFill>
                  <a:srgbClr val="000000"/>
                </a:solidFill>
                <a:latin typeface="NOVA Bold" panose="00000800000000000000" pitchFamily="2" charset="-127"/>
                <a:ea typeface="NOVA Bold" panose="00000800000000000000" pitchFamily="2" charset="-127"/>
              </a:rPr>
              <a:t> </a:t>
            </a:r>
            <a:r>
              <a:rPr lang="ko-KR" altLang="en-US" sz="1200">
                <a:solidFill>
                  <a:srgbClr val="000000"/>
                </a:solidFill>
                <a:latin typeface="NOVA Bold" panose="00000800000000000000" pitchFamily="2" charset="-127"/>
                <a:ea typeface="NOVA Bold" panose="00000800000000000000" pitchFamily="2" charset="-127"/>
              </a:rPr>
              <a:t>상권 업종 및 소비패턴 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ts val="18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제주시 한림읍 상권 업종 및 소비패턴 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ts val="18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서귀포 대정읍</a:t>
            </a:r>
            <a:r>
              <a:rPr lang="en-US" altLang="ko-KR" sz="1200">
                <a:solidFill>
                  <a:srgbClr val="000000"/>
                </a:solidFill>
                <a:latin typeface="NOVA Bold" panose="00000800000000000000" pitchFamily="2" charset="-127"/>
                <a:ea typeface="NOVA Bold" panose="00000800000000000000" pitchFamily="2" charset="-127"/>
              </a:rPr>
              <a:t> </a:t>
            </a:r>
            <a:r>
              <a:rPr lang="ko-KR" altLang="en-US" sz="1200">
                <a:solidFill>
                  <a:srgbClr val="000000"/>
                </a:solidFill>
                <a:latin typeface="NOVA Bold" panose="00000800000000000000" pitchFamily="2" charset="-127"/>
                <a:ea typeface="NOVA Bold" panose="00000800000000000000" pitchFamily="2" charset="-127"/>
              </a:rPr>
              <a:t>상권 업종 및 소비패턴 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ts val="18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서귀포 동흥동</a:t>
            </a:r>
            <a:r>
              <a:rPr lang="en-US" altLang="ko-KR" sz="1200">
                <a:solidFill>
                  <a:srgbClr val="000000"/>
                </a:solidFill>
                <a:latin typeface="NOVA Bold" panose="00000800000000000000" pitchFamily="2" charset="-127"/>
                <a:ea typeface="NOVA Bold" panose="00000800000000000000" pitchFamily="2" charset="-127"/>
              </a:rPr>
              <a:t> </a:t>
            </a:r>
            <a:r>
              <a:rPr lang="ko-KR" altLang="en-US" sz="1200">
                <a:solidFill>
                  <a:srgbClr val="000000"/>
                </a:solidFill>
                <a:latin typeface="NOVA Bold" panose="00000800000000000000" pitchFamily="2" charset="-127"/>
                <a:ea typeface="NOVA Bold" panose="00000800000000000000" pitchFamily="2" charset="-127"/>
              </a:rPr>
              <a:t>상권 업종 및 소비패턴 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ts val="18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서귀포 중앙동</a:t>
            </a:r>
            <a:r>
              <a:rPr lang="en-US" altLang="ko-KR" sz="1200">
                <a:solidFill>
                  <a:srgbClr val="000000"/>
                </a:solidFill>
                <a:latin typeface="NOVA Bold" panose="00000800000000000000" pitchFamily="2" charset="-127"/>
                <a:ea typeface="NOVA Bold" panose="00000800000000000000" pitchFamily="2" charset="-127"/>
              </a:rPr>
              <a:t> </a:t>
            </a:r>
            <a:r>
              <a:rPr lang="ko-KR" altLang="en-US" sz="1200">
                <a:solidFill>
                  <a:srgbClr val="000000"/>
                </a:solidFill>
                <a:latin typeface="NOVA Bold" panose="00000800000000000000" pitchFamily="2" charset="-127"/>
                <a:ea typeface="NOVA Bold" panose="00000800000000000000" pitchFamily="2" charset="-127"/>
              </a:rPr>
              <a:t>상권 업종 및 소비패턴 분석</a:t>
            </a:r>
            <a:endParaRPr lang="en-US" altLang="ko-KR" sz="1200">
              <a:solidFill>
                <a:srgbClr val="000000"/>
              </a:solidFill>
              <a:latin typeface="NOVA Bold" panose="00000800000000000000" pitchFamily="2" charset="-127"/>
              <a:ea typeface="NOVA Bold" panose="00000800000000000000" pitchFamily="2" charset="-127"/>
            </a:endParaRPr>
          </a:p>
        </p:txBody>
      </p:sp>
      <p:sp>
        <p:nvSpPr>
          <p:cNvPr id="17" name="TextBox 16"/>
          <p:cNvSpPr txBox="1"/>
          <p:nvPr/>
        </p:nvSpPr>
        <p:spPr>
          <a:xfrm>
            <a:off x="611560" y="5795972"/>
            <a:ext cx="4252280" cy="369332"/>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a:solidFill>
                  <a:srgbClr val="00B050"/>
                </a:solidFill>
                <a:latin typeface="NOVA Bold" panose="00000800000000000000" pitchFamily="2" charset="-127"/>
                <a:ea typeface="NOVA Bold" panose="00000800000000000000" pitchFamily="2" charset="-127"/>
              </a:rPr>
              <a:t>Ⅳ</a:t>
            </a:r>
            <a:r>
              <a:rPr lang="en-US" altLang="ko-KR" smtClean="0">
                <a:solidFill>
                  <a:srgbClr val="00B050"/>
                </a:solidFill>
                <a:latin typeface="NOVA Bold" panose="00000800000000000000" pitchFamily="2" charset="-127"/>
                <a:ea typeface="NOVA Bold" panose="00000800000000000000" pitchFamily="2" charset="-127"/>
              </a:rPr>
              <a:t>. </a:t>
            </a:r>
            <a:r>
              <a:rPr lang="ko-KR" altLang="en-US" smtClean="0">
                <a:solidFill>
                  <a:srgbClr val="00B050"/>
                </a:solidFill>
                <a:latin typeface="NOVA Bold" panose="00000800000000000000" pitchFamily="2" charset="-127"/>
                <a:ea typeface="NOVA Bold" panose="00000800000000000000" pitchFamily="2" charset="-127"/>
              </a:rPr>
              <a:t>상권별 비교 및 특징 </a:t>
            </a:r>
            <a:r>
              <a:rPr lang="en-US" altLang="ko-KR" smtClean="0">
                <a:solidFill>
                  <a:srgbClr val="00B050"/>
                </a:solidFill>
                <a:latin typeface="NOVA Bold" panose="00000800000000000000" pitchFamily="2" charset="-127"/>
                <a:ea typeface="NOVA Bold" panose="00000800000000000000" pitchFamily="2" charset="-127"/>
              </a:rPr>
              <a:t>Summary</a:t>
            </a:r>
            <a:r>
              <a:rPr lang="ko-KR" altLang="en-US" smtClean="0">
                <a:solidFill>
                  <a:srgbClr val="00B050"/>
                </a:solidFill>
                <a:latin typeface="NOVA Bold" panose="00000800000000000000" pitchFamily="2" charset="-127"/>
                <a:ea typeface="NOVA Bold" panose="00000800000000000000" pitchFamily="2" charset="-127"/>
              </a:rPr>
              <a:t> </a:t>
            </a:r>
            <a:endParaRPr lang="ko-KR" altLang="en-US">
              <a:solidFill>
                <a:srgbClr val="00B050"/>
              </a:solidFill>
              <a:latin typeface="NOVA Bold" panose="00000800000000000000" pitchFamily="2" charset="-127"/>
              <a:ea typeface="NOVA Bold" panose="00000800000000000000" pitchFamily="2" charset="-127"/>
            </a:endParaRPr>
          </a:p>
        </p:txBody>
      </p:sp>
      <p:cxnSp>
        <p:nvCxnSpPr>
          <p:cNvPr id="25" name="직선 연결선 24"/>
          <p:cNvCxnSpPr/>
          <p:nvPr/>
        </p:nvCxnSpPr>
        <p:spPr>
          <a:xfrm>
            <a:off x="4983621" y="2352871"/>
            <a:ext cx="2314" cy="82809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151825" y="5697252"/>
            <a:ext cx="2175275" cy="784830"/>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ts val="18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업종별 비교 및 특징</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ts val="18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고객 소비패턴 비교 및 특징</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ts val="18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상권별 최종 </a:t>
            </a:r>
            <a:r>
              <a:rPr lang="en-US" altLang="ko-KR" sz="1200">
                <a:solidFill>
                  <a:srgbClr val="000000"/>
                </a:solidFill>
                <a:latin typeface="NOVA Bold" panose="00000800000000000000" pitchFamily="2" charset="-127"/>
                <a:ea typeface="NOVA Bold" panose="00000800000000000000" pitchFamily="2" charset="-127"/>
              </a:rPr>
              <a:t>Summary</a:t>
            </a:r>
          </a:p>
        </p:txBody>
      </p:sp>
      <p:cxnSp>
        <p:nvCxnSpPr>
          <p:cNvPr id="27" name="직선 연결선 26"/>
          <p:cNvCxnSpPr/>
          <p:nvPr/>
        </p:nvCxnSpPr>
        <p:spPr>
          <a:xfrm flipH="1">
            <a:off x="4999617" y="5761578"/>
            <a:ext cx="0" cy="65575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제목 3"/>
          <p:cNvSpPr txBox="1"/>
          <p:nvPr/>
        </p:nvSpPr>
        <p:spPr>
          <a:xfrm>
            <a:off x="1115616" y="188640"/>
            <a:ext cx="6692280" cy="569387"/>
          </a:xfrm>
          <a:prstGeom prst="rect">
            <a:avLst/>
          </a:prstGeom>
        </p:spPr>
        <p:txBody>
          <a:bodyPr vert="horz" lIns="0" tIns="0" rIns="0" bIns="0" rtlCol="0" anchor="ctr">
            <a:noAutofit/>
          </a:bodyPr>
          <a:lstStyle>
            <a:defPPr>
              <a:defRPr lang="ko-KR" smtId="4294967295"/>
            </a:defPPr>
            <a:lvl1pPr marL="0" algn="l" defTabSz="914400" rtl="0" eaLnBrk="1" latinLnBrk="0" hangingPunct="1">
              <a:lnSpc>
                <a:spcPct val="90000"/>
              </a:lnSpc>
              <a:spcBef>
                <a:spcPct val="0"/>
              </a:spcBef>
              <a:buNone/>
              <a:defRPr lang="en-US" sz="1600" b="0" kern="1200" baseline="0">
                <a:solidFill>
                  <a:schemeClr val="tx1"/>
                </a:solidFill>
                <a:latin typeface="NOVA Light" panose="00000300000000000000" pitchFamily="2" charset="-127"/>
                <a:ea typeface="NOVA Light" panose="00000300000000000000" pitchFamily="2" charset="-127"/>
                <a:cs typeface="Arial" pitchFamily="34" charset="0"/>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2800" b="1" smtClean="0">
                <a:solidFill>
                  <a:srgbClr val="000000"/>
                </a:solidFill>
                <a:latin typeface="NOVA Bold" panose="00000800000000000000" pitchFamily="2" charset="-127"/>
                <a:ea typeface="NOVA Bold" panose="00000800000000000000" pitchFamily="2" charset="-127"/>
              </a:rPr>
              <a:t>주제 </a:t>
            </a:r>
            <a:r>
              <a:rPr altLang="ko-KR" sz="2800" b="1" smtClean="0">
                <a:solidFill>
                  <a:srgbClr val="000000"/>
                </a:solidFill>
                <a:latin typeface="NOVA Bold" panose="00000800000000000000" pitchFamily="2" charset="-127"/>
                <a:ea typeface="NOVA Bold" panose="00000800000000000000" pitchFamily="2" charset="-127"/>
              </a:rPr>
              <a:t>IV. </a:t>
            </a:r>
            <a:r>
              <a:rPr lang="ko-KR" altLang="en-US" sz="2800" b="1" smtClean="0">
                <a:solidFill>
                  <a:srgbClr val="000000"/>
                </a:solidFill>
                <a:latin typeface="NOVA Bold" panose="00000800000000000000" pitchFamily="2" charset="-127"/>
                <a:ea typeface="NOVA Bold" panose="00000800000000000000" pitchFamily="2" charset="-127"/>
              </a:rPr>
              <a:t>골목상권 분석</a:t>
            </a:r>
            <a:endParaRPr lang="ko-KR" altLang="en-US" sz="2800" b="1">
              <a:solidFill>
                <a:srgbClr val="000000"/>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8177247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31540" y="2096852"/>
            <a:ext cx="8244916" cy="212423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latin typeface="NOVA Bold" panose="00000800000000000000" pitchFamily="2" charset="-127"/>
              <a:ea typeface="NOVA Bold" panose="00000800000000000000" pitchFamily="2" charset="-127"/>
            </a:endParaRPr>
          </a:p>
        </p:txBody>
      </p:sp>
      <p:sp>
        <p:nvSpPr>
          <p:cNvPr id="4" name="텍스트 개체 틀 3"/>
          <p:cNvSpPr>
            <a:spLocks noGrp="1"/>
          </p:cNvSpPr>
          <p:nvPr>
            <p:ph type="body" sz="quarter" idx="12"/>
          </p:nvPr>
        </p:nvSpPr>
        <p:spPr>
          <a:xfrm>
            <a:off x="250828" y="509932"/>
            <a:ext cx="8137599" cy="284693"/>
          </a:xfrm>
        </p:spPr>
        <p:txBody>
          <a:bodyPr/>
          <a:lstStyle/>
          <a:p>
            <a:r>
              <a:rPr lang="en-US" altLang="ko-KR" smtClean="0"/>
              <a:t>Part 1.</a:t>
            </a:r>
            <a:endParaRPr lang="ko-KR" altLang="en-US"/>
          </a:p>
        </p:txBody>
      </p:sp>
      <p:sp>
        <p:nvSpPr>
          <p:cNvPr id="8" name="TextBox 7"/>
          <p:cNvSpPr txBox="1"/>
          <p:nvPr/>
        </p:nvSpPr>
        <p:spPr>
          <a:xfrm>
            <a:off x="584572" y="2759791"/>
            <a:ext cx="3951424" cy="400110"/>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000">
                <a:solidFill>
                  <a:srgbClr val="00B050"/>
                </a:solidFill>
                <a:latin typeface="NOVA Bold" panose="00000800000000000000" pitchFamily="2" charset="-127"/>
                <a:ea typeface="NOVA Bold" panose="00000800000000000000" pitchFamily="2" charset="-127"/>
              </a:rPr>
              <a:t>Ⅰ</a:t>
            </a:r>
            <a:r>
              <a:rPr lang="en-US" altLang="ko-KR" sz="2000" smtClean="0">
                <a:solidFill>
                  <a:srgbClr val="00B050"/>
                </a:solidFill>
                <a:latin typeface="NOVA Bold" panose="00000800000000000000" pitchFamily="2" charset="-127"/>
                <a:ea typeface="NOVA Bold" panose="00000800000000000000" pitchFamily="2" charset="-127"/>
              </a:rPr>
              <a:t>. </a:t>
            </a:r>
            <a:r>
              <a:rPr lang="ko-KR" altLang="en-US" sz="2000" smtClean="0">
                <a:solidFill>
                  <a:srgbClr val="00B050"/>
                </a:solidFill>
                <a:latin typeface="NOVA Bold" panose="00000800000000000000" pitchFamily="2" charset="-127"/>
                <a:ea typeface="NOVA Bold" panose="00000800000000000000" pitchFamily="2" charset="-127"/>
              </a:rPr>
              <a:t>골목상권 분류 및 정의</a:t>
            </a:r>
            <a:endParaRPr lang="ko-KR" altLang="en-US" sz="2000">
              <a:solidFill>
                <a:srgbClr val="00B050"/>
              </a:solidFill>
              <a:latin typeface="NOVA Bold" panose="00000800000000000000" pitchFamily="2" charset="-127"/>
              <a:ea typeface="NOVA Bold" panose="00000800000000000000" pitchFamily="2" charset="-127"/>
            </a:endParaRPr>
          </a:p>
        </p:txBody>
      </p:sp>
      <p:cxnSp>
        <p:nvCxnSpPr>
          <p:cNvPr id="9" name="직선 연결선 8"/>
          <p:cNvCxnSpPr/>
          <p:nvPr/>
        </p:nvCxnSpPr>
        <p:spPr>
          <a:xfrm flipH="1">
            <a:off x="4928352" y="2842600"/>
            <a:ext cx="0" cy="8073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055116" y="2672916"/>
            <a:ext cx="3297304" cy="1126462"/>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60000"/>
              </a:lnSpc>
            </a:pPr>
            <a:r>
              <a:rPr lang="en-US" altLang="ko-KR" sz="1400">
                <a:solidFill>
                  <a:srgbClr val="000000"/>
                </a:solidFill>
                <a:latin typeface="NOVA Bold" panose="00000800000000000000" pitchFamily="2" charset="-127"/>
                <a:ea typeface="NOVA Bold" panose="00000800000000000000" pitchFamily="2" charset="-127"/>
              </a:rPr>
              <a:t>1. </a:t>
            </a:r>
            <a:r>
              <a:rPr lang="ko-KR" altLang="en-US" sz="1400">
                <a:solidFill>
                  <a:srgbClr val="000000"/>
                </a:solidFill>
                <a:latin typeface="NOVA Bold" panose="00000800000000000000" pitchFamily="2" charset="-127"/>
                <a:ea typeface="NOVA Bold" panose="00000800000000000000" pitchFamily="2" charset="-127"/>
              </a:rPr>
              <a:t>제주도 상권 분류 및 정의</a:t>
            </a:r>
            <a:endParaRPr lang="en-US" altLang="ko-KR" sz="1400">
              <a:solidFill>
                <a:srgbClr val="000000"/>
              </a:solidFill>
              <a:latin typeface="NOVA Bold" panose="00000800000000000000" pitchFamily="2" charset="-127"/>
              <a:ea typeface="NOVA Bold" panose="00000800000000000000" pitchFamily="2" charset="-127"/>
            </a:endParaRPr>
          </a:p>
          <a:p>
            <a:pPr>
              <a:lnSpc>
                <a:spcPct val="160000"/>
              </a:lnSpc>
            </a:pPr>
            <a:r>
              <a:rPr lang="en-US" altLang="ko-KR" sz="1400">
                <a:solidFill>
                  <a:srgbClr val="000000"/>
                </a:solidFill>
                <a:latin typeface="NOVA Bold" panose="00000800000000000000" pitchFamily="2" charset="-127"/>
                <a:ea typeface="NOVA Bold" panose="00000800000000000000" pitchFamily="2" charset="-127"/>
              </a:rPr>
              <a:t>2. </a:t>
            </a:r>
            <a:r>
              <a:rPr lang="ko-KR" altLang="en-US" sz="1400">
                <a:solidFill>
                  <a:srgbClr val="000000"/>
                </a:solidFill>
                <a:latin typeface="NOVA Bold" panose="00000800000000000000" pitchFamily="2" charset="-127"/>
                <a:ea typeface="NOVA Bold" panose="00000800000000000000" pitchFamily="2" charset="-127"/>
              </a:rPr>
              <a:t>제주은행 통카드 골목상권 </a:t>
            </a:r>
            <a:endParaRPr lang="en-US" altLang="ko-KR" sz="1400">
              <a:solidFill>
                <a:srgbClr val="000000"/>
              </a:solidFill>
              <a:latin typeface="NOVA Bold" panose="00000800000000000000" pitchFamily="2" charset="-127"/>
              <a:ea typeface="NOVA Bold" panose="00000800000000000000" pitchFamily="2" charset="-127"/>
            </a:endParaRPr>
          </a:p>
          <a:p>
            <a:pPr>
              <a:lnSpc>
                <a:spcPct val="160000"/>
              </a:lnSpc>
            </a:pPr>
            <a:r>
              <a:rPr lang="en-US" altLang="ko-KR" sz="1400">
                <a:solidFill>
                  <a:srgbClr val="000000"/>
                </a:solidFill>
                <a:latin typeface="NOVA Bold" panose="00000800000000000000" pitchFamily="2" charset="-127"/>
                <a:ea typeface="NOVA Bold" panose="00000800000000000000" pitchFamily="2" charset="-127"/>
              </a:rPr>
              <a:t>3. </a:t>
            </a:r>
            <a:r>
              <a:rPr lang="ko-KR" altLang="en-US" sz="1400">
                <a:solidFill>
                  <a:srgbClr val="000000"/>
                </a:solidFill>
                <a:latin typeface="NOVA Bold" panose="00000800000000000000" pitchFamily="2" charset="-127"/>
                <a:ea typeface="NOVA Bold" panose="00000800000000000000" pitchFamily="2" charset="-127"/>
              </a:rPr>
              <a:t>제주도 </a:t>
            </a:r>
            <a:r>
              <a:rPr lang="en-US" altLang="ko-KR" sz="1400">
                <a:solidFill>
                  <a:srgbClr val="000000"/>
                </a:solidFill>
                <a:latin typeface="NOVA Bold" panose="00000800000000000000" pitchFamily="2" charset="-127"/>
                <a:ea typeface="NOVA Bold" panose="00000800000000000000" pitchFamily="2" charset="-127"/>
              </a:rPr>
              <a:t>9</a:t>
            </a:r>
            <a:r>
              <a:rPr lang="ko-KR" altLang="en-US" sz="1400">
                <a:solidFill>
                  <a:srgbClr val="000000"/>
                </a:solidFill>
                <a:latin typeface="NOVA Bold" panose="00000800000000000000" pitchFamily="2" charset="-127"/>
                <a:ea typeface="NOVA Bold" panose="00000800000000000000" pitchFamily="2" charset="-127"/>
              </a:rPr>
              <a:t>대 골목상권 </a:t>
            </a:r>
            <a:r>
              <a:rPr lang="en-US" altLang="ko-KR" sz="1400">
                <a:solidFill>
                  <a:srgbClr val="000000"/>
                </a:solidFill>
                <a:latin typeface="NOVA Bold" panose="00000800000000000000" pitchFamily="2" charset="-127"/>
                <a:ea typeface="NOVA Bold" panose="00000800000000000000" pitchFamily="2" charset="-127"/>
              </a:rPr>
              <a:t>(BC</a:t>
            </a:r>
            <a:r>
              <a:rPr lang="ko-KR" altLang="en-US" sz="1400">
                <a:solidFill>
                  <a:srgbClr val="000000"/>
                </a:solidFill>
                <a:latin typeface="NOVA Bold" panose="00000800000000000000" pitchFamily="2" charset="-127"/>
                <a:ea typeface="NOVA Bold" panose="00000800000000000000" pitchFamily="2" charset="-127"/>
              </a:rPr>
              <a:t>카드</a:t>
            </a:r>
            <a:r>
              <a:rPr lang="en-US" altLang="ko-KR" sz="1400">
                <a:solidFill>
                  <a:srgbClr val="000000"/>
                </a:solidFill>
                <a:latin typeface="NOVA Bold" panose="00000800000000000000" pitchFamily="2" charset="-127"/>
                <a:ea typeface="NOVA Bold" panose="00000800000000000000" pitchFamily="2" charset="-127"/>
              </a:rPr>
              <a:t>)</a:t>
            </a:r>
          </a:p>
        </p:txBody>
      </p:sp>
    </p:spTree>
    <p:extLst>
      <p:ext uri="{BB962C8B-B14F-4D97-AF65-F5344CB8AC3E}">
        <p14:creationId xmlns:p14="http://schemas.microsoft.com/office/powerpoint/2010/main" val="306400459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상권 분류 기준 및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제주도 상권 분류 및 정의</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22" name="직선 연결선 21"/>
          <p:cNvCxnSpPr/>
          <p:nvPr/>
        </p:nvCxnSpPr>
        <p:spPr>
          <a:xfrm>
            <a:off x="323528" y="2528900"/>
            <a:ext cx="388843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06192" y="2204864"/>
            <a:ext cx="390576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일반적 상권 개념 및 유형</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cxnSp>
        <p:nvCxnSpPr>
          <p:cNvPr id="34" name="직선 연결선 33"/>
          <p:cNvCxnSpPr/>
          <p:nvPr/>
        </p:nvCxnSpPr>
        <p:spPr>
          <a:xfrm>
            <a:off x="4535996" y="2528900"/>
            <a:ext cx="432048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35996" y="2204864"/>
            <a:ext cx="4320480"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분석기준 상권 분류</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sp>
        <p:nvSpPr>
          <p:cNvPr id="42" name="직사각형 41"/>
          <p:cNvSpPr/>
          <p:nvPr/>
        </p:nvSpPr>
        <p:spPr>
          <a:xfrm>
            <a:off x="5904068" y="2688704"/>
            <a:ext cx="2952408" cy="992323"/>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제주도 및 제주은행이 지정한 골목상권 가맹점 및 제주은행 통카드 포인트적립 가맹점</a:t>
            </a:r>
          </a:p>
        </p:txBody>
      </p:sp>
      <p:sp>
        <p:nvSpPr>
          <p:cNvPr id="43" name="직사각형 42"/>
          <p:cNvSpPr/>
          <p:nvPr/>
        </p:nvSpPr>
        <p:spPr>
          <a:xfrm>
            <a:off x="5904068" y="3825044"/>
            <a:ext cx="2952408" cy="1188132"/>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600" kern="0">
                <a:solidFill>
                  <a:prstClr val="black"/>
                </a:solidFill>
                <a:latin typeface="NOVA Bold"/>
                <a:ea typeface="NOVA Bold"/>
              </a:rPr>
              <a:t>BC</a:t>
            </a:r>
            <a:r>
              <a:rPr lang="ko-KR" altLang="en-US" sz="1600" kern="0">
                <a:solidFill>
                  <a:prstClr val="black"/>
                </a:solidFill>
                <a:latin typeface="NOVA Bold"/>
                <a:ea typeface="NOVA Bold"/>
              </a:rPr>
              <a:t>카드에서 지정한 전국 </a:t>
            </a:r>
            <a:r>
              <a:rPr lang="en-US" altLang="ko-KR" sz="1600" kern="0">
                <a:solidFill>
                  <a:prstClr val="black"/>
                </a:solidFill>
                <a:latin typeface="NOVA Bold"/>
                <a:ea typeface="NOVA Bold"/>
              </a:rPr>
              <a:t>1,200</a:t>
            </a:r>
            <a:r>
              <a:rPr lang="ko-KR" altLang="en-US" sz="1600" kern="0">
                <a:solidFill>
                  <a:prstClr val="black"/>
                </a:solidFill>
                <a:latin typeface="NOVA Bold"/>
                <a:ea typeface="NOVA Bold"/>
              </a:rPr>
              <a:t>대 중심 상권 중</a:t>
            </a:r>
            <a:endParaRPr lang="en-US" altLang="ko-KR" sz="1600" kern="0">
              <a:solidFill>
                <a:prstClr val="black"/>
              </a:solidFill>
              <a:latin typeface="NOVA Bold"/>
              <a:ea typeface="NOVA Bold"/>
            </a:endParaRPr>
          </a:p>
          <a:p>
            <a:pPr algn="ctr" latinLnBrk="0"/>
            <a:r>
              <a:rPr lang="ko-KR" altLang="en-US" sz="1600" kern="0">
                <a:solidFill>
                  <a:prstClr val="black"/>
                </a:solidFill>
                <a:latin typeface="NOVA Bold"/>
                <a:ea typeface="NOVA Bold"/>
              </a:rPr>
              <a:t>제주도 지역내 골목 상권</a:t>
            </a:r>
          </a:p>
        </p:txBody>
      </p:sp>
      <p:sp>
        <p:nvSpPr>
          <p:cNvPr id="44" name="직사각형 43"/>
          <p:cNvSpPr/>
          <p:nvPr/>
        </p:nvSpPr>
        <p:spPr>
          <a:xfrm>
            <a:off x="4535996" y="2708991"/>
            <a:ext cx="1224056" cy="992323"/>
          </a:xfrm>
          <a:prstGeom prst="rect">
            <a:avLst/>
          </a:prstGeom>
          <a:solidFill>
            <a:sysClr val="window" lastClr="FFFFFF">
              <a:lumMod val="95000"/>
            </a:sysClr>
          </a:solid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panose="00000800000000000000" pitchFamily="2" charset="-127"/>
                <a:ea typeface="NOVA Bold" panose="00000800000000000000" pitchFamily="2" charset="-127"/>
              </a:rPr>
              <a:t>통카드</a:t>
            </a:r>
            <a:endParaRPr lang="en-US" altLang="ko-KR" sz="1600" kern="0">
              <a:solidFill>
                <a:prstClr val="black"/>
              </a:solidFill>
              <a:latin typeface="NOVA Bold" panose="00000800000000000000" pitchFamily="2" charset="-127"/>
              <a:ea typeface="NOVA Bold" panose="00000800000000000000" pitchFamily="2" charset="-127"/>
            </a:endParaRPr>
          </a:p>
          <a:p>
            <a:pPr algn="ctr" latinLnBrk="0"/>
            <a:r>
              <a:rPr lang="ko-KR" altLang="en-US" sz="1600" kern="0">
                <a:solidFill>
                  <a:prstClr val="black"/>
                </a:solidFill>
                <a:latin typeface="NOVA Bold" panose="00000800000000000000" pitchFamily="2" charset="-127"/>
                <a:ea typeface="NOVA Bold" panose="00000800000000000000" pitchFamily="2" charset="-127"/>
              </a:rPr>
              <a:t>골목상권</a:t>
            </a:r>
          </a:p>
        </p:txBody>
      </p:sp>
      <p:sp>
        <p:nvSpPr>
          <p:cNvPr id="45" name="직사각형 44"/>
          <p:cNvSpPr/>
          <p:nvPr/>
        </p:nvSpPr>
        <p:spPr>
          <a:xfrm>
            <a:off x="4535996" y="3825044"/>
            <a:ext cx="1224056" cy="1188132"/>
          </a:xfrm>
          <a:prstGeom prst="rect">
            <a:avLst/>
          </a:prstGeom>
          <a:solidFill>
            <a:sysClr val="window" lastClr="FFFFFF">
              <a:lumMod val="95000"/>
            </a:sysClr>
          </a:solid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600" kern="0">
                <a:solidFill>
                  <a:prstClr val="black"/>
                </a:solidFill>
                <a:latin typeface="NOVA Bold" panose="00000800000000000000" pitchFamily="2" charset="-127"/>
                <a:ea typeface="NOVA Bold" panose="00000800000000000000" pitchFamily="2" charset="-127"/>
              </a:rPr>
              <a:t>9</a:t>
            </a:r>
            <a:r>
              <a:rPr lang="ko-KR" altLang="en-US" sz="1600" kern="0">
                <a:solidFill>
                  <a:prstClr val="black"/>
                </a:solidFill>
                <a:latin typeface="NOVA Bold" panose="00000800000000000000" pitchFamily="2" charset="-127"/>
                <a:ea typeface="NOVA Bold" panose="00000800000000000000" pitchFamily="2" charset="-127"/>
              </a:rPr>
              <a:t>대</a:t>
            </a:r>
            <a:endParaRPr lang="en-US" altLang="ko-KR" sz="1600" kern="0">
              <a:solidFill>
                <a:prstClr val="black"/>
              </a:solidFill>
              <a:latin typeface="NOVA Bold" panose="00000800000000000000" pitchFamily="2" charset="-127"/>
              <a:ea typeface="NOVA Bold" panose="00000800000000000000" pitchFamily="2" charset="-127"/>
            </a:endParaRPr>
          </a:p>
          <a:p>
            <a:pPr algn="ctr" latinLnBrk="0"/>
            <a:r>
              <a:rPr lang="ko-KR" altLang="en-US" sz="1600" kern="0">
                <a:solidFill>
                  <a:prstClr val="black"/>
                </a:solidFill>
                <a:latin typeface="NOVA Bold" panose="00000800000000000000" pitchFamily="2" charset="-127"/>
                <a:ea typeface="NOVA Bold" panose="00000800000000000000" pitchFamily="2" charset="-127"/>
              </a:rPr>
              <a:t>골목상권</a:t>
            </a:r>
            <a:endParaRPr lang="en-US" altLang="ko-KR" sz="1600" kern="0">
              <a:solidFill>
                <a:prstClr val="black"/>
              </a:solidFill>
              <a:latin typeface="NOVA Bold" panose="00000800000000000000" pitchFamily="2" charset="-127"/>
              <a:ea typeface="NOVA Bold" panose="00000800000000000000" pitchFamily="2" charset="-127"/>
            </a:endParaRPr>
          </a:p>
        </p:txBody>
      </p:sp>
      <p:sp>
        <p:nvSpPr>
          <p:cNvPr id="46" name="직사각형 45"/>
          <p:cNvSpPr/>
          <p:nvPr/>
        </p:nvSpPr>
        <p:spPr>
          <a:xfrm>
            <a:off x="5904068" y="5157260"/>
            <a:ext cx="2952408" cy="1152060"/>
          </a:xfrm>
          <a:prstGeom prst="rect">
            <a:avLst/>
          </a:prstGeom>
          <a:noFill/>
          <a:ln w="28575" cap="flat" cmpd="sng" algn="ctr">
            <a:solidFill>
              <a:sysClr val="window" lastClr="FFFFFF">
                <a:lumMod val="50000"/>
              </a:sysClr>
            </a:solidFill>
            <a:prstDash val="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srgbClr val="000000"/>
                </a:solidFill>
                <a:latin typeface="NOVA Bold"/>
                <a:ea typeface="NOVA Bold"/>
              </a:rPr>
              <a:t>통카드 골목상권과 </a:t>
            </a:r>
            <a:r>
              <a:rPr lang="en-US" altLang="ko-KR" sz="1600" kern="0">
                <a:solidFill>
                  <a:srgbClr val="000000"/>
                </a:solidFill>
                <a:latin typeface="NOVA Bold"/>
                <a:ea typeface="NOVA Bold"/>
              </a:rPr>
              <a:t>9</a:t>
            </a:r>
            <a:r>
              <a:rPr lang="ko-KR" altLang="en-US" sz="1600" kern="0">
                <a:solidFill>
                  <a:srgbClr val="000000"/>
                </a:solidFill>
                <a:latin typeface="NOVA Bold"/>
                <a:ea typeface="NOVA Bold"/>
              </a:rPr>
              <a:t>대 골목상권을 제외한 제주도내 모든 가맹점</a:t>
            </a:r>
            <a:endParaRPr lang="en-US" altLang="ko-KR" sz="1600" kern="0">
              <a:solidFill>
                <a:srgbClr val="000000"/>
              </a:solidFill>
              <a:latin typeface="NOVA Bold"/>
              <a:ea typeface="NOVA Bold"/>
            </a:endParaRPr>
          </a:p>
          <a:p>
            <a:pPr algn="ctr" latinLnBrk="0"/>
            <a:r>
              <a:rPr lang="en-US" altLang="ko-KR" sz="1600" kern="0">
                <a:solidFill>
                  <a:srgbClr val="000000"/>
                </a:solidFill>
                <a:latin typeface="NOVA Bold"/>
                <a:ea typeface="NOVA Bold"/>
              </a:rPr>
              <a:t>(</a:t>
            </a:r>
            <a:r>
              <a:rPr lang="ko-KR" altLang="en-US" sz="1600" kern="0">
                <a:solidFill>
                  <a:srgbClr val="000000"/>
                </a:solidFill>
                <a:latin typeface="NOVA Bold"/>
                <a:ea typeface="NOVA Bold"/>
              </a:rPr>
              <a:t>대형마트</a:t>
            </a:r>
            <a:r>
              <a:rPr lang="en-US" altLang="ko-KR" sz="1600" kern="0">
                <a:solidFill>
                  <a:srgbClr val="000000"/>
                </a:solidFill>
                <a:latin typeface="NOVA Bold"/>
                <a:ea typeface="NOVA Bold"/>
              </a:rPr>
              <a:t>, </a:t>
            </a:r>
            <a:r>
              <a:rPr lang="ko-KR" altLang="en-US" sz="1600" kern="0">
                <a:solidFill>
                  <a:srgbClr val="000000"/>
                </a:solidFill>
                <a:latin typeface="NOVA Bold"/>
                <a:ea typeface="NOVA Bold"/>
              </a:rPr>
              <a:t>대규모</a:t>
            </a:r>
            <a:r>
              <a:rPr lang="en-US" altLang="ko-KR" sz="1600" kern="0">
                <a:solidFill>
                  <a:srgbClr val="000000"/>
                </a:solidFill>
                <a:latin typeface="NOVA Bold"/>
                <a:ea typeface="NOVA Bold"/>
              </a:rPr>
              <a:t>, </a:t>
            </a:r>
            <a:r>
              <a:rPr lang="ko-KR" altLang="en-US" sz="1600" kern="0">
                <a:solidFill>
                  <a:srgbClr val="000000"/>
                </a:solidFill>
                <a:latin typeface="NOVA Bold"/>
                <a:ea typeface="NOVA Bold"/>
              </a:rPr>
              <a:t>프렌차이즈</a:t>
            </a:r>
            <a:endParaRPr lang="en-US" altLang="ko-KR" sz="1600" kern="0">
              <a:solidFill>
                <a:srgbClr val="000000"/>
              </a:solidFill>
              <a:latin typeface="NOVA Bold"/>
              <a:ea typeface="NOVA Bold"/>
            </a:endParaRPr>
          </a:p>
          <a:p>
            <a:pPr algn="ctr" latinLnBrk="0"/>
            <a:r>
              <a:rPr lang="ko-KR" altLang="en-US" sz="1600" kern="0">
                <a:solidFill>
                  <a:srgbClr val="000000"/>
                </a:solidFill>
                <a:latin typeface="NOVA Bold"/>
                <a:ea typeface="NOVA Bold"/>
              </a:rPr>
              <a:t>점포 포함</a:t>
            </a:r>
            <a:r>
              <a:rPr lang="en-US" altLang="ko-KR" sz="1600" kern="0">
                <a:solidFill>
                  <a:srgbClr val="000000"/>
                </a:solidFill>
                <a:latin typeface="NOVA Bold"/>
                <a:ea typeface="NOVA Bold"/>
              </a:rPr>
              <a:t>)</a:t>
            </a:r>
            <a:endParaRPr lang="ko-KR" altLang="en-US" sz="1600" kern="0">
              <a:solidFill>
                <a:srgbClr val="000000"/>
              </a:solidFill>
              <a:latin typeface="NOVA Bold"/>
              <a:ea typeface="NOVA Bold"/>
            </a:endParaRPr>
          </a:p>
        </p:txBody>
      </p:sp>
      <p:sp>
        <p:nvSpPr>
          <p:cNvPr id="47" name="직사각형 46"/>
          <p:cNvSpPr/>
          <p:nvPr/>
        </p:nvSpPr>
        <p:spPr>
          <a:xfrm>
            <a:off x="4535996" y="5157252"/>
            <a:ext cx="1224056" cy="1152060"/>
          </a:xfrm>
          <a:prstGeom prst="rect">
            <a:avLst/>
          </a:prstGeom>
          <a:solidFill>
            <a:sysClr val="window" lastClr="FFFFFF">
              <a:lumMod val="95000"/>
            </a:sysClr>
          </a:solidFill>
          <a:ln w="28575" cap="flat" cmpd="sng" algn="ctr">
            <a:solidFill>
              <a:sysClr val="window" lastClr="FFFFFF">
                <a:lumMod val="50000"/>
              </a:sysClr>
            </a:solidFill>
            <a:prstDash val="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panose="00000800000000000000" pitchFamily="2" charset="-127"/>
                <a:ea typeface="NOVA Bold" panose="00000800000000000000" pitchFamily="2" charset="-127"/>
              </a:rPr>
              <a:t>그 외</a:t>
            </a:r>
            <a:endParaRPr lang="en-US" altLang="ko-KR" sz="1600" kern="0">
              <a:solidFill>
                <a:prstClr val="black"/>
              </a:solidFill>
              <a:latin typeface="NOVA Bold" panose="00000800000000000000" pitchFamily="2" charset="-127"/>
              <a:ea typeface="NOVA Bold" panose="00000800000000000000" pitchFamily="2" charset="-127"/>
            </a:endParaRPr>
          </a:p>
          <a:p>
            <a:pPr algn="ctr" latinLnBrk="0"/>
            <a:r>
              <a:rPr lang="ko-KR" altLang="en-US" sz="1600" kern="0">
                <a:solidFill>
                  <a:prstClr val="black"/>
                </a:solidFill>
                <a:latin typeface="NOVA Bold" panose="00000800000000000000" pitchFamily="2" charset="-127"/>
                <a:ea typeface="NOVA Bold" panose="00000800000000000000" pitchFamily="2" charset="-127"/>
              </a:rPr>
              <a:t>일반가맹점</a:t>
            </a:r>
          </a:p>
        </p:txBody>
      </p:sp>
      <p:sp>
        <p:nvSpPr>
          <p:cNvPr id="16" name="직사각형 15"/>
          <p:cNvSpPr/>
          <p:nvPr/>
        </p:nvSpPr>
        <p:spPr>
          <a:xfrm>
            <a:off x="719573" y="2718838"/>
            <a:ext cx="3492387" cy="992323"/>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점포의 영향권 범위</a:t>
            </a:r>
            <a:r>
              <a:rPr lang="en-US" altLang="ko-KR" sz="1400" kern="0">
                <a:solidFill>
                  <a:prstClr val="black"/>
                </a:solidFill>
                <a:latin typeface="NOVA Bold"/>
                <a:ea typeface="NOVA Bold"/>
              </a:rPr>
              <a:t>,</a:t>
            </a:r>
          </a:p>
          <a:p>
            <a:pPr algn="ctr" latinLnBrk="0"/>
            <a:r>
              <a:rPr lang="ko-KR" altLang="en-US" sz="1400" kern="0">
                <a:solidFill>
                  <a:prstClr val="black"/>
                </a:solidFill>
                <a:latin typeface="NOVA Bold"/>
                <a:ea typeface="NOVA Bold"/>
              </a:rPr>
              <a:t>고객의 흡인 가능성이 있는 범위 전체</a:t>
            </a:r>
            <a:r>
              <a:rPr lang="en-US" altLang="ko-KR" sz="1400" kern="0">
                <a:solidFill>
                  <a:prstClr val="black"/>
                </a:solidFill>
                <a:latin typeface="NOVA Bold"/>
                <a:ea typeface="NOVA Bold"/>
              </a:rPr>
              <a:t>,</a:t>
            </a:r>
          </a:p>
          <a:p>
            <a:pPr algn="ctr" latinLnBrk="0"/>
            <a:r>
              <a:rPr lang="ko-KR" altLang="en-US" sz="1400" kern="0">
                <a:solidFill>
                  <a:prstClr val="black"/>
                </a:solidFill>
                <a:latin typeface="NOVA Bold"/>
                <a:ea typeface="NOVA Bold"/>
              </a:rPr>
              <a:t>고객이 분포하고 있는 지리적 범위</a:t>
            </a:r>
            <a:r>
              <a:rPr lang="en-US" altLang="ko-KR" sz="1400" kern="0">
                <a:solidFill>
                  <a:prstClr val="black"/>
                </a:solidFill>
                <a:latin typeface="NOVA Bold"/>
                <a:ea typeface="NOVA Bold"/>
              </a:rPr>
              <a:t>,</a:t>
            </a:r>
          </a:p>
          <a:p>
            <a:pPr algn="ctr" latinLnBrk="0"/>
            <a:r>
              <a:rPr lang="ko-KR" altLang="en-US" sz="1400" kern="0">
                <a:solidFill>
                  <a:prstClr val="black"/>
                </a:solidFill>
                <a:latin typeface="NOVA Bold"/>
                <a:ea typeface="NOVA Bold"/>
              </a:rPr>
              <a:t>상업 기능이 형성되어 있는 공감적 범위</a:t>
            </a:r>
            <a:endParaRPr lang="en-US" altLang="ko-KR" sz="1400" kern="0">
              <a:solidFill>
                <a:prstClr val="black"/>
              </a:solidFill>
              <a:latin typeface="NOVA Bold"/>
              <a:ea typeface="NOVA Bold"/>
            </a:endParaRPr>
          </a:p>
        </p:txBody>
      </p:sp>
      <p:sp>
        <p:nvSpPr>
          <p:cNvPr id="17" name="직사각형 16"/>
          <p:cNvSpPr/>
          <p:nvPr/>
        </p:nvSpPr>
        <p:spPr>
          <a:xfrm>
            <a:off x="306192" y="2724709"/>
            <a:ext cx="341345" cy="992323"/>
          </a:xfrm>
          <a:prstGeom prst="rect">
            <a:avLst/>
          </a:prstGeom>
          <a:solidFill>
            <a:sysClr val="window" lastClr="FFFFFF">
              <a:lumMod val="95000"/>
            </a:sysClr>
          </a:solid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panose="00000800000000000000" pitchFamily="2" charset="-127"/>
                <a:ea typeface="NOVA Bold" panose="00000800000000000000" pitchFamily="2" charset="-127"/>
              </a:rPr>
              <a:t>개</a:t>
            </a:r>
            <a:endParaRPr lang="en-US" altLang="ko-KR" sz="1600" kern="0">
              <a:solidFill>
                <a:prstClr val="black"/>
              </a:solidFill>
              <a:latin typeface="NOVA Bold" panose="00000800000000000000" pitchFamily="2" charset="-127"/>
              <a:ea typeface="NOVA Bold" panose="00000800000000000000" pitchFamily="2" charset="-127"/>
            </a:endParaRPr>
          </a:p>
          <a:p>
            <a:pPr algn="ctr" latinLnBrk="0"/>
            <a:r>
              <a:rPr lang="ko-KR" altLang="en-US" sz="1600" kern="0">
                <a:solidFill>
                  <a:prstClr val="black"/>
                </a:solidFill>
                <a:latin typeface="NOVA Bold" panose="00000800000000000000" pitchFamily="2" charset="-127"/>
                <a:ea typeface="NOVA Bold" panose="00000800000000000000" pitchFamily="2" charset="-127"/>
              </a:rPr>
              <a:t>념</a:t>
            </a:r>
          </a:p>
        </p:txBody>
      </p:sp>
      <p:sp>
        <p:nvSpPr>
          <p:cNvPr id="19" name="직사각형 18"/>
          <p:cNvSpPr/>
          <p:nvPr/>
        </p:nvSpPr>
        <p:spPr>
          <a:xfrm>
            <a:off x="306192" y="3825044"/>
            <a:ext cx="341345" cy="2484268"/>
          </a:xfrm>
          <a:prstGeom prst="rect">
            <a:avLst/>
          </a:prstGeom>
          <a:solidFill>
            <a:schemeClr val="bg1">
              <a:lumMod val="95000"/>
            </a:schemeClr>
          </a:solid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panose="00000800000000000000" pitchFamily="2" charset="-127"/>
                <a:ea typeface="NOVA Bold" panose="00000800000000000000" pitchFamily="2" charset="-127"/>
              </a:rPr>
              <a:t>분</a:t>
            </a:r>
            <a:endParaRPr lang="en-US" altLang="ko-KR" sz="1600" kern="0">
              <a:solidFill>
                <a:prstClr val="black"/>
              </a:solidFill>
              <a:latin typeface="NOVA Bold" panose="00000800000000000000" pitchFamily="2" charset="-127"/>
              <a:ea typeface="NOVA Bold" panose="00000800000000000000" pitchFamily="2" charset="-127"/>
            </a:endParaRPr>
          </a:p>
          <a:p>
            <a:pPr algn="ctr" latinLnBrk="0"/>
            <a:r>
              <a:rPr lang="ko-KR" altLang="en-US" sz="1600" kern="0">
                <a:solidFill>
                  <a:prstClr val="black"/>
                </a:solidFill>
                <a:latin typeface="NOVA Bold" panose="00000800000000000000" pitchFamily="2" charset="-127"/>
                <a:ea typeface="NOVA Bold" panose="00000800000000000000" pitchFamily="2" charset="-127"/>
              </a:rPr>
              <a:t>류</a:t>
            </a:r>
          </a:p>
        </p:txBody>
      </p:sp>
      <p:sp>
        <p:nvSpPr>
          <p:cNvPr id="20" name="직사각형 19"/>
          <p:cNvSpPr/>
          <p:nvPr/>
        </p:nvSpPr>
        <p:spPr>
          <a:xfrm>
            <a:off x="719573" y="3825043"/>
            <a:ext cx="3492387" cy="2484277"/>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endParaRPr lang="en-US" altLang="ko-KR" sz="1600" kern="0">
              <a:solidFill>
                <a:prstClr val="black"/>
              </a:solidFill>
              <a:latin typeface="NOVA Bold"/>
              <a:ea typeface="NOVA Bold"/>
            </a:endParaRPr>
          </a:p>
        </p:txBody>
      </p:sp>
      <p:sp>
        <p:nvSpPr>
          <p:cNvPr id="21" name="직사각형 20"/>
          <p:cNvSpPr/>
          <p:nvPr/>
        </p:nvSpPr>
        <p:spPr>
          <a:xfrm>
            <a:off x="1446864" y="4077104"/>
            <a:ext cx="1368000" cy="288000"/>
          </a:xfrm>
          <a:prstGeom prst="rect">
            <a:avLst/>
          </a:prstGeom>
          <a:noFill/>
          <a:ln w="952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유통업상권</a:t>
            </a:r>
            <a:endParaRPr lang="en-US" altLang="ko-KR" sz="1400" kern="0">
              <a:solidFill>
                <a:prstClr val="black"/>
              </a:solidFill>
              <a:latin typeface="NOVA Bold"/>
              <a:ea typeface="NOVA Bold"/>
            </a:endParaRPr>
          </a:p>
        </p:txBody>
      </p:sp>
      <p:sp>
        <p:nvSpPr>
          <p:cNvPr id="23" name="직사각형 22"/>
          <p:cNvSpPr/>
          <p:nvPr/>
        </p:nvSpPr>
        <p:spPr>
          <a:xfrm>
            <a:off x="1446865" y="4473116"/>
            <a:ext cx="1368179" cy="288000"/>
          </a:xfrm>
          <a:prstGeom prst="rect">
            <a:avLst/>
          </a:prstGeom>
          <a:noFill/>
          <a:ln w="952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서비스업상권</a:t>
            </a:r>
            <a:endParaRPr lang="en-US" altLang="ko-KR" sz="1400" kern="0">
              <a:solidFill>
                <a:prstClr val="black"/>
              </a:solidFill>
              <a:latin typeface="NOVA Bold"/>
              <a:ea typeface="NOVA Bold"/>
            </a:endParaRPr>
          </a:p>
        </p:txBody>
      </p:sp>
      <p:sp>
        <p:nvSpPr>
          <p:cNvPr id="24" name="직사각형 23"/>
          <p:cNvSpPr/>
          <p:nvPr/>
        </p:nvSpPr>
        <p:spPr>
          <a:xfrm>
            <a:off x="3067044" y="4077104"/>
            <a:ext cx="1008111" cy="288000"/>
          </a:xfrm>
          <a:prstGeom prst="rect">
            <a:avLst/>
          </a:prstGeom>
          <a:noFill/>
          <a:ln w="952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도매상권</a:t>
            </a:r>
            <a:endParaRPr lang="en-US" altLang="ko-KR" sz="1400" kern="0">
              <a:solidFill>
                <a:prstClr val="black"/>
              </a:solidFill>
              <a:latin typeface="NOVA Bold"/>
              <a:ea typeface="NOVA Bold"/>
            </a:endParaRPr>
          </a:p>
        </p:txBody>
      </p:sp>
      <p:sp>
        <p:nvSpPr>
          <p:cNvPr id="25" name="직사각형 24"/>
          <p:cNvSpPr/>
          <p:nvPr/>
        </p:nvSpPr>
        <p:spPr>
          <a:xfrm>
            <a:off x="3067045" y="4473116"/>
            <a:ext cx="1008111" cy="288000"/>
          </a:xfrm>
          <a:prstGeom prst="rect">
            <a:avLst/>
          </a:prstGeom>
          <a:noFill/>
          <a:ln w="952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소매상권</a:t>
            </a:r>
            <a:endParaRPr lang="en-US" altLang="ko-KR" sz="1400" kern="0">
              <a:solidFill>
                <a:prstClr val="black"/>
              </a:solidFill>
              <a:latin typeface="NOVA Bold"/>
              <a:ea typeface="NOVA Bold"/>
            </a:endParaRPr>
          </a:p>
        </p:txBody>
      </p:sp>
      <p:sp>
        <p:nvSpPr>
          <p:cNvPr id="26" name="직사각형 25"/>
          <p:cNvSpPr/>
          <p:nvPr/>
        </p:nvSpPr>
        <p:spPr>
          <a:xfrm>
            <a:off x="874676" y="4077104"/>
            <a:ext cx="320161" cy="684044"/>
          </a:xfrm>
          <a:prstGeom prst="rect">
            <a:avLst/>
          </a:prstGeom>
          <a:solidFill>
            <a:schemeClr val="bg1">
              <a:lumMod val="95000"/>
            </a:schemeClr>
          </a:solidFill>
          <a:ln w="1270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업</a:t>
            </a:r>
            <a:endParaRPr lang="en-US" altLang="ko-KR" sz="1400" kern="0">
              <a:solidFill>
                <a:prstClr val="black"/>
              </a:solidFill>
              <a:latin typeface="NOVA Bold"/>
              <a:ea typeface="NOVA Bold"/>
            </a:endParaRPr>
          </a:p>
          <a:p>
            <a:pPr algn="ctr" latinLnBrk="0"/>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태</a:t>
            </a:r>
            <a:endParaRPr lang="en-US" altLang="ko-KR" sz="1400" kern="0">
              <a:solidFill>
                <a:prstClr val="black"/>
              </a:solidFill>
              <a:latin typeface="NOVA Bold"/>
              <a:ea typeface="NOVA Bold"/>
            </a:endParaRPr>
          </a:p>
        </p:txBody>
      </p:sp>
      <p:cxnSp>
        <p:nvCxnSpPr>
          <p:cNvPr id="7" name="꺾인 연결선 6"/>
          <p:cNvCxnSpPr>
            <a:stCxn id="26" idx="3"/>
            <a:endCxn id="21" idx="1"/>
          </p:cNvCxnSpPr>
          <p:nvPr/>
        </p:nvCxnSpPr>
        <p:spPr>
          <a:xfrm flipV="1">
            <a:off x="1194837" y="4221104"/>
            <a:ext cx="252027" cy="198022"/>
          </a:xfrm>
          <a:prstGeom prst="bentConnector3">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꺾인 연결선 27"/>
          <p:cNvCxnSpPr>
            <a:stCxn id="26" idx="3"/>
            <a:endCxn id="23" idx="1"/>
          </p:cNvCxnSpPr>
          <p:nvPr/>
        </p:nvCxnSpPr>
        <p:spPr>
          <a:xfrm>
            <a:off x="1194837" y="4419126"/>
            <a:ext cx="252028" cy="197990"/>
          </a:xfrm>
          <a:prstGeom prst="bentConnector3">
            <a:avLst>
              <a:gd name="adj1" fmla="val 50000"/>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꺾인 연결선 32"/>
          <p:cNvCxnSpPr>
            <a:stCxn id="21" idx="3"/>
            <a:endCxn id="24" idx="1"/>
          </p:cNvCxnSpPr>
          <p:nvPr/>
        </p:nvCxnSpPr>
        <p:spPr>
          <a:xfrm>
            <a:off x="2814864" y="4221104"/>
            <a:ext cx="252180" cy="12700"/>
          </a:xfrm>
          <a:prstGeom prst="bentConnector3">
            <a:avLst>
              <a:gd name="adj1" fmla="val 50000"/>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꺾인 연결선 35"/>
          <p:cNvCxnSpPr>
            <a:stCxn id="21" idx="3"/>
            <a:endCxn id="25" idx="1"/>
          </p:cNvCxnSpPr>
          <p:nvPr/>
        </p:nvCxnSpPr>
        <p:spPr>
          <a:xfrm>
            <a:off x="2814864" y="4221104"/>
            <a:ext cx="252181" cy="396012"/>
          </a:xfrm>
          <a:prstGeom prst="bentConnector3">
            <a:avLst>
              <a:gd name="adj1" fmla="val 50000"/>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5" name="직사각형 54"/>
          <p:cNvSpPr/>
          <p:nvPr/>
        </p:nvSpPr>
        <p:spPr>
          <a:xfrm>
            <a:off x="2051720" y="5085184"/>
            <a:ext cx="844261" cy="288000"/>
          </a:xfrm>
          <a:prstGeom prst="rect">
            <a:avLst/>
          </a:prstGeom>
          <a:solidFill>
            <a:schemeClr val="bg1">
              <a:lumMod val="95000"/>
            </a:schemeClr>
          </a:solidFill>
          <a:ln w="1270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기 능</a:t>
            </a:r>
            <a:endParaRPr lang="en-US" altLang="ko-KR" sz="1400" kern="0">
              <a:solidFill>
                <a:prstClr val="black"/>
              </a:solidFill>
              <a:latin typeface="NOVA Bold"/>
              <a:ea typeface="NOVA Bold"/>
            </a:endParaRPr>
          </a:p>
        </p:txBody>
      </p:sp>
      <p:sp>
        <p:nvSpPr>
          <p:cNvPr id="57" name="직사각형 56"/>
          <p:cNvSpPr/>
          <p:nvPr/>
        </p:nvSpPr>
        <p:spPr>
          <a:xfrm>
            <a:off x="845290" y="5589232"/>
            <a:ext cx="954402" cy="540036"/>
          </a:xfrm>
          <a:prstGeom prst="rect">
            <a:avLst/>
          </a:prstGeom>
          <a:noFill/>
          <a:ln w="9525"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상업집적지</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상권</a:t>
            </a:r>
            <a:endParaRPr lang="en-US" altLang="ko-KR" sz="1400" kern="0">
              <a:solidFill>
                <a:prstClr val="black"/>
              </a:solidFill>
              <a:latin typeface="NOVA Bold"/>
              <a:ea typeface="NOVA Bold"/>
            </a:endParaRPr>
          </a:p>
        </p:txBody>
      </p:sp>
      <p:sp>
        <p:nvSpPr>
          <p:cNvPr id="58" name="직사각형 57"/>
          <p:cNvSpPr/>
          <p:nvPr/>
        </p:nvSpPr>
        <p:spPr>
          <a:xfrm>
            <a:off x="1975838" y="5589232"/>
            <a:ext cx="954402" cy="540036"/>
          </a:xfrm>
          <a:prstGeom prst="rect">
            <a:avLst/>
          </a:prstGeom>
          <a:noFill/>
          <a:ln w="9525"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오피스</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상권</a:t>
            </a:r>
            <a:endParaRPr lang="en-US" altLang="ko-KR" sz="1400" kern="0">
              <a:solidFill>
                <a:prstClr val="black"/>
              </a:solidFill>
              <a:latin typeface="NOVA Bold"/>
              <a:ea typeface="NOVA Bold"/>
            </a:endParaRPr>
          </a:p>
        </p:txBody>
      </p:sp>
      <p:sp>
        <p:nvSpPr>
          <p:cNvPr id="59" name="직사각형 58"/>
          <p:cNvSpPr/>
          <p:nvPr/>
        </p:nvSpPr>
        <p:spPr>
          <a:xfrm>
            <a:off x="3095836" y="5589240"/>
            <a:ext cx="954402" cy="540036"/>
          </a:xfrm>
          <a:prstGeom prst="rect">
            <a:avLst/>
          </a:prstGeom>
          <a:noFill/>
          <a:ln w="9525"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유흥</a:t>
            </a:r>
            <a:r>
              <a:rPr lang="en-US" altLang="ko-KR" sz="1400" kern="0">
                <a:solidFill>
                  <a:prstClr val="black"/>
                </a:solidFill>
                <a:latin typeface="NOVA Bold"/>
                <a:ea typeface="NOVA Bold"/>
              </a:rPr>
              <a:t>/</a:t>
            </a:r>
            <a:r>
              <a:rPr lang="ko-KR" altLang="en-US" sz="1400" kern="0">
                <a:solidFill>
                  <a:prstClr val="black"/>
                </a:solidFill>
                <a:latin typeface="NOVA Bold"/>
                <a:ea typeface="NOVA Bold"/>
              </a:rPr>
              <a:t>위락</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상권</a:t>
            </a:r>
            <a:endParaRPr lang="en-US" altLang="ko-KR" sz="1400" kern="0">
              <a:solidFill>
                <a:prstClr val="black"/>
              </a:solidFill>
              <a:latin typeface="NOVA Bold"/>
              <a:ea typeface="NOVA Bold"/>
            </a:endParaRPr>
          </a:p>
        </p:txBody>
      </p:sp>
      <p:cxnSp>
        <p:nvCxnSpPr>
          <p:cNvPr id="60" name="꺾인 연결선 59"/>
          <p:cNvCxnSpPr>
            <a:stCxn id="55" idx="2"/>
            <a:endCxn id="59" idx="0"/>
          </p:cNvCxnSpPr>
          <p:nvPr/>
        </p:nvCxnSpPr>
        <p:spPr>
          <a:xfrm rot="16200000" flipH="1">
            <a:off x="2915416" y="4931619"/>
            <a:ext cx="216056" cy="1099186"/>
          </a:xfrm>
          <a:prstGeom prst="bentConnector3">
            <a:avLst>
              <a:gd name="adj1" fmla="val 50000"/>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꺾인 연결선 62"/>
          <p:cNvCxnSpPr>
            <a:stCxn id="55" idx="2"/>
            <a:endCxn id="57" idx="0"/>
          </p:cNvCxnSpPr>
          <p:nvPr/>
        </p:nvCxnSpPr>
        <p:spPr>
          <a:xfrm rot="5400000">
            <a:off x="1790147" y="4905528"/>
            <a:ext cx="216048" cy="1151360"/>
          </a:xfrm>
          <a:prstGeom prst="bentConnector3">
            <a:avLst>
              <a:gd name="adj1" fmla="val 50000"/>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꺾인 연결선 65"/>
          <p:cNvCxnSpPr>
            <a:stCxn id="55" idx="2"/>
            <a:endCxn id="58" idx="0"/>
          </p:cNvCxnSpPr>
          <p:nvPr/>
        </p:nvCxnSpPr>
        <p:spPr>
          <a:xfrm rot="5400000">
            <a:off x="2355421" y="5470802"/>
            <a:ext cx="216048" cy="20812"/>
          </a:xfrm>
          <a:prstGeom prst="bentConnector3">
            <a:avLst>
              <a:gd name="adj1" fmla="val 50000"/>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직사각형 36"/>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제주도 전체 가맹점을 크게 통카드 골목상권</a:t>
            </a:r>
            <a:r>
              <a:rPr lang="en-US" altLang="ko-KR" sz="1600" spc="100">
                <a:ln>
                  <a:solidFill>
                    <a:prstClr val="black">
                      <a:alpha val="20000"/>
                    </a:prstClr>
                  </a:solidFill>
                </a:ln>
                <a:solidFill>
                  <a:srgbClr val="000000"/>
                </a:solidFill>
                <a:latin typeface="NOVA Bold"/>
                <a:ea typeface="NOVA Bold"/>
                <a:cs typeface="Arial" pitchFamily="34" charset="0"/>
              </a:rPr>
              <a:t>, 9</a:t>
            </a:r>
            <a:r>
              <a:rPr lang="ko-KR" altLang="en-US" sz="1600" spc="100">
                <a:ln>
                  <a:solidFill>
                    <a:prstClr val="black">
                      <a:alpha val="20000"/>
                    </a:prstClr>
                  </a:solidFill>
                </a:ln>
                <a:solidFill>
                  <a:srgbClr val="000000"/>
                </a:solidFill>
                <a:latin typeface="NOVA Bold"/>
                <a:ea typeface="NOVA Bold"/>
                <a:cs typeface="Arial" pitchFamily="34" charset="0"/>
              </a:rPr>
              <a:t>대 골목상권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그 외 일반가맹점으로 분류하고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이 중 통카드 및 </a:t>
            </a:r>
            <a:r>
              <a:rPr lang="en-US" altLang="ko-KR" sz="1600" spc="100">
                <a:ln>
                  <a:solidFill>
                    <a:prstClr val="black">
                      <a:alpha val="20000"/>
                    </a:prstClr>
                  </a:solidFill>
                </a:ln>
                <a:solidFill>
                  <a:srgbClr val="000000"/>
                </a:solidFill>
                <a:latin typeface="NOVA Bold"/>
                <a:ea typeface="NOVA Bold"/>
                <a:cs typeface="Arial" pitchFamily="34" charset="0"/>
              </a:rPr>
              <a:t>9</a:t>
            </a:r>
            <a:r>
              <a:rPr lang="ko-KR" altLang="en-US" sz="1600" spc="100">
                <a:ln>
                  <a:solidFill>
                    <a:prstClr val="black">
                      <a:alpha val="20000"/>
                    </a:prstClr>
                  </a:solidFill>
                </a:ln>
                <a:solidFill>
                  <a:srgbClr val="000000"/>
                </a:solidFill>
                <a:latin typeface="NOVA Bold"/>
                <a:ea typeface="NOVA Bold"/>
                <a:cs typeface="Arial" pitchFamily="34" charset="0"/>
              </a:rPr>
              <a:t>대 골목상권에 대해 세부적으로 분류 및 분석을 진행함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166155671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정의 및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제주은행 통카드 골목상권</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31" name="TextBox 30"/>
          <p:cNvSpPr txBox="1"/>
          <p:nvPr/>
        </p:nvSpPr>
        <p:spPr>
          <a:xfrm>
            <a:off x="503548" y="2020648"/>
            <a:ext cx="820891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제주은행 통카드 골목상권</a:t>
            </a:r>
          </a:p>
        </p:txBody>
      </p:sp>
      <p:sp>
        <p:nvSpPr>
          <p:cNvPr id="18" name="TextBox 17"/>
          <p:cNvSpPr txBox="1"/>
          <p:nvPr/>
        </p:nvSpPr>
        <p:spPr>
          <a:xfrm>
            <a:off x="3527884" y="2450637"/>
            <a:ext cx="5148572" cy="1878463"/>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200" b="1">
                <a:solidFill>
                  <a:srgbClr val="FF0000"/>
                </a:solidFill>
                <a:cs typeface="Arial Narrow" pitchFamily="34" charset="0"/>
              </a:rPr>
              <a:t>ㅁ 제주도 통포인트 가맹점 </a:t>
            </a:r>
            <a:r>
              <a:rPr lang="en-US" altLang="ko-KR" sz="1200" b="1">
                <a:solidFill>
                  <a:srgbClr val="FF0000"/>
                </a:solidFill>
                <a:cs typeface="Arial Narrow" pitchFamily="34" charset="0"/>
              </a:rPr>
              <a:t>1.9% </a:t>
            </a:r>
            <a:r>
              <a:rPr lang="ko-KR" altLang="en-US" sz="1200" b="1">
                <a:solidFill>
                  <a:srgbClr val="FF0000"/>
                </a:solidFill>
                <a:cs typeface="Arial Narrow" pitchFamily="34" charset="0"/>
              </a:rPr>
              <a:t>적립</a:t>
            </a:r>
            <a:endParaRPr lang="en-US" altLang="ko-KR" sz="1200" b="1">
              <a:solidFill>
                <a:srgbClr val="FF0000"/>
              </a:solidFill>
              <a:cs typeface="Arial Narrow" pitchFamily="34" charset="0"/>
            </a:endParaRPr>
          </a:p>
          <a:p>
            <a:pPr>
              <a:lnSpc>
                <a:spcPct val="90000"/>
              </a:lnSpc>
              <a:spcBef>
                <a:spcPts val="400"/>
              </a:spcBef>
              <a:buClr>
                <a:srgbClr val="000000"/>
              </a:buClr>
              <a:buSzTx/>
            </a:pPr>
            <a:r>
              <a:rPr lang="en-US" altLang="ko-KR" sz="1200">
                <a:solidFill>
                  <a:srgbClr val="000000"/>
                </a:solidFill>
                <a:cs typeface="Arial Narrow" pitchFamily="34" charset="0"/>
              </a:rPr>
              <a:t>   - </a:t>
            </a:r>
            <a:r>
              <a:rPr lang="ko-KR" altLang="en-US" sz="1200">
                <a:solidFill>
                  <a:srgbClr val="000000"/>
                </a:solidFill>
                <a:cs typeface="Arial Narrow" pitchFamily="34" charset="0"/>
              </a:rPr>
              <a:t>제주통포인트 가맹점 </a:t>
            </a:r>
            <a:r>
              <a:rPr lang="en-US" altLang="ko-KR" sz="1200">
                <a:solidFill>
                  <a:srgbClr val="000000"/>
                </a:solidFill>
                <a:cs typeface="Arial Narrow" pitchFamily="34" charset="0"/>
              </a:rPr>
              <a:t>: </a:t>
            </a:r>
            <a:r>
              <a:rPr lang="ko-KR" altLang="en-US" sz="1200">
                <a:solidFill>
                  <a:srgbClr val="000000"/>
                </a:solidFill>
                <a:cs typeface="Arial Narrow" pitchFamily="34" charset="0"/>
              </a:rPr>
              <a:t>제주도 골목상권 활성화를 위해 제주특별자치도와 </a:t>
            </a:r>
            <a:endParaRPr lang="en-US" altLang="ko-KR" sz="1200">
              <a:solidFill>
                <a:srgbClr val="000000"/>
              </a:solidFill>
              <a:cs typeface="Arial Narrow" pitchFamily="34" charset="0"/>
            </a:endParaRPr>
          </a:p>
          <a:p>
            <a:pPr>
              <a:lnSpc>
                <a:spcPct val="90000"/>
              </a:lnSpc>
              <a:spcBef>
                <a:spcPts val="400"/>
              </a:spcBef>
              <a:buClr>
                <a:srgbClr val="000000"/>
              </a:buClr>
              <a:buSzTx/>
            </a:pPr>
            <a:r>
              <a:rPr lang="en-US" altLang="ko-KR" sz="1200">
                <a:solidFill>
                  <a:srgbClr val="000000"/>
                </a:solidFill>
                <a:cs typeface="Arial Narrow" pitchFamily="34" charset="0"/>
              </a:rPr>
              <a:t>       </a:t>
            </a:r>
            <a:r>
              <a:rPr lang="ko-KR" altLang="en-US" sz="1200">
                <a:solidFill>
                  <a:srgbClr val="000000"/>
                </a:solidFill>
                <a:cs typeface="Arial Narrow" pitchFamily="34" charset="0"/>
              </a:rPr>
              <a:t>제주은행이 운영하는 포인트</a:t>
            </a:r>
            <a:endParaRPr lang="en-US" altLang="ko-KR" sz="1200">
              <a:solidFill>
                <a:srgbClr val="000000"/>
              </a:solidFill>
              <a:cs typeface="Arial Narrow" pitchFamily="34" charset="0"/>
            </a:endParaRPr>
          </a:p>
          <a:p>
            <a:pPr>
              <a:lnSpc>
                <a:spcPct val="90000"/>
              </a:lnSpc>
              <a:spcBef>
                <a:spcPts val="400"/>
              </a:spcBef>
              <a:buClr>
                <a:srgbClr val="000000"/>
              </a:buClr>
              <a:buSzTx/>
            </a:pPr>
            <a:r>
              <a:rPr lang="en-US" altLang="ko-KR" sz="1200">
                <a:solidFill>
                  <a:srgbClr val="000000"/>
                </a:solidFill>
                <a:cs typeface="Arial Narrow" pitchFamily="34" charset="0"/>
              </a:rPr>
              <a:t>   </a:t>
            </a:r>
            <a:r>
              <a:rPr lang="en-US" altLang="ko-KR" sz="1200">
                <a:solidFill>
                  <a:srgbClr val="FF0000"/>
                </a:solidFill>
                <a:cs typeface="Arial Narrow" pitchFamily="34" charset="0"/>
              </a:rPr>
              <a:t>- </a:t>
            </a:r>
            <a:r>
              <a:rPr lang="ko-KR" altLang="en-US" sz="1200">
                <a:solidFill>
                  <a:srgbClr val="FF0000"/>
                </a:solidFill>
                <a:cs typeface="Arial Narrow" pitchFamily="34" charset="0"/>
              </a:rPr>
              <a:t>가맹점 수 </a:t>
            </a:r>
            <a:r>
              <a:rPr lang="en-US" altLang="ko-KR" sz="1200">
                <a:solidFill>
                  <a:srgbClr val="FF0000"/>
                </a:solidFill>
                <a:cs typeface="Arial Narrow" pitchFamily="34" charset="0"/>
              </a:rPr>
              <a:t>: 2,182 </a:t>
            </a:r>
            <a:r>
              <a:rPr lang="ko-KR" altLang="en-US" sz="1200">
                <a:solidFill>
                  <a:srgbClr val="FF0000"/>
                </a:solidFill>
                <a:cs typeface="Arial Narrow" pitchFamily="34" charset="0"/>
              </a:rPr>
              <a:t>개</a:t>
            </a:r>
            <a:endParaRPr lang="en-US" altLang="ko-KR" sz="1200">
              <a:solidFill>
                <a:srgbClr val="FF0000"/>
              </a:solidFill>
              <a:cs typeface="Arial Narrow" pitchFamily="34" charset="0"/>
            </a:endParaRP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200" b="1">
                <a:solidFill>
                  <a:srgbClr val="FF0000"/>
                </a:solidFill>
                <a:cs typeface="Arial Narrow" pitchFamily="34" charset="0"/>
              </a:rPr>
              <a:t>ㅁ 골목상권 가맹점 </a:t>
            </a:r>
            <a:r>
              <a:rPr lang="en-US" altLang="ko-KR" sz="1200" b="1">
                <a:solidFill>
                  <a:srgbClr val="FF0000"/>
                </a:solidFill>
                <a:cs typeface="Arial Narrow" pitchFamily="34" charset="0"/>
              </a:rPr>
              <a:t>1.0% </a:t>
            </a:r>
            <a:r>
              <a:rPr lang="ko-KR" altLang="en-US" sz="1200" b="1">
                <a:solidFill>
                  <a:srgbClr val="FF0000"/>
                </a:solidFill>
                <a:cs typeface="Arial Narrow" pitchFamily="34" charset="0"/>
              </a:rPr>
              <a:t>적립</a:t>
            </a:r>
            <a:endParaRPr lang="en-US" altLang="ko-KR" sz="1200" b="1">
              <a:solidFill>
                <a:srgbClr val="FF0000"/>
              </a:solidFill>
              <a:cs typeface="Arial Narrow" pitchFamily="34" charset="0"/>
            </a:endParaRPr>
          </a:p>
          <a:p>
            <a:pPr>
              <a:lnSpc>
                <a:spcPct val="90000"/>
              </a:lnSpc>
              <a:spcBef>
                <a:spcPts val="400"/>
              </a:spcBef>
              <a:buClr>
                <a:srgbClr val="000000"/>
              </a:buClr>
              <a:buSzTx/>
            </a:pPr>
            <a:r>
              <a:rPr lang="en-US" altLang="ko-KR" sz="1200">
                <a:solidFill>
                  <a:srgbClr val="000000"/>
                </a:solidFill>
                <a:cs typeface="Arial Narrow" pitchFamily="34" charset="0"/>
              </a:rPr>
              <a:t>   - </a:t>
            </a:r>
            <a:r>
              <a:rPr lang="ko-KR" altLang="en-US" sz="1200">
                <a:solidFill>
                  <a:srgbClr val="000000"/>
                </a:solidFill>
                <a:cs typeface="Arial Narrow" pitchFamily="34" charset="0"/>
              </a:rPr>
              <a:t>제주특별자치도내에 있는 점포 및 상점가 중에서 대형마트</a:t>
            </a:r>
            <a:r>
              <a:rPr lang="en-US" altLang="ko-KR" sz="1200">
                <a:solidFill>
                  <a:srgbClr val="000000"/>
                </a:solidFill>
                <a:cs typeface="Arial Narrow" pitchFamily="34" charset="0"/>
              </a:rPr>
              <a:t>, </a:t>
            </a:r>
            <a:r>
              <a:rPr lang="ko-KR" altLang="en-US" sz="1200">
                <a:solidFill>
                  <a:srgbClr val="000000"/>
                </a:solidFill>
                <a:cs typeface="Arial Narrow" pitchFamily="34" charset="0"/>
              </a:rPr>
              <a:t>대규모점포</a:t>
            </a:r>
            <a:r>
              <a:rPr lang="en-US" altLang="ko-KR" sz="1200">
                <a:solidFill>
                  <a:srgbClr val="000000"/>
                </a:solidFill>
                <a:cs typeface="Arial Narrow" pitchFamily="34" charset="0"/>
              </a:rPr>
              <a:t>, SSM,</a:t>
            </a:r>
          </a:p>
          <a:p>
            <a:pPr>
              <a:lnSpc>
                <a:spcPct val="90000"/>
              </a:lnSpc>
              <a:spcBef>
                <a:spcPts val="400"/>
              </a:spcBef>
              <a:buClr>
                <a:srgbClr val="000000"/>
              </a:buClr>
              <a:buSzTx/>
            </a:pPr>
            <a:r>
              <a:rPr lang="en-US" altLang="ko-KR" sz="1200">
                <a:solidFill>
                  <a:srgbClr val="000000"/>
                </a:solidFill>
                <a:cs typeface="Arial Narrow" pitchFamily="34" charset="0"/>
              </a:rPr>
              <a:t>       </a:t>
            </a:r>
            <a:r>
              <a:rPr lang="ko-KR" altLang="en-US" sz="1200">
                <a:solidFill>
                  <a:srgbClr val="000000"/>
                </a:solidFill>
                <a:cs typeface="Arial Narrow" pitchFamily="34" charset="0"/>
              </a:rPr>
              <a:t>대기업이 경영하는 편의점 및 이에 준하는 사업장 등은 제외한 가맹점</a:t>
            </a:r>
            <a:endParaRPr lang="en-US" altLang="ko-KR" sz="1200">
              <a:solidFill>
                <a:srgbClr val="000000"/>
              </a:solidFill>
              <a:cs typeface="Arial Narrow" pitchFamily="34" charset="0"/>
            </a:endParaRPr>
          </a:p>
          <a:p>
            <a:pPr>
              <a:lnSpc>
                <a:spcPct val="90000"/>
              </a:lnSpc>
              <a:spcBef>
                <a:spcPts val="400"/>
              </a:spcBef>
              <a:buClr>
                <a:srgbClr val="000000"/>
              </a:buClr>
              <a:buSzTx/>
            </a:pPr>
            <a:r>
              <a:rPr lang="en-US" altLang="ko-KR" sz="1200">
                <a:solidFill>
                  <a:srgbClr val="000000"/>
                </a:solidFill>
                <a:cs typeface="Arial Narrow" pitchFamily="34" charset="0"/>
              </a:rPr>
              <a:t>   </a:t>
            </a:r>
            <a:r>
              <a:rPr lang="en-US" altLang="ko-KR" sz="1200">
                <a:solidFill>
                  <a:srgbClr val="FF0000"/>
                </a:solidFill>
                <a:cs typeface="Arial Narrow" pitchFamily="34" charset="0"/>
              </a:rPr>
              <a:t>- </a:t>
            </a:r>
            <a:r>
              <a:rPr lang="ko-KR" altLang="en-US" sz="1200">
                <a:solidFill>
                  <a:srgbClr val="FF0000"/>
                </a:solidFill>
                <a:cs typeface="Arial Narrow" pitchFamily="34" charset="0"/>
              </a:rPr>
              <a:t>가맹점 수 </a:t>
            </a:r>
            <a:r>
              <a:rPr lang="en-US" altLang="ko-KR" sz="1200">
                <a:solidFill>
                  <a:srgbClr val="FF0000"/>
                </a:solidFill>
                <a:cs typeface="Arial Narrow" pitchFamily="34" charset="0"/>
              </a:rPr>
              <a:t>: 35,904 </a:t>
            </a:r>
            <a:r>
              <a:rPr lang="ko-KR" altLang="en-US" sz="1200">
                <a:solidFill>
                  <a:srgbClr val="FF0000"/>
                </a:solidFill>
                <a:cs typeface="Arial Narrow" pitchFamily="34" charset="0"/>
              </a:rPr>
              <a:t>개</a:t>
            </a:r>
            <a:endParaRPr lang="en-US" altLang="ko-KR" sz="1200">
              <a:solidFill>
                <a:srgbClr val="FF0000"/>
              </a:solidFill>
              <a:cs typeface="Arial Narrow" pitchFamily="34" charset="0"/>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5" y="2342625"/>
            <a:ext cx="3084589" cy="1986475"/>
          </a:xfrm>
          <a:prstGeom prst="rect">
            <a:avLst/>
          </a:prstGeom>
        </p:spPr>
      </p:pic>
      <p:cxnSp>
        <p:nvCxnSpPr>
          <p:cNvPr id="20" name="직선 연결선 19"/>
          <p:cNvCxnSpPr/>
          <p:nvPr/>
        </p:nvCxnSpPr>
        <p:spPr>
          <a:xfrm>
            <a:off x="431540" y="2306621"/>
            <a:ext cx="820891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395536" y="4843987"/>
            <a:ext cx="83169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36496" y="4547853"/>
            <a:ext cx="8239960"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지역별 업종별 가맹점 분포 비교</a:t>
            </a:r>
          </a:p>
        </p:txBody>
      </p:sp>
      <p:graphicFrame>
        <p:nvGraphicFramePr>
          <p:cNvPr id="28" name="표 27"/>
          <p:cNvGraphicFramePr>
            <a:graphicFrameLocks noGrp="1"/>
          </p:cNvGraphicFramePr>
          <p:nvPr>
            <p:extLst>
              <p:ext uri="{D42A27DB-BD31-4B8C-83A1-F6EECF244321}">
                <p14:modId xmlns:p14="http://schemas.microsoft.com/office/powerpoint/2010/main" val="4130902065"/>
              </p:ext>
            </p:extLst>
          </p:nvPr>
        </p:nvGraphicFramePr>
        <p:xfrm>
          <a:off x="451045" y="4983806"/>
          <a:ext cx="8244935" cy="1469530"/>
        </p:xfrm>
        <a:graphic>
          <a:graphicData uri="http://schemas.openxmlformats.org/drawingml/2006/table">
            <a:tbl>
              <a:tblPr/>
              <a:tblGrid>
                <a:gridCol w="1204631"/>
                <a:gridCol w="586692"/>
                <a:gridCol w="586692"/>
                <a:gridCol w="586692"/>
                <a:gridCol w="586692"/>
                <a:gridCol w="586692"/>
                <a:gridCol w="586692"/>
                <a:gridCol w="586692"/>
                <a:gridCol w="586692"/>
                <a:gridCol w="586692"/>
                <a:gridCol w="586692"/>
                <a:gridCol w="586692"/>
                <a:gridCol w="586692"/>
              </a:tblGrid>
              <a:tr h="360040">
                <a:tc>
                  <a:txBody>
                    <a:bodyPr/>
                    <a:lstStyle/>
                    <a:p>
                      <a:pPr algn="ctr" rtl="0" fontAlgn="ctr"/>
                      <a:r>
                        <a:rPr lang="ko-KR" altLang="en-US" sz="1200" b="1" i="0" u="none" strike="noStrike" smtClean="0">
                          <a:solidFill>
                            <a:schemeClr val="bg1"/>
                          </a:solidFill>
                          <a:latin typeface="+mn-ea"/>
                          <a:ea typeface="+mn-ea"/>
                        </a:rPr>
                        <a:t>골목상권 분류</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0" i="0" u="none" strike="noStrike" smtClean="0">
                          <a:solidFill>
                            <a:srgbClr val="FF0000"/>
                          </a:solidFill>
                          <a:latin typeface="+mn-ea"/>
                          <a:ea typeface="+mn-ea"/>
                        </a:rPr>
                        <a:t>일반음식</a:t>
                      </a:r>
                      <a:endParaRPr lang="en-US" sz="11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100" smtClean="0"/>
                        <a:t>음식료품</a:t>
                      </a:r>
                      <a:endParaRPr lang="ko-KR" altLang="en-US" sz="1100"/>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0" i="0" u="none" strike="noStrike" smtClean="0">
                          <a:solidFill>
                            <a:schemeClr val="tx1"/>
                          </a:solidFill>
                          <a:latin typeface="+mn-ea"/>
                          <a:ea typeface="+mn-ea"/>
                        </a:rPr>
                        <a:t>보건</a:t>
                      </a:r>
                      <a:r>
                        <a:rPr lang="en-US" altLang="ko-KR" sz="1100" b="0" i="0" u="none" strike="noStrike" smtClean="0">
                          <a:solidFill>
                            <a:schemeClr val="tx1"/>
                          </a:solidFill>
                          <a:latin typeface="+mn-ea"/>
                          <a:ea typeface="+mn-ea"/>
                        </a:rPr>
                        <a:t>/</a:t>
                      </a:r>
                    </a:p>
                    <a:p>
                      <a:pPr algn="ctr" rtl="0" fontAlgn="ctr"/>
                      <a:r>
                        <a:rPr lang="ko-KR" altLang="en-US" sz="1100" b="0" i="0" u="none" strike="noStrike" smtClean="0">
                          <a:solidFill>
                            <a:schemeClr val="tx1"/>
                          </a:solidFill>
                          <a:latin typeface="+mn-ea"/>
                          <a:ea typeface="+mn-ea"/>
                        </a:rPr>
                        <a:t>위생</a:t>
                      </a:r>
                      <a:endParaRPr lang="en-US" sz="11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0" i="0" u="none" strike="noStrike" smtClean="0">
                          <a:solidFill>
                            <a:schemeClr val="tx1"/>
                          </a:solidFill>
                          <a:latin typeface="+mn-ea"/>
                          <a:ea typeface="+mn-ea"/>
                        </a:rPr>
                        <a:t>휴게</a:t>
                      </a:r>
                      <a:endParaRPr lang="en-US" sz="11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0" i="0" u="none" strike="noStrike" smtClean="0">
                          <a:solidFill>
                            <a:schemeClr val="tx1"/>
                          </a:solidFill>
                          <a:latin typeface="+mn-ea"/>
                          <a:ea typeface="+mn-ea"/>
                        </a:rPr>
                        <a:t>의류</a:t>
                      </a:r>
                      <a:endParaRPr lang="en-US" sz="11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100" smtClean="0">
                          <a:solidFill>
                            <a:srgbClr val="FF0000"/>
                          </a:solidFill>
                        </a:rPr>
                        <a:t>학원</a:t>
                      </a:r>
                      <a:endParaRPr lang="ko-KR" altLang="en-US" sz="1100">
                        <a:solidFill>
                          <a:srgbClr val="FF0000"/>
                        </a:solidFill>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0" i="0" u="none" strike="noStrike" smtClean="0">
                          <a:solidFill>
                            <a:srgbClr val="FF0000"/>
                          </a:solidFill>
                          <a:latin typeface="+mn-ea"/>
                          <a:ea typeface="+mn-ea"/>
                        </a:rPr>
                        <a:t>숙박업</a:t>
                      </a:r>
                      <a:endParaRPr lang="en-US" sz="11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0" i="0" u="none" strike="noStrike" smtClean="0">
                          <a:solidFill>
                            <a:schemeClr val="tx1"/>
                          </a:solidFill>
                          <a:latin typeface="+mn-ea"/>
                          <a:ea typeface="+mn-ea"/>
                        </a:rPr>
                        <a:t>회원제</a:t>
                      </a:r>
                      <a:endParaRPr lang="en-US" altLang="ko-KR" sz="1100" b="0" i="0" u="none" strike="noStrike" smtClean="0">
                        <a:solidFill>
                          <a:schemeClr val="tx1"/>
                        </a:solidFill>
                        <a:latin typeface="+mn-ea"/>
                        <a:ea typeface="+mn-ea"/>
                      </a:endParaRPr>
                    </a:p>
                    <a:p>
                      <a:pPr algn="ctr" rtl="0" fontAlgn="ctr"/>
                      <a:r>
                        <a:rPr lang="ko-KR" altLang="en-US" sz="1100" b="0" i="0" u="none" strike="noStrike" smtClean="0">
                          <a:solidFill>
                            <a:schemeClr val="tx1"/>
                          </a:solidFill>
                          <a:latin typeface="+mn-ea"/>
                          <a:ea typeface="+mn-ea"/>
                        </a:rPr>
                        <a:t>형태업소</a:t>
                      </a:r>
                      <a:endParaRPr lang="en-US" sz="11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0" i="0" u="none" strike="noStrike" smtClean="0">
                          <a:solidFill>
                            <a:schemeClr val="tx1"/>
                          </a:solidFill>
                          <a:latin typeface="+mn-ea"/>
                          <a:ea typeface="+mn-ea"/>
                        </a:rPr>
                        <a:t>의료기관</a:t>
                      </a:r>
                      <a:endParaRPr lang="en-US" sz="11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100" smtClean="0"/>
                        <a:t>유통업</a:t>
                      </a:r>
                      <a:endParaRPr lang="en-US" altLang="ko-KR" sz="1100" smtClean="0"/>
                    </a:p>
                    <a:p>
                      <a:pPr algn="ctr" latinLnBrk="1"/>
                      <a:r>
                        <a:rPr lang="ko-KR" altLang="en-US" sz="1100" smtClean="0"/>
                        <a:t>영리</a:t>
                      </a:r>
                      <a:endParaRPr lang="ko-KR" altLang="en-US" sz="1100"/>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0" i="0" u="none" strike="noStrike" smtClean="0">
                          <a:solidFill>
                            <a:schemeClr val="tx1"/>
                          </a:solidFill>
                          <a:latin typeface="+mn-ea"/>
                          <a:ea typeface="+mn-ea"/>
                        </a:rPr>
                        <a:t>용역</a:t>
                      </a:r>
                      <a:endParaRPr lang="en-US" altLang="ko-KR" sz="1100" b="0" i="0" u="none" strike="noStrike" smtClean="0">
                        <a:solidFill>
                          <a:schemeClr val="tx1"/>
                        </a:solidFill>
                        <a:latin typeface="+mn-ea"/>
                        <a:ea typeface="+mn-ea"/>
                      </a:endParaRPr>
                    </a:p>
                    <a:p>
                      <a:pPr algn="ctr" rtl="0" fontAlgn="ctr"/>
                      <a:r>
                        <a:rPr lang="ko-KR" altLang="en-US" sz="1100" b="0" i="0" u="none" strike="noStrike" smtClean="0">
                          <a:solidFill>
                            <a:schemeClr val="tx1"/>
                          </a:solidFill>
                          <a:latin typeface="+mn-ea"/>
                          <a:ea typeface="+mn-ea"/>
                        </a:rPr>
                        <a:t>서비스</a:t>
                      </a:r>
                      <a:endParaRPr lang="en-US" sz="11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0" i="0" u="none" strike="noStrike" smtClean="0">
                          <a:solidFill>
                            <a:schemeClr val="tx1"/>
                          </a:solidFill>
                          <a:latin typeface="+mn-ea"/>
                          <a:ea typeface="+mn-ea"/>
                        </a:rPr>
                        <a:t>그 외</a:t>
                      </a:r>
                      <a:endParaRPr lang="en-US" sz="11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통포인트 가맹점</a:t>
                      </a:r>
                      <a:endParaRPr lang="en-US" altLang="ko-KR" sz="1200" b="1" i="0" u="none" strike="noStrike" smtClean="0">
                        <a:solidFill>
                          <a:schemeClr val="bg1"/>
                        </a:solidFill>
                        <a:latin typeface="+mn-ea"/>
                        <a:ea typeface="+mn-ea"/>
                      </a:endParaRPr>
                    </a:p>
                    <a:p>
                      <a:pPr algn="ctr" rtl="0" fontAlgn="ctr"/>
                      <a:r>
                        <a:rPr lang="en-US" sz="1200" b="1" i="0" u="none" strike="noStrike" smtClean="0">
                          <a:solidFill>
                            <a:schemeClr val="bg1"/>
                          </a:solidFill>
                          <a:latin typeface="+mn-ea"/>
                          <a:ea typeface="+mn-ea"/>
                        </a:rPr>
                        <a:t>1.9%</a:t>
                      </a:r>
                      <a:r>
                        <a:rPr lang="ko-KR" altLang="en-US" sz="1200" b="1" i="0" u="none" strike="noStrike" smtClean="0">
                          <a:solidFill>
                            <a:schemeClr val="bg1"/>
                          </a:solidFill>
                          <a:latin typeface="+mn-ea"/>
                          <a:ea typeface="+mn-ea"/>
                        </a:rPr>
                        <a:t>적립 ①</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FF0000"/>
                          </a:solidFill>
                          <a:latin typeface="+mn-ea"/>
                          <a:ea typeface="+mn-ea"/>
                        </a:rPr>
                        <a:t>45%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FF0000"/>
                          </a:solidFill>
                          <a:latin typeface="+mn-ea"/>
                          <a:ea typeface="+mn-ea"/>
                        </a:rPr>
                        <a:t>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FF0000"/>
                          </a:solidFill>
                          <a:latin typeface="+mn-ea"/>
                          <a:ea typeface="+mn-ea"/>
                        </a:rPr>
                        <a:t>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골목상권 가맹점</a:t>
                      </a:r>
                      <a:endParaRPr lang="en-US" altLang="ko-KR" sz="1200" b="1" i="0" u="none" strike="noStrike" smtClean="0">
                        <a:solidFill>
                          <a:schemeClr val="bg1"/>
                        </a:solidFill>
                        <a:latin typeface="+mn-ea"/>
                        <a:ea typeface="+mn-ea"/>
                      </a:endParaRPr>
                    </a:p>
                    <a:p>
                      <a:pPr algn="ctr" rtl="0" fontAlgn="ctr"/>
                      <a:r>
                        <a:rPr lang="en-US" altLang="ko-KR" sz="1200" b="1" i="0" u="none" strike="noStrike" smtClean="0">
                          <a:solidFill>
                            <a:schemeClr val="bg1"/>
                          </a:solidFill>
                          <a:latin typeface="+mn-ea"/>
                          <a:ea typeface="+mn-ea"/>
                        </a:rPr>
                        <a:t>1.0% </a:t>
                      </a:r>
                      <a:r>
                        <a:rPr lang="ko-KR" altLang="en-US" sz="1200" b="1" i="0" u="none" strike="noStrike" smtClean="0">
                          <a:solidFill>
                            <a:schemeClr val="bg1"/>
                          </a:solidFill>
                          <a:latin typeface="+mn-ea"/>
                          <a:ea typeface="+mn-ea"/>
                        </a:rPr>
                        <a:t>적립 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FF0000"/>
                          </a:solidFill>
                          <a:latin typeface="+mn-ea"/>
                          <a:ea typeface="+mn-ea"/>
                        </a:rPr>
                        <a:t>28%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FF0000"/>
                          </a:solidFill>
                          <a:latin typeface="+mn-ea"/>
                          <a:ea typeface="+mn-ea"/>
                        </a:rPr>
                        <a:t>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FF0000"/>
                          </a:solidFill>
                          <a:latin typeface="+mn-ea"/>
                          <a:ea typeface="+mn-ea"/>
                        </a:rPr>
                        <a:t>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통카드 골목상권</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① </a:t>
                      </a:r>
                      <a:r>
                        <a:rPr lang="en-US" altLang="ko-KR" sz="1200" b="1" i="0" u="none" strike="noStrike" smtClean="0">
                          <a:solidFill>
                            <a:schemeClr val="bg1"/>
                          </a:solidFill>
                          <a:latin typeface="+mn-ea"/>
                          <a:ea typeface="+mn-ea"/>
                        </a:rPr>
                        <a:t>+ </a:t>
                      </a:r>
                      <a:r>
                        <a:rPr lang="ko-KR" altLang="en-US" sz="1200" b="1" i="0" u="none" strike="noStrike" smtClean="0">
                          <a:solidFill>
                            <a:schemeClr val="bg1"/>
                          </a:solidFill>
                          <a:latin typeface="+mn-ea"/>
                          <a:ea typeface="+mn-ea"/>
                        </a:rPr>
                        <a:t>②</a:t>
                      </a:r>
                      <a:endParaRPr lang="en-US" altLang="ko-KR" sz="1200" b="1" i="0" u="none" strike="noStrike" smtClean="0">
                        <a:solidFill>
                          <a:schemeClr val="bg1"/>
                        </a:solidFill>
                        <a:latin typeface="+mn-ea"/>
                        <a:ea typeface="+mn-ea"/>
                      </a:endParaRPr>
                    </a:p>
                  </a:txBody>
                  <a:tcPr marL="36000" marR="36000" marT="4070" marB="0" anchor="ctr">
                    <a:lnL w="19050" cap="flat" cmpd="sng" algn="ctr">
                      <a:solidFill>
                        <a:schemeClr val="tx1"/>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 name="직사각형 12"/>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제주특별자치도와 제주은행이 운영하는 포인트가 적용되는 제주은행 발행 통카드 가맹점들을 통카드 골목상권으로 지칭하며</a:t>
            </a:r>
            <a:r>
              <a:rPr lang="en-US" altLang="ko-KR" sz="1600" spc="100">
                <a:ln>
                  <a:solidFill>
                    <a:prstClr val="black">
                      <a:alpha val="20000"/>
                    </a:prstClr>
                  </a:solidFill>
                </a:ln>
                <a:solidFill>
                  <a:srgbClr val="000000"/>
                </a:solidFill>
                <a:latin typeface="NOVA Bold"/>
                <a:ea typeface="NOVA Bold"/>
                <a:cs typeface="Arial" pitchFamily="34" charset="0"/>
              </a:rPr>
              <a:t>, 1.9% </a:t>
            </a:r>
            <a:r>
              <a:rPr lang="ko-KR" altLang="en-US" sz="1600" spc="100">
                <a:ln>
                  <a:solidFill>
                    <a:prstClr val="black">
                      <a:alpha val="20000"/>
                    </a:prstClr>
                  </a:solidFill>
                </a:ln>
                <a:solidFill>
                  <a:srgbClr val="000000"/>
                </a:solidFill>
                <a:latin typeface="NOVA Bold"/>
                <a:ea typeface="NOVA Bold"/>
                <a:cs typeface="Arial" pitchFamily="34" charset="0"/>
              </a:rPr>
              <a:t>적립 가맹점</a:t>
            </a:r>
            <a:r>
              <a:rPr lang="en-US" altLang="ko-KR" sz="1600" spc="100">
                <a:ln>
                  <a:solidFill>
                    <a:prstClr val="black">
                      <a:alpha val="20000"/>
                    </a:prstClr>
                  </a:solidFill>
                </a:ln>
                <a:solidFill>
                  <a:srgbClr val="000000"/>
                </a:solidFill>
                <a:latin typeface="NOVA Bold"/>
                <a:ea typeface="NOVA Bold"/>
                <a:cs typeface="Arial" pitchFamily="34" charset="0"/>
              </a:rPr>
              <a:t>, 1.0% </a:t>
            </a:r>
            <a:r>
              <a:rPr lang="ko-KR" altLang="en-US" sz="1600" spc="100">
                <a:ln>
                  <a:solidFill>
                    <a:prstClr val="black">
                      <a:alpha val="20000"/>
                    </a:prstClr>
                  </a:solidFill>
                </a:ln>
                <a:solidFill>
                  <a:srgbClr val="000000"/>
                </a:solidFill>
                <a:latin typeface="NOVA Bold"/>
                <a:ea typeface="NOVA Bold"/>
                <a:cs typeface="Arial" pitchFamily="34" charset="0"/>
              </a:rPr>
              <a:t>적립 가맹점으로 분류함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225771707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정의 및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제주도 </a:t>
            </a:r>
            <a:r>
              <a:rPr lang="en-US" altLang="ko-KR" smtClean="0"/>
              <a:t>9</a:t>
            </a:r>
            <a:r>
              <a:rPr lang="ko-KR" altLang="en-US" smtClean="0"/>
              <a:t>대 골목상권 </a:t>
            </a:r>
            <a:r>
              <a:rPr lang="en-US" altLang="ko-KR" smtClean="0"/>
              <a:t>(BC</a:t>
            </a:r>
            <a:r>
              <a:rPr lang="ko-KR" altLang="en-US" smtClean="0"/>
              <a:t>카드</a:t>
            </a:r>
            <a:r>
              <a:rPr lang="en-US" altLang="ko-KR" smtClean="0"/>
              <a:t>)</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grpSp>
        <p:nvGrpSpPr>
          <p:cNvPr id="12" name="그룹 11"/>
          <p:cNvGrpSpPr/>
          <p:nvPr/>
        </p:nvGrpSpPr>
        <p:grpSpPr>
          <a:xfrm>
            <a:off x="3500319" y="2392910"/>
            <a:ext cx="4528065" cy="2440246"/>
            <a:chOff x="1891328" y="1996866"/>
            <a:chExt cx="5408537" cy="2957500"/>
          </a:xfrm>
        </p:grpSpPr>
        <p:grpSp>
          <p:nvGrpSpPr>
            <p:cNvPr id="8" name="그룹 7"/>
            <p:cNvGrpSpPr/>
            <p:nvPr/>
          </p:nvGrpSpPr>
          <p:grpSpPr>
            <a:xfrm>
              <a:off x="1891328" y="1996866"/>
              <a:ext cx="5408537" cy="2957500"/>
              <a:chOff x="982133" y="1371600"/>
              <a:chExt cx="7323667" cy="4004733"/>
            </a:xfrm>
          </p:grpSpPr>
          <p:sp>
            <p:nvSpPr>
              <p:cNvPr id="6" name="자유형 5"/>
              <p:cNvSpPr/>
              <p:nvPr/>
            </p:nvSpPr>
            <p:spPr>
              <a:xfrm>
                <a:off x="982133" y="1371600"/>
                <a:ext cx="7078134" cy="4004733"/>
              </a:xfrm>
              <a:custGeom>
                <a:avLst/>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7" name="자유형 6"/>
              <p:cNvSpPr/>
              <p:nvPr/>
            </p:nvSpPr>
            <p:spPr>
              <a:xfrm>
                <a:off x="8001000" y="1803400"/>
                <a:ext cx="304800" cy="414867"/>
              </a:xfrm>
              <a:custGeom>
                <a:avLst/>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10" name="모서리가 둥근 직사각형 9"/>
            <p:cNvSpPr/>
            <p:nvPr/>
          </p:nvSpPr>
          <p:spPr>
            <a:xfrm>
              <a:off x="3707904" y="2524399"/>
              <a:ext cx="286715" cy="266809"/>
            </a:xfrm>
            <a:prstGeom prst="roundRect">
              <a:avLst/>
            </a:prstGeom>
            <a:solidFill>
              <a:schemeClr val="bg1">
                <a:lumMod val="75000"/>
              </a:schemeClr>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ko-KR" altLang="en-US" sz="1000">
                  <a:solidFill>
                    <a:srgbClr val="000000"/>
                  </a:solidFill>
                </a:rPr>
                <a:t>연동</a:t>
              </a:r>
            </a:p>
          </p:txBody>
        </p:sp>
        <p:sp>
          <p:nvSpPr>
            <p:cNvPr id="18" name="모서리가 둥근 직사각형 17"/>
            <p:cNvSpPr/>
            <p:nvPr/>
          </p:nvSpPr>
          <p:spPr>
            <a:xfrm>
              <a:off x="4037813" y="2766147"/>
              <a:ext cx="426175" cy="266809"/>
            </a:xfrm>
            <a:prstGeom prst="roundRect">
              <a:avLst/>
            </a:prstGeom>
            <a:solidFill>
              <a:schemeClr val="bg1">
                <a:lumMod val="75000"/>
              </a:schemeClr>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ko-KR" altLang="en-US" sz="1000">
                  <a:solidFill>
                    <a:srgbClr val="000000"/>
                  </a:solidFill>
                </a:rPr>
                <a:t>방송통신고</a:t>
              </a:r>
            </a:p>
          </p:txBody>
        </p:sp>
        <p:sp>
          <p:nvSpPr>
            <p:cNvPr id="24" name="모서리가 둥근 직사각형 23"/>
            <p:cNvSpPr/>
            <p:nvPr/>
          </p:nvSpPr>
          <p:spPr>
            <a:xfrm>
              <a:off x="2483768" y="3040670"/>
              <a:ext cx="414046" cy="266809"/>
            </a:xfrm>
            <a:prstGeom prst="roundRect">
              <a:avLst/>
            </a:prstGeom>
            <a:solidFill>
              <a:schemeClr val="bg1">
                <a:lumMod val="75000"/>
              </a:schemeClr>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ko-KR" altLang="en-US" sz="1000">
                  <a:solidFill>
                    <a:srgbClr val="000000"/>
                  </a:solidFill>
                </a:rPr>
                <a:t>한림읍</a:t>
              </a:r>
            </a:p>
          </p:txBody>
        </p:sp>
        <p:sp>
          <p:nvSpPr>
            <p:cNvPr id="25" name="모서리가 둥근 직사각형 24"/>
            <p:cNvSpPr/>
            <p:nvPr/>
          </p:nvSpPr>
          <p:spPr>
            <a:xfrm>
              <a:off x="4593625" y="4170303"/>
              <a:ext cx="446427" cy="266809"/>
            </a:xfrm>
            <a:prstGeom prst="roundRect">
              <a:avLst/>
            </a:prstGeom>
            <a:solidFill>
              <a:schemeClr val="bg1">
                <a:lumMod val="75000"/>
              </a:schemeClr>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ko-KR" altLang="en-US" sz="1000">
                  <a:solidFill>
                    <a:srgbClr val="000000"/>
                  </a:solidFill>
                </a:rPr>
                <a:t>동흥동</a:t>
              </a:r>
            </a:p>
          </p:txBody>
        </p:sp>
        <p:sp>
          <p:nvSpPr>
            <p:cNvPr id="26" name="모서리가 둥근 직사각형 25"/>
            <p:cNvSpPr/>
            <p:nvPr/>
          </p:nvSpPr>
          <p:spPr>
            <a:xfrm>
              <a:off x="4197581" y="4314319"/>
              <a:ext cx="446427" cy="266809"/>
            </a:xfrm>
            <a:prstGeom prst="roundRect">
              <a:avLst/>
            </a:prstGeom>
            <a:solidFill>
              <a:schemeClr val="bg1">
                <a:lumMod val="75000"/>
              </a:schemeClr>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ko-KR" altLang="en-US" sz="1000">
                  <a:solidFill>
                    <a:srgbClr val="000000"/>
                  </a:solidFill>
                </a:rPr>
                <a:t>중앙동</a:t>
              </a:r>
            </a:p>
          </p:txBody>
        </p:sp>
        <p:sp>
          <p:nvSpPr>
            <p:cNvPr id="27" name="모서리가 둥근 직사각형 26"/>
            <p:cNvSpPr/>
            <p:nvPr/>
          </p:nvSpPr>
          <p:spPr>
            <a:xfrm>
              <a:off x="4090390" y="2348880"/>
              <a:ext cx="491314" cy="266809"/>
            </a:xfrm>
            <a:prstGeom prst="roundRect">
              <a:avLst/>
            </a:prstGeom>
            <a:solidFill>
              <a:schemeClr val="bg1">
                <a:lumMod val="75000"/>
              </a:schemeClr>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ko-KR" altLang="en-US" sz="1000">
                  <a:solidFill>
                    <a:srgbClr val="000000"/>
                  </a:solidFill>
                </a:rPr>
                <a:t>일동</a:t>
              </a:r>
              <a:r>
                <a:rPr lang="en-US" altLang="ko-KR" sz="1000">
                  <a:solidFill>
                    <a:srgbClr val="000000"/>
                  </a:solidFill>
                </a:rPr>
                <a:t>2</a:t>
              </a:r>
              <a:r>
                <a:rPr lang="ko-KR" altLang="en-US" sz="1000">
                  <a:solidFill>
                    <a:srgbClr val="000000"/>
                  </a:solidFill>
                </a:rPr>
                <a:t>동</a:t>
              </a:r>
            </a:p>
          </p:txBody>
        </p:sp>
        <p:sp>
          <p:nvSpPr>
            <p:cNvPr id="28" name="모서리가 둥근 직사각형 27"/>
            <p:cNvSpPr/>
            <p:nvPr/>
          </p:nvSpPr>
          <p:spPr>
            <a:xfrm>
              <a:off x="4462880" y="2600908"/>
              <a:ext cx="505164" cy="266809"/>
            </a:xfrm>
            <a:prstGeom prst="roundRect">
              <a:avLst/>
            </a:prstGeom>
            <a:solidFill>
              <a:schemeClr val="bg1">
                <a:lumMod val="75000"/>
              </a:schemeClr>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ko-KR" altLang="en-US" sz="1000">
                  <a:solidFill>
                    <a:srgbClr val="000000"/>
                  </a:solidFill>
                </a:rPr>
                <a:t>이동</a:t>
              </a:r>
              <a:r>
                <a:rPr lang="en-US" altLang="ko-KR" sz="1000">
                  <a:solidFill>
                    <a:srgbClr val="000000"/>
                  </a:solidFill>
                </a:rPr>
                <a:t>2</a:t>
              </a:r>
              <a:r>
                <a:rPr lang="ko-KR" altLang="en-US" sz="1000">
                  <a:solidFill>
                    <a:srgbClr val="000000"/>
                  </a:solidFill>
                </a:rPr>
                <a:t>동</a:t>
              </a:r>
            </a:p>
          </p:txBody>
        </p:sp>
        <p:sp>
          <p:nvSpPr>
            <p:cNvPr id="29" name="모서리가 둥근 직사각형 28"/>
            <p:cNvSpPr/>
            <p:nvPr/>
          </p:nvSpPr>
          <p:spPr>
            <a:xfrm>
              <a:off x="3967824" y="2564904"/>
              <a:ext cx="496164" cy="266809"/>
            </a:xfrm>
            <a:prstGeom prst="roundRect">
              <a:avLst/>
            </a:prstGeom>
            <a:solidFill>
              <a:schemeClr val="bg1">
                <a:lumMod val="75000"/>
              </a:schemeClr>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ko-KR" altLang="en-US" sz="1000">
                  <a:solidFill>
                    <a:srgbClr val="000000"/>
                  </a:solidFill>
                </a:rPr>
                <a:t>제주시청</a:t>
              </a:r>
            </a:p>
          </p:txBody>
        </p:sp>
        <p:sp>
          <p:nvSpPr>
            <p:cNvPr id="30" name="모서리가 둥근 직사각형 29"/>
            <p:cNvSpPr/>
            <p:nvPr/>
          </p:nvSpPr>
          <p:spPr>
            <a:xfrm>
              <a:off x="2357754" y="4581128"/>
              <a:ext cx="414046" cy="266809"/>
            </a:xfrm>
            <a:prstGeom prst="roundRect">
              <a:avLst/>
            </a:prstGeom>
            <a:solidFill>
              <a:schemeClr val="bg1">
                <a:lumMod val="75000"/>
              </a:schemeClr>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ko-KR" altLang="en-US" sz="1000">
                  <a:solidFill>
                    <a:srgbClr val="000000"/>
                  </a:solidFill>
                </a:rPr>
                <a:t>대정읍</a:t>
              </a:r>
            </a:p>
          </p:txBody>
        </p:sp>
      </p:grpSp>
      <p:graphicFrame>
        <p:nvGraphicFramePr>
          <p:cNvPr id="33" name="표 32"/>
          <p:cNvGraphicFramePr>
            <a:graphicFrameLocks noGrp="1"/>
          </p:cNvGraphicFramePr>
          <p:nvPr>
            <p:extLst>
              <p:ext uri="{D42A27DB-BD31-4B8C-83A1-F6EECF244321}">
                <p14:modId xmlns:p14="http://schemas.microsoft.com/office/powerpoint/2010/main" val="3017952177"/>
              </p:ext>
            </p:extLst>
          </p:nvPr>
        </p:nvGraphicFramePr>
        <p:xfrm>
          <a:off x="215516" y="2392917"/>
          <a:ext cx="3096344" cy="4295603"/>
        </p:xfrm>
        <a:graphic>
          <a:graphicData uri="http://schemas.openxmlformats.org/drawingml/2006/table">
            <a:tbl>
              <a:tblPr/>
              <a:tblGrid>
                <a:gridCol w="612068"/>
                <a:gridCol w="540060"/>
                <a:gridCol w="540060"/>
                <a:gridCol w="792088"/>
                <a:gridCol w="612068"/>
              </a:tblGrid>
              <a:tr h="217490">
                <a:tc rowSpan="2">
                  <a:txBody>
                    <a:bodyPr/>
                    <a:lstStyle/>
                    <a:p>
                      <a:pPr algn="ctr" rtl="0" fontAlgn="ctr"/>
                      <a:r>
                        <a:rPr lang="ko-KR" altLang="en-US" sz="1000" b="1" i="0" u="none" strike="noStrike" smtClean="0">
                          <a:solidFill>
                            <a:schemeClr val="bg1"/>
                          </a:solidFill>
                          <a:latin typeface="+mn-ea"/>
                          <a:ea typeface="+mn-ea"/>
                        </a:rPr>
                        <a:t>광역시도</a:t>
                      </a:r>
                      <a:endParaRPr 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000" b="1" i="0" u="none" strike="noStrike" smtClean="0">
                          <a:solidFill>
                            <a:schemeClr val="bg1"/>
                          </a:solidFill>
                          <a:latin typeface="+mn-ea"/>
                          <a:ea typeface="+mn-ea"/>
                        </a:rPr>
                        <a:t>골목상권</a:t>
                      </a:r>
                      <a:endParaRPr 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algn="ctr" rtl="0" fontAlgn="ctr"/>
                      <a:endParaRPr 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000" b="1" i="0" u="none" strike="noStrike" smtClean="0">
                          <a:solidFill>
                            <a:schemeClr val="bg1"/>
                          </a:solidFill>
                          <a:latin typeface="+mn-ea"/>
                          <a:ea typeface="+mn-ea"/>
                        </a:rPr>
                        <a:t>가맹점</a:t>
                      </a:r>
                      <a:endParaRPr 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algn="ctr" rtl="0" fontAlgn="ctr"/>
                      <a:endParaRPr 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17490">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수</a:t>
                      </a:r>
                      <a:endParaRPr 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비중</a:t>
                      </a:r>
                      <a:r>
                        <a:rPr lang="en-US" sz="1000" b="1" i="0" u="none" strike="noStrike" smtClean="0">
                          <a:solidFill>
                            <a:schemeClr val="bg1"/>
                          </a:solidFill>
                          <a:latin typeface="+mn-ea"/>
                          <a:ea typeface="+mn-ea"/>
                        </a:rPr>
                        <a:t> </a:t>
                      </a:r>
                      <a:endParaRPr 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ko-KR" altLang="en-US" sz="1000" b="1" i="0" u="none" strike="noStrike" smtClean="0">
                          <a:solidFill>
                            <a:schemeClr val="bg1"/>
                          </a:solidFill>
                          <a:latin typeface="+mn-ea"/>
                          <a:ea typeface="+mn-ea"/>
                        </a:rPr>
                        <a:t>수</a:t>
                      </a:r>
                      <a:endParaRPr 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ko-KR" altLang="en-US" sz="1000" b="1" i="0" u="none" strike="noStrike" smtClean="0">
                          <a:solidFill>
                            <a:schemeClr val="bg1"/>
                          </a:solidFill>
                          <a:latin typeface="+mn-ea"/>
                          <a:ea typeface="+mn-ea"/>
                        </a:rPr>
                        <a:t>비중</a:t>
                      </a:r>
                      <a:endParaRPr 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1417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0" i="0" u="none" strike="noStrike" smtClean="0">
                          <a:solidFill>
                            <a:srgbClr val="FF0000"/>
                          </a:solidFill>
                          <a:latin typeface="+mn-ea"/>
                          <a:ea typeface="+mn-ea"/>
                        </a:rPr>
                        <a:t>서울</a:t>
                      </a:r>
                      <a:endParaRPr lang="ko-KR" altLang="en-US" sz="10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r" rtl="0" fontAlgn="ctr"/>
                      <a:r>
                        <a:rPr lang="en-US" altLang="ko-KR" sz="1000" b="0" i="0" u="none" strike="noStrike" smtClean="0">
                          <a:solidFill>
                            <a:srgbClr val="FF0000"/>
                          </a:solidFill>
                          <a:latin typeface="+mn-ea"/>
                          <a:ea typeface="+mn-ea"/>
                        </a:rPr>
                        <a:t>260</a:t>
                      </a:r>
                      <a:endParaRPr lang="ko-KR" altLang="en-US" sz="10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r" rtl="0" fontAlgn="ctr"/>
                      <a:r>
                        <a:rPr lang="en-US" altLang="ko-KR" sz="1000" b="0" i="0" u="none" strike="noStrike" smtClean="0">
                          <a:solidFill>
                            <a:srgbClr val="FF0000"/>
                          </a:solidFill>
                          <a:latin typeface="+mn-ea"/>
                          <a:ea typeface="+mn-ea"/>
                        </a:rPr>
                        <a:t>22%</a:t>
                      </a:r>
                      <a:endParaRPr lang="en-US" altLang="ko-KR" sz="10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FF0000"/>
                          </a:solidFill>
                          <a:latin typeface="+mn-ea"/>
                          <a:ea typeface="+mn-ea"/>
                        </a:rPr>
                        <a:t>168,222</a:t>
                      </a:r>
                      <a:endParaRPr lang="en-US" altLang="ko-KR" sz="10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FF0000"/>
                          </a:solidFill>
                          <a:latin typeface="+mn-ea"/>
                          <a:ea typeface="+mn-ea"/>
                        </a:rPr>
                        <a:t>29%</a:t>
                      </a:r>
                      <a:endParaRPr lang="en-US" altLang="ko-KR" sz="10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17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0" i="0" u="none" strike="noStrike" smtClean="0">
                          <a:solidFill>
                            <a:srgbClr val="FF0000"/>
                          </a:solidFill>
                          <a:latin typeface="+mn-ea"/>
                          <a:ea typeface="+mn-ea"/>
                        </a:rPr>
                        <a:t>경기</a:t>
                      </a:r>
                      <a:endParaRPr lang="ko-KR" altLang="en-US" sz="10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r" rtl="0" fontAlgn="ctr"/>
                      <a:r>
                        <a:rPr lang="en-US" altLang="ko-KR" sz="1000" b="0" i="0" u="none" strike="noStrike" smtClean="0">
                          <a:solidFill>
                            <a:srgbClr val="FF0000"/>
                          </a:solidFill>
                          <a:latin typeface="+mn-ea"/>
                          <a:ea typeface="+mn-ea"/>
                        </a:rPr>
                        <a:t>237</a:t>
                      </a:r>
                      <a:endParaRPr lang="ko-KR" altLang="en-US" sz="10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r" rtl="0" fontAlgn="ctr"/>
                      <a:r>
                        <a:rPr lang="en-US" altLang="ko-KR" sz="1000" b="0" i="0" u="none" strike="noStrike" smtClean="0">
                          <a:solidFill>
                            <a:srgbClr val="FF0000"/>
                          </a:solidFill>
                          <a:latin typeface="+mn-ea"/>
                          <a:ea typeface="+mn-ea"/>
                        </a:rPr>
                        <a:t>20%</a:t>
                      </a:r>
                      <a:endParaRPr lang="ko-KR" altLang="en-US" sz="10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FF0000"/>
                          </a:solidFill>
                          <a:latin typeface="+mn-ea"/>
                          <a:ea typeface="+mn-ea"/>
                        </a:rPr>
                        <a:t>125,295</a:t>
                      </a:r>
                      <a:endParaRPr lang="ko-KR" altLang="en-US" sz="10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FF0000"/>
                          </a:solidFill>
                          <a:latin typeface="+mn-ea"/>
                          <a:ea typeface="+mn-ea"/>
                        </a:rPr>
                        <a:t>22%</a:t>
                      </a:r>
                      <a:endParaRPr lang="ko-KR" altLang="en-US" sz="10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17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0" i="0" u="none" strike="noStrike" smtClean="0">
                          <a:solidFill>
                            <a:srgbClr val="000000"/>
                          </a:solidFill>
                          <a:latin typeface="+mn-ea"/>
                          <a:ea typeface="+mn-ea"/>
                        </a:rPr>
                        <a:t>부산</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r" rtl="0" fontAlgn="ctr"/>
                      <a:r>
                        <a:rPr lang="en-US" altLang="ko-KR" sz="1000" b="0" i="0" u="none" strike="noStrike" smtClean="0">
                          <a:solidFill>
                            <a:srgbClr val="000000"/>
                          </a:solidFill>
                          <a:latin typeface="+mn-ea"/>
                          <a:ea typeface="+mn-ea"/>
                        </a:rPr>
                        <a:t>94</a:t>
                      </a:r>
                      <a:endParaRPr lang="en-US" altLang="ko-KR"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r" rtl="0" fontAlgn="ctr"/>
                      <a:r>
                        <a:rPr lang="en-US" altLang="ko-KR" sz="1000" b="0" i="0" u="none" strike="noStrike" smtClean="0">
                          <a:solidFill>
                            <a:srgbClr val="000000"/>
                          </a:solidFill>
                          <a:latin typeface="+mn-ea"/>
                          <a:ea typeface="+mn-ea"/>
                        </a:rPr>
                        <a:t>8%</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52,568</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9%</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17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0" i="0" u="none" strike="noStrike" smtClean="0">
                          <a:solidFill>
                            <a:srgbClr val="000000"/>
                          </a:solidFill>
                          <a:latin typeface="+mn-ea"/>
                          <a:ea typeface="+mn-ea"/>
                        </a:rPr>
                        <a:t>경북</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r" rtl="0" fontAlgn="ctr"/>
                      <a:r>
                        <a:rPr lang="en-US" altLang="ko-KR" sz="1000" b="0" i="0" u="none" strike="noStrike" smtClean="0">
                          <a:solidFill>
                            <a:srgbClr val="000000"/>
                          </a:solidFill>
                          <a:latin typeface="+mn-ea"/>
                          <a:ea typeface="+mn-ea"/>
                        </a:rPr>
                        <a:t>75</a:t>
                      </a:r>
                      <a:endParaRPr lang="en-US" altLang="ko-KR"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r" rtl="0" fontAlgn="ctr"/>
                      <a:r>
                        <a:rPr lang="en-US" altLang="ko-KR" sz="1000" b="0" i="0" u="none" strike="noStrike" smtClean="0">
                          <a:solidFill>
                            <a:srgbClr val="000000"/>
                          </a:solidFill>
                          <a:latin typeface="+mn-ea"/>
                          <a:ea typeface="+mn-ea"/>
                        </a:rPr>
                        <a:t>6%</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20,114</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176">
                <a:tc>
                  <a:txBody>
                    <a:bodyPr/>
                    <a:lstStyle/>
                    <a:p>
                      <a:pPr algn="ctr" rtl="0" fontAlgn="ctr"/>
                      <a:r>
                        <a:rPr lang="ko-KR" altLang="en-US" sz="1000" b="0" i="0" u="none" strike="noStrike" smtClean="0">
                          <a:solidFill>
                            <a:srgbClr val="000000"/>
                          </a:solidFill>
                          <a:latin typeface="+mn-ea"/>
                          <a:ea typeface="+mn-ea"/>
                        </a:rPr>
                        <a:t>인천</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67</a:t>
                      </a:r>
                      <a:endParaRPr lang="en-US" altLang="ko-KR"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6%</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19,851</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176">
                <a:tc>
                  <a:txBody>
                    <a:bodyPr/>
                    <a:lstStyle/>
                    <a:p>
                      <a:pPr algn="ctr" rtl="0" fontAlgn="ctr"/>
                      <a:r>
                        <a:rPr lang="ko-KR" altLang="en-US" sz="1000" b="0" i="0" u="none" strike="noStrike" smtClean="0">
                          <a:solidFill>
                            <a:srgbClr val="000000"/>
                          </a:solidFill>
                          <a:latin typeface="+mn-ea"/>
                          <a:ea typeface="+mn-ea"/>
                        </a:rPr>
                        <a:t>전북</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67</a:t>
                      </a:r>
                      <a:endParaRPr lang="en-US" altLang="ko-KR"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6%</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14,417</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2%</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176">
                <a:tc>
                  <a:txBody>
                    <a:bodyPr/>
                    <a:lstStyle/>
                    <a:p>
                      <a:pPr algn="ctr" rtl="0" fontAlgn="ctr"/>
                      <a:r>
                        <a:rPr lang="ko-KR" altLang="en-US" sz="1000" b="0" i="0" u="none" strike="noStrike" smtClean="0">
                          <a:solidFill>
                            <a:srgbClr val="000000"/>
                          </a:solidFill>
                          <a:latin typeface="+mn-ea"/>
                          <a:ea typeface="+mn-ea"/>
                        </a:rPr>
                        <a:t>전남</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66</a:t>
                      </a:r>
                      <a:endParaRPr lang="en-US" altLang="ko-KR"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6%</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19,069</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176">
                <a:tc>
                  <a:txBody>
                    <a:bodyPr/>
                    <a:lstStyle/>
                    <a:p>
                      <a:pPr algn="ctr" rtl="0" fontAlgn="ctr"/>
                      <a:r>
                        <a:rPr lang="ko-KR" altLang="en-US" sz="1000" b="0" i="0" u="none" strike="noStrike" smtClean="0">
                          <a:solidFill>
                            <a:srgbClr val="000000"/>
                          </a:solidFill>
                          <a:latin typeface="+mn-ea"/>
                          <a:ea typeface="+mn-ea"/>
                        </a:rPr>
                        <a:t>경남</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46</a:t>
                      </a:r>
                      <a:endParaRPr lang="en-US" altLang="ko-KR"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4%</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29,550</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5%</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176">
                <a:tc>
                  <a:txBody>
                    <a:bodyPr/>
                    <a:lstStyle/>
                    <a:p>
                      <a:pPr algn="ctr" rtl="0" fontAlgn="ctr"/>
                      <a:r>
                        <a:rPr lang="ko-KR" altLang="en-US" sz="1000" b="0" i="0" u="none" strike="noStrike" smtClean="0">
                          <a:solidFill>
                            <a:srgbClr val="000000"/>
                          </a:solidFill>
                          <a:latin typeface="+mn-ea"/>
                          <a:ea typeface="+mn-ea"/>
                        </a:rPr>
                        <a:t>대구</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44</a:t>
                      </a:r>
                      <a:endParaRPr lang="en-US" altLang="ko-KR"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4%</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19,647</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176">
                <a:tc>
                  <a:txBody>
                    <a:bodyPr/>
                    <a:lstStyle/>
                    <a:p>
                      <a:pPr algn="ctr" rtl="0" fontAlgn="ctr"/>
                      <a:r>
                        <a:rPr lang="ko-KR" altLang="en-US" sz="1000" b="0" i="0" u="none" strike="noStrike" smtClean="0">
                          <a:solidFill>
                            <a:srgbClr val="000000"/>
                          </a:solidFill>
                          <a:latin typeface="+mn-ea"/>
                          <a:ea typeface="+mn-ea"/>
                        </a:rPr>
                        <a:t>강원</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43</a:t>
                      </a:r>
                      <a:endParaRPr lang="en-US" altLang="ko-KR"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4%</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23,220</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4%</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176">
                <a:tc>
                  <a:txBody>
                    <a:bodyPr/>
                    <a:lstStyle/>
                    <a:p>
                      <a:pPr algn="ctr" rtl="0" fontAlgn="ctr"/>
                      <a:r>
                        <a:rPr lang="ko-KR" altLang="en-US" sz="1000" b="0" i="0" u="none" strike="noStrike" smtClean="0">
                          <a:solidFill>
                            <a:srgbClr val="000000"/>
                          </a:solidFill>
                          <a:latin typeface="+mn-ea"/>
                          <a:ea typeface="+mn-ea"/>
                        </a:rPr>
                        <a:t>충남</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40</a:t>
                      </a:r>
                      <a:endParaRPr lang="en-US" altLang="ko-KR"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18,351</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176">
                <a:tc>
                  <a:txBody>
                    <a:bodyPr/>
                    <a:lstStyle/>
                    <a:p>
                      <a:pPr algn="ctr" rtl="0" fontAlgn="ctr"/>
                      <a:r>
                        <a:rPr lang="ko-KR" altLang="en-US" sz="1000" b="0" i="0" u="none" strike="noStrike" smtClean="0">
                          <a:solidFill>
                            <a:srgbClr val="000000"/>
                          </a:solidFill>
                          <a:latin typeface="+mn-ea"/>
                          <a:ea typeface="+mn-ea"/>
                        </a:rPr>
                        <a:t>대전</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39</a:t>
                      </a:r>
                      <a:endParaRPr lang="en-US" altLang="ko-KR"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18,481</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176">
                <a:tc>
                  <a:txBody>
                    <a:bodyPr/>
                    <a:lstStyle/>
                    <a:p>
                      <a:pPr algn="ctr" rtl="0" fontAlgn="ctr"/>
                      <a:r>
                        <a:rPr lang="ko-KR" altLang="en-US" sz="1000" b="0" i="0" u="none" strike="noStrike" smtClean="0">
                          <a:solidFill>
                            <a:srgbClr val="000000"/>
                          </a:solidFill>
                          <a:latin typeface="+mn-ea"/>
                          <a:ea typeface="+mn-ea"/>
                        </a:rPr>
                        <a:t>충북</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36</a:t>
                      </a:r>
                      <a:endParaRPr lang="en-US" altLang="ko-KR"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16,405</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176">
                <a:tc>
                  <a:txBody>
                    <a:bodyPr/>
                    <a:lstStyle/>
                    <a:p>
                      <a:pPr algn="ctr" rtl="0" fontAlgn="ctr"/>
                      <a:r>
                        <a:rPr lang="ko-KR" altLang="en-US" sz="1000" b="0" i="0" u="none" strike="noStrike" smtClean="0">
                          <a:solidFill>
                            <a:srgbClr val="000000"/>
                          </a:solidFill>
                          <a:latin typeface="+mn-ea"/>
                          <a:ea typeface="+mn-ea"/>
                        </a:rPr>
                        <a:t>광주</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32</a:t>
                      </a:r>
                      <a:endParaRPr lang="en-US" altLang="ko-KR"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3%</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13,054</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2%</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176">
                <a:tc>
                  <a:txBody>
                    <a:bodyPr/>
                    <a:lstStyle/>
                    <a:p>
                      <a:pPr algn="ctr" rtl="0" fontAlgn="ctr"/>
                      <a:r>
                        <a:rPr lang="ko-KR" altLang="en-US" sz="1000" b="0" i="0" u="none" strike="noStrike" smtClean="0">
                          <a:solidFill>
                            <a:srgbClr val="000000"/>
                          </a:solidFill>
                          <a:latin typeface="+mn-ea"/>
                          <a:ea typeface="+mn-ea"/>
                        </a:rPr>
                        <a:t>울산</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31</a:t>
                      </a:r>
                      <a:endParaRPr lang="en-US" altLang="ko-KR"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3%</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11,972</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2%</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14176">
                <a:tc>
                  <a:txBody>
                    <a:bodyPr/>
                    <a:lstStyle/>
                    <a:p>
                      <a:pPr algn="ctr" rtl="0" fontAlgn="ctr"/>
                      <a:r>
                        <a:rPr lang="ko-KR" altLang="en-US" sz="1000" b="0" i="0" u="none" strike="noStrike" smtClean="0">
                          <a:solidFill>
                            <a:srgbClr val="FF0000"/>
                          </a:solidFill>
                          <a:latin typeface="+mn-ea"/>
                          <a:ea typeface="+mn-ea"/>
                        </a:rPr>
                        <a:t>제주</a:t>
                      </a:r>
                      <a:endParaRPr lang="ko-KR" altLang="en-US" sz="1000" b="0" i="0" u="none" strike="noStrike">
                        <a:solidFill>
                          <a:srgbClr val="FF0000"/>
                        </a:solidFill>
                        <a:latin typeface="+mn-ea"/>
                        <a:ea typeface="+mn-ea"/>
                      </a:endParaRPr>
                    </a:p>
                  </a:txBody>
                  <a:tcPr marL="36000" marR="36000" marT="4070" marB="0" anchor="ctr">
                    <a:lnL w="19050"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FF0000"/>
                          </a:solidFill>
                          <a:latin typeface="+mn-ea"/>
                          <a:ea typeface="+mn-ea"/>
                        </a:rPr>
                        <a:t>9</a:t>
                      </a:r>
                      <a:endParaRPr lang="en-US" altLang="ko-KR" sz="10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FF0000"/>
                          </a:solidFill>
                          <a:latin typeface="+mn-ea"/>
                          <a:ea typeface="+mn-ea"/>
                        </a:rPr>
                        <a:t>1%</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FF0000"/>
                          </a:solidFill>
                          <a:latin typeface="+mn-ea"/>
                          <a:ea typeface="+mn-ea"/>
                        </a:rPr>
                        <a:t>6,515</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FF0000"/>
                          </a:solidFill>
                          <a:latin typeface="+mn-ea"/>
                          <a:ea typeface="+mn-ea"/>
                        </a:rPr>
                        <a:t>1%</a:t>
                      </a:r>
                    </a:p>
                  </a:txBody>
                  <a:tcPr marL="36000" marR="3600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14176">
                <a:tc>
                  <a:txBody>
                    <a:bodyPr/>
                    <a:lstStyle/>
                    <a:p>
                      <a:pPr algn="ctr" rtl="0" fontAlgn="ctr"/>
                      <a:r>
                        <a:rPr lang="ko-KR" altLang="en-US" sz="1000" b="0" i="0" u="none" strike="noStrike" smtClean="0">
                          <a:solidFill>
                            <a:srgbClr val="000000"/>
                          </a:solidFill>
                          <a:latin typeface="+mn-ea"/>
                          <a:ea typeface="+mn-ea"/>
                        </a:rPr>
                        <a:t>세종</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2</a:t>
                      </a:r>
                      <a:endParaRPr lang="en-US" altLang="ko-KR"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0%</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1,108</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0%</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19631">
                <a:tc>
                  <a:txBody>
                    <a:bodyPr/>
                    <a:lstStyle/>
                    <a:p>
                      <a:pPr algn="ctr" rtl="0" fontAlgn="ctr"/>
                      <a:r>
                        <a:rPr lang="ko-KR" altLang="en-US" sz="1000" b="0" i="0" u="none" strike="noStrike" smtClean="0">
                          <a:solidFill>
                            <a:srgbClr val="000000"/>
                          </a:solidFill>
                          <a:latin typeface="+mn-ea"/>
                          <a:ea typeface="+mn-ea"/>
                        </a:rPr>
                        <a:t>소계</a:t>
                      </a:r>
                      <a:endParaRPr lang="ko-KR" altLang="en-US" sz="1000" b="0" i="0" u="none" strike="noStrike">
                        <a:solidFill>
                          <a:srgbClr val="000000"/>
                        </a:solidFill>
                        <a:latin typeface="+mn-ea"/>
                        <a:ea typeface="+mn-ea"/>
                      </a:endParaRPr>
                    </a:p>
                  </a:txBody>
                  <a:tcPr marL="36000" marR="36000" marT="4070" marB="0" anchor="ctr">
                    <a:lnL w="19050"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1,188</a:t>
                      </a:r>
                      <a:endParaRPr lang="en-US" altLang="ko-KR"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100%</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577,839</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altLang="ko-KR" sz="1000" b="0" i="0" u="none" strike="noStrike" smtClean="0">
                          <a:solidFill>
                            <a:srgbClr val="000000"/>
                          </a:solidFill>
                          <a:latin typeface="+mn-ea"/>
                          <a:ea typeface="+mn-ea"/>
                        </a:rPr>
                        <a:t>100%</a:t>
                      </a:r>
                      <a:endParaRPr lang="ko-KR" altLang="en-US" sz="10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5" name="표 34"/>
          <p:cNvGraphicFramePr>
            <a:graphicFrameLocks noGrp="1"/>
          </p:cNvGraphicFramePr>
          <p:nvPr>
            <p:extLst>
              <p:ext uri="{D42A27DB-BD31-4B8C-83A1-F6EECF244321}">
                <p14:modId xmlns:p14="http://schemas.microsoft.com/office/powerpoint/2010/main" val="11113540"/>
              </p:ext>
            </p:extLst>
          </p:nvPr>
        </p:nvGraphicFramePr>
        <p:xfrm>
          <a:off x="6228183" y="3356992"/>
          <a:ext cx="2628293" cy="3071968"/>
        </p:xfrm>
        <a:graphic>
          <a:graphicData uri="http://schemas.openxmlformats.org/drawingml/2006/table">
            <a:tbl>
              <a:tblPr/>
              <a:tblGrid>
                <a:gridCol w="1260141"/>
                <a:gridCol w="756084"/>
                <a:gridCol w="612068"/>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상권명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가맹점 수</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비중</a:t>
                      </a:r>
                      <a:r>
                        <a:rPr lang="en-US" sz="1200" b="1" i="0" u="none" strike="noStrike" smtClean="0">
                          <a:solidFill>
                            <a:schemeClr val="bg1"/>
                          </a:solidFill>
                          <a:latin typeface="+mn-ea"/>
                          <a:ea typeface="+mn-ea"/>
                        </a:rPr>
                        <a:t> </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FF0000"/>
                          </a:solidFill>
                          <a:latin typeface="+mn-ea"/>
                          <a:ea typeface="+mn-ea"/>
                        </a:rPr>
                        <a:t>제주시 연동</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r" rtl="0" fontAlgn="ctr"/>
                      <a:r>
                        <a:rPr lang="en-US" altLang="ko-KR" sz="1200" b="0" i="0" u="none" strike="noStrike" smtClean="0">
                          <a:solidFill>
                            <a:srgbClr val="FF0000"/>
                          </a:solidFill>
                          <a:latin typeface="+mn-ea"/>
                          <a:ea typeface="+mn-ea"/>
                        </a:rPr>
                        <a:t>2,446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r" rtl="0" fontAlgn="ctr"/>
                      <a:r>
                        <a:rPr lang="en-US" altLang="ko-KR" sz="1200" b="0" i="0" u="none" strike="noStrike" smtClean="0">
                          <a:solidFill>
                            <a:srgbClr val="FF0000"/>
                          </a:solidFill>
                          <a:latin typeface="+mn-ea"/>
                          <a:ea typeface="+mn-ea"/>
                        </a:rPr>
                        <a:t>38%</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FF0000"/>
                          </a:solidFill>
                          <a:latin typeface="+mn-ea"/>
                          <a:ea typeface="+mn-ea"/>
                        </a:rPr>
                        <a:t>서귀포시 중앙동</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r" rtl="0" fontAlgn="ctr"/>
                      <a:r>
                        <a:rPr lang="en-US" altLang="ko-KR" sz="1200" b="0" i="0" u="none" strike="noStrike" smtClean="0">
                          <a:solidFill>
                            <a:srgbClr val="FF0000"/>
                          </a:solidFill>
                          <a:latin typeface="+mn-ea"/>
                          <a:ea typeface="+mn-ea"/>
                        </a:rPr>
                        <a:t>2,210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r" rtl="0" fontAlgn="ctr"/>
                      <a:r>
                        <a:rPr lang="en-US" altLang="ko-KR" sz="1200" b="0" i="0" u="none" strike="noStrike" smtClean="0">
                          <a:solidFill>
                            <a:srgbClr val="FF0000"/>
                          </a:solidFill>
                          <a:latin typeface="+mn-ea"/>
                          <a:ea typeface="+mn-ea"/>
                        </a:rPr>
                        <a:t>34%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제주시 제주시청</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r" rtl="0" fontAlgn="ctr"/>
                      <a:r>
                        <a:rPr lang="en-US" altLang="ko-KR" sz="1200" b="0" i="0" u="none" strike="noStrike" smtClean="0">
                          <a:solidFill>
                            <a:srgbClr val="000000"/>
                          </a:solidFill>
                          <a:latin typeface="+mn-ea"/>
                          <a:ea typeface="+mn-ea"/>
                        </a:rPr>
                        <a:t>812</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서귀포시 대정읍</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r" rtl="0" fontAlgn="ctr"/>
                      <a:r>
                        <a:rPr lang="en-US" altLang="ko-KR" sz="1200" b="0" i="0" u="none" strike="noStrike" smtClean="0">
                          <a:solidFill>
                            <a:srgbClr val="000000"/>
                          </a:solidFill>
                          <a:latin typeface="+mn-ea"/>
                          <a:ea typeface="+mn-ea"/>
                        </a:rPr>
                        <a:t>358</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p>
                      <a:pPr algn="ctr" rtl="0" fontAlgn="ctr"/>
                      <a:r>
                        <a:rPr lang="ko-KR" altLang="en-US" sz="1200" b="0" i="0" u="none" strike="noStrike" smtClean="0">
                          <a:solidFill>
                            <a:srgbClr val="000000"/>
                          </a:solidFill>
                          <a:latin typeface="+mn-ea"/>
                          <a:ea typeface="+mn-ea"/>
                        </a:rPr>
                        <a:t>제주시 한림읍</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r>
                        <a:rPr lang="en-US" altLang="ko-KR" sz="1200" b="0" i="0" u="none" strike="noStrike" smtClean="0">
                          <a:solidFill>
                            <a:srgbClr val="000000"/>
                          </a:solidFill>
                          <a:latin typeface="+mn-ea"/>
                          <a:ea typeface="+mn-ea"/>
                        </a:rPr>
                        <a:t>271</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p>
                      <a:pPr algn="ctr" rtl="0" fontAlgn="ctr"/>
                      <a:r>
                        <a:rPr lang="ko-KR" altLang="en-US" sz="1200" b="0" i="0" u="none" strike="noStrike" smtClean="0">
                          <a:solidFill>
                            <a:srgbClr val="000000"/>
                          </a:solidFill>
                          <a:latin typeface="+mn-ea"/>
                          <a:ea typeface="+mn-ea"/>
                        </a:rPr>
                        <a:t>제주시 방송통신고</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r>
                        <a:rPr lang="en-US" altLang="ko-KR" sz="1200" b="0" i="0" u="none" strike="noStrike" smtClean="0">
                          <a:solidFill>
                            <a:srgbClr val="000000"/>
                          </a:solidFill>
                          <a:latin typeface="+mn-ea"/>
                          <a:ea typeface="+mn-ea"/>
                        </a:rPr>
                        <a:t>204</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p>
                      <a:pPr algn="ctr" rtl="0" fontAlgn="ctr"/>
                      <a:r>
                        <a:rPr lang="ko-KR" altLang="en-US" sz="1200" b="0" i="0" u="none" strike="noStrike" smtClean="0">
                          <a:solidFill>
                            <a:srgbClr val="000000"/>
                          </a:solidFill>
                          <a:latin typeface="+mn-ea"/>
                          <a:ea typeface="+mn-ea"/>
                        </a:rPr>
                        <a:t>서귀포시 동흥동</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r>
                        <a:rPr lang="en-US" altLang="ko-KR" sz="1200" b="0" i="0" u="none" strike="noStrike" smtClean="0">
                          <a:solidFill>
                            <a:srgbClr val="000000"/>
                          </a:solidFill>
                          <a:latin typeface="+mn-ea"/>
                          <a:ea typeface="+mn-ea"/>
                        </a:rPr>
                        <a:t>84</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p>
                      <a:pPr algn="ctr" rtl="0" fontAlgn="ctr"/>
                      <a:r>
                        <a:rPr lang="ko-KR" altLang="en-US" sz="1200" b="0" i="0" u="none" strike="noStrike" smtClean="0">
                          <a:solidFill>
                            <a:srgbClr val="000000"/>
                          </a:solidFill>
                          <a:latin typeface="+mn-ea"/>
                          <a:ea typeface="+mn-ea"/>
                        </a:rPr>
                        <a:t>제주시 이도</a:t>
                      </a:r>
                      <a:r>
                        <a:rPr lang="en-US" altLang="ko-KR" sz="1200" b="0" i="0" u="none" strike="noStrike" smtClean="0">
                          <a:solidFill>
                            <a:srgbClr val="000000"/>
                          </a:solidFill>
                          <a:latin typeface="+mn-ea"/>
                          <a:ea typeface="+mn-ea"/>
                        </a:rPr>
                        <a:t>2</a:t>
                      </a:r>
                      <a:r>
                        <a:rPr lang="ko-KR" altLang="en-US" sz="1200" b="0" i="0" u="none" strike="noStrike" smtClean="0">
                          <a:solidFill>
                            <a:srgbClr val="000000"/>
                          </a:solidFill>
                          <a:latin typeface="+mn-ea"/>
                          <a:ea typeface="+mn-ea"/>
                        </a:rPr>
                        <a:t>동</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r>
                        <a:rPr lang="en-US" altLang="ko-KR" sz="1200" b="0" i="0" u="none" strike="noStrike" smtClean="0">
                          <a:solidFill>
                            <a:srgbClr val="000000"/>
                          </a:solidFill>
                          <a:latin typeface="+mn-ea"/>
                          <a:ea typeface="+mn-ea"/>
                        </a:rPr>
                        <a:t>73</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p>
                      <a:pPr algn="ctr" rtl="0" fontAlgn="ctr"/>
                      <a:r>
                        <a:rPr lang="ko-KR" altLang="en-US" sz="1200" b="0" i="0" u="none" strike="noStrike" smtClean="0">
                          <a:solidFill>
                            <a:srgbClr val="000000"/>
                          </a:solidFill>
                          <a:latin typeface="+mn-ea"/>
                          <a:ea typeface="+mn-ea"/>
                        </a:rPr>
                        <a:t>제주시 일도</a:t>
                      </a:r>
                      <a:r>
                        <a:rPr lang="en-US" altLang="ko-KR" sz="1200" b="0" i="0" u="none" strike="noStrike" smtClean="0">
                          <a:solidFill>
                            <a:srgbClr val="000000"/>
                          </a:solidFill>
                          <a:latin typeface="+mn-ea"/>
                          <a:ea typeface="+mn-ea"/>
                        </a:rPr>
                        <a:t>2</a:t>
                      </a:r>
                      <a:r>
                        <a:rPr lang="ko-KR" altLang="en-US" sz="1200" b="0" i="0" u="none" strike="noStrike" smtClean="0">
                          <a:solidFill>
                            <a:srgbClr val="000000"/>
                          </a:solidFill>
                          <a:latin typeface="+mn-ea"/>
                          <a:ea typeface="+mn-ea"/>
                        </a:rPr>
                        <a:t>동</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r>
                        <a:rPr lang="en-US" altLang="ko-KR" sz="1200" b="0" i="0" u="none" strike="noStrike" smtClean="0">
                          <a:solidFill>
                            <a:srgbClr val="000000"/>
                          </a:solidFill>
                          <a:latin typeface="+mn-ea"/>
                          <a:ea typeface="+mn-ea"/>
                        </a:rPr>
                        <a:t>57</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75965">
                <a:tc>
                  <a:txBody>
                    <a:bodyPr/>
                    <a:lstStyle/>
                    <a:p>
                      <a:pPr algn="ctr" rtl="0" fontAlgn="ctr"/>
                      <a:r>
                        <a:rPr lang="ko-KR" altLang="en-US" sz="1200" b="0" i="0" u="none" strike="noStrike" smtClean="0">
                          <a:solidFill>
                            <a:srgbClr val="000000"/>
                          </a:solidFill>
                          <a:latin typeface="+mn-ea"/>
                          <a:ea typeface="+mn-ea"/>
                        </a:rPr>
                        <a:t>소계</a:t>
                      </a:r>
                      <a:endParaRPr lang="ko-KR" altLang="en-US" sz="1200" b="0" i="0" u="none" strike="noStrike">
                        <a:solidFill>
                          <a:srgbClr val="000000"/>
                        </a:solidFill>
                        <a:latin typeface="+mn-ea"/>
                        <a:ea typeface="+mn-ea"/>
                      </a:endParaRPr>
                    </a:p>
                  </a:txBody>
                  <a:tcPr marL="36000" marR="36000" marT="4070" marB="0" anchor="ctr">
                    <a:lnL w="19050"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r>
                        <a:rPr lang="en-US" altLang="ko-KR" sz="1200" b="0" i="0" u="none" strike="noStrike" smtClean="0">
                          <a:solidFill>
                            <a:srgbClr val="000000"/>
                          </a:solidFill>
                          <a:latin typeface="+mn-ea"/>
                          <a:ea typeface="+mn-ea"/>
                        </a:rPr>
                        <a:t>6,515</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r>
                        <a:rPr lang="en-US" altLang="ko-KR" sz="1200" b="0" i="0" u="none" strike="noStrike" smtClean="0">
                          <a:solidFill>
                            <a:srgbClr val="000000"/>
                          </a:solidFill>
                          <a:latin typeface="+mn-ea"/>
                          <a:ea typeface="+mn-ea"/>
                        </a:rPr>
                        <a:t>100%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36" name="직선 연결선 35"/>
          <p:cNvCxnSpPr/>
          <p:nvPr/>
        </p:nvCxnSpPr>
        <p:spPr>
          <a:xfrm>
            <a:off x="215916" y="2312876"/>
            <a:ext cx="30599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15516" y="1988840"/>
            <a:ext cx="3060340"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전국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1,200</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대 상권 현황</a:t>
            </a:r>
          </a:p>
        </p:txBody>
      </p:sp>
      <p:cxnSp>
        <p:nvCxnSpPr>
          <p:cNvPr id="38" name="직선 연결선 37"/>
          <p:cNvCxnSpPr/>
          <p:nvPr/>
        </p:nvCxnSpPr>
        <p:spPr>
          <a:xfrm>
            <a:off x="3564288" y="2312876"/>
            <a:ext cx="525618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563888" y="2020648"/>
            <a:ext cx="525658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9</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대 골목상권 현황</a:t>
            </a:r>
          </a:p>
        </p:txBody>
      </p:sp>
      <p:sp>
        <p:nvSpPr>
          <p:cNvPr id="31" name="직사각형 30"/>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BC</a:t>
            </a:r>
            <a:r>
              <a:rPr lang="ko-KR" altLang="en-US" sz="1600" spc="100">
                <a:ln>
                  <a:solidFill>
                    <a:prstClr val="black">
                      <a:alpha val="20000"/>
                    </a:prstClr>
                  </a:solidFill>
                </a:ln>
                <a:solidFill>
                  <a:srgbClr val="000000"/>
                </a:solidFill>
                <a:latin typeface="NOVA Bold"/>
                <a:ea typeface="NOVA Bold"/>
                <a:cs typeface="Arial" pitchFamily="34" charset="0"/>
              </a:rPr>
              <a:t>카드 가맹점 빅데이터 기반으로 분류한 상권 정보로써</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전국 </a:t>
            </a:r>
            <a:r>
              <a:rPr lang="en-US" altLang="ko-KR" sz="1600" spc="100">
                <a:ln>
                  <a:solidFill>
                    <a:prstClr val="black">
                      <a:alpha val="20000"/>
                    </a:prstClr>
                  </a:solidFill>
                </a:ln>
                <a:solidFill>
                  <a:srgbClr val="000000"/>
                </a:solidFill>
                <a:latin typeface="NOVA Bold"/>
                <a:ea typeface="NOVA Bold"/>
                <a:cs typeface="Arial" pitchFamily="34" charset="0"/>
              </a:rPr>
              <a:t>1,188</a:t>
            </a:r>
            <a:r>
              <a:rPr lang="ko-KR" altLang="en-US" sz="1600" spc="100">
                <a:ln>
                  <a:solidFill>
                    <a:prstClr val="black">
                      <a:alpha val="20000"/>
                    </a:prstClr>
                  </a:solidFill>
                </a:ln>
                <a:solidFill>
                  <a:srgbClr val="000000"/>
                </a:solidFill>
                <a:latin typeface="NOVA Bold"/>
                <a:ea typeface="NOVA Bold"/>
                <a:cs typeface="Arial" pitchFamily="34" charset="0"/>
              </a:rPr>
              <a:t>개의 상권이 존재하며</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제주특별자치도는 </a:t>
            </a:r>
            <a:r>
              <a:rPr lang="en-US" altLang="ko-KR" sz="1600" spc="100">
                <a:ln>
                  <a:solidFill>
                    <a:prstClr val="black">
                      <a:alpha val="20000"/>
                    </a:prstClr>
                  </a:solidFill>
                </a:ln>
                <a:solidFill>
                  <a:srgbClr val="000000"/>
                </a:solidFill>
                <a:latin typeface="NOVA Bold"/>
                <a:ea typeface="NOVA Bold"/>
                <a:cs typeface="Arial" pitchFamily="34" charset="0"/>
              </a:rPr>
              <a:t>9</a:t>
            </a:r>
            <a:r>
              <a:rPr lang="ko-KR" altLang="en-US" sz="1600" spc="100">
                <a:ln>
                  <a:solidFill>
                    <a:prstClr val="black">
                      <a:alpha val="20000"/>
                    </a:prstClr>
                  </a:solidFill>
                </a:ln>
                <a:solidFill>
                  <a:srgbClr val="000000"/>
                </a:solidFill>
                <a:latin typeface="NOVA Bold"/>
                <a:ea typeface="NOVA Bold"/>
                <a:cs typeface="Arial" pitchFamily="34" charset="0"/>
              </a:rPr>
              <a:t>개의 상권 </a:t>
            </a:r>
            <a:r>
              <a:rPr lang="en-US" altLang="ko-KR" sz="1600" spc="100">
                <a:ln>
                  <a:solidFill>
                    <a:prstClr val="black">
                      <a:alpha val="20000"/>
                    </a:prstClr>
                  </a:solidFill>
                </a:ln>
                <a:solidFill>
                  <a:srgbClr val="000000"/>
                </a:solidFill>
                <a:latin typeface="NOVA Bold"/>
                <a:ea typeface="NOVA Bold"/>
                <a:cs typeface="Arial" pitchFamily="34" charset="0"/>
              </a:rPr>
              <a:t>(6,515</a:t>
            </a:r>
            <a:r>
              <a:rPr lang="ko-KR" altLang="en-US" sz="1600" spc="100">
                <a:ln>
                  <a:solidFill>
                    <a:prstClr val="black">
                      <a:alpha val="20000"/>
                    </a:prstClr>
                  </a:solidFill>
                </a:ln>
                <a:solidFill>
                  <a:srgbClr val="000000"/>
                </a:solidFill>
                <a:latin typeface="NOVA Bold"/>
                <a:ea typeface="NOVA Bold"/>
                <a:cs typeface="Arial" pitchFamily="34" charset="0"/>
              </a:rPr>
              <a:t>개 가맹점</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이 존재함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13972517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31540" y="2096852"/>
            <a:ext cx="8244916" cy="212423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 name="텍스트 개체 틀 3"/>
          <p:cNvSpPr>
            <a:spLocks noGrp="1"/>
          </p:cNvSpPr>
          <p:nvPr>
            <p:ph type="body" sz="quarter" idx="12"/>
          </p:nvPr>
        </p:nvSpPr>
        <p:spPr>
          <a:xfrm>
            <a:off x="250828" y="509932"/>
            <a:ext cx="8137599" cy="284693"/>
          </a:xfrm>
        </p:spPr>
        <p:txBody>
          <a:bodyPr/>
          <a:lstStyle/>
          <a:p>
            <a:r>
              <a:rPr lang="en-US" altLang="ko-KR" smtClean="0"/>
              <a:t>Part 2.</a:t>
            </a:r>
            <a:endParaRPr lang="ko-KR" altLang="en-US"/>
          </a:p>
        </p:txBody>
      </p:sp>
      <p:sp>
        <p:nvSpPr>
          <p:cNvPr id="8" name="TextBox 7"/>
          <p:cNvSpPr txBox="1"/>
          <p:nvPr/>
        </p:nvSpPr>
        <p:spPr>
          <a:xfrm>
            <a:off x="584572" y="2759791"/>
            <a:ext cx="3951424" cy="400110"/>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000" smtClean="0">
                <a:solidFill>
                  <a:srgbClr val="00B050"/>
                </a:solidFill>
              </a:rPr>
              <a:t>Ⅱ. </a:t>
            </a:r>
            <a:r>
              <a:rPr lang="ko-KR" altLang="en-US" sz="2000" smtClean="0">
                <a:solidFill>
                  <a:srgbClr val="00B050"/>
                </a:solidFill>
              </a:rPr>
              <a:t>상권유형별 비교 분석</a:t>
            </a:r>
            <a:endParaRPr lang="ko-KR" altLang="en-US" sz="2000">
              <a:solidFill>
                <a:srgbClr val="00B050"/>
              </a:solidFill>
            </a:endParaRPr>
          </a:p>
        </p:txBody>
      </p:sp>
      <p:cxnSp>
        <p:nvCxnSpPr>
          <p:cNvPr id="9" name="직선 연결선 8"/>
          <p:cNvCxnSpPr/>
          <p:nvPr/>
        </p:nvCxnSpPr>
        <p:spPr>
          <a:xfrm flipH="1">
            <a:off x="4928352" y="2816932"/>
            <a:ext cx="0" cy="9001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055116" y="2672916"/>
            <a:ext cx="3297304" cy="1471172"/>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60000"/>
              </a:lnSpc>
            </a:pPr>
            <a:r>
              <a:rPr lang="en-US" altLang="ko-KR" sz="1400">
                <a:solidFill>
                  <a:srgbClr val="000000"/>
                </a:solidFill>
                <a:latin typeface="누리 B" pitchFamily="18" charset="-127"/>
                <a:ea typeface="누리 B" pitchFamily="18" charset="-127"/>
              </a:rPr>
              <a:t>1. </a:t>
            </a:r>
            <a:r>
              <a:rPr lang="ko-KR" altLang="en-US" sz="1400">
                <a:solidFill>
                  <a:srgbClr val="000000"/>
                </a:solidFill>
                <a:latin typeface="누리 B" pitchFamily="18" charset="-127"/>
                <a:ea typeface="누리 B" pitchFamily="18" charset="-127"/>
              </a:rPr>
              <a:t>통카드 골목상권 </a:t>
            </a:r>
            <a:r>
              <a:rPr lang="en-US" altLang="ko-KR" sz="1400">
                <a:solidFill>
                  <a:srgbClr val="000000"/>
                </a:solidFill>
                <a:latin typeface="누리 B" pitchFamily="18" charset="-127"/>
                <a:ea typeface="누리 B" pitchFamily="18" charset="-127"/>
              </a:rPr>
              <a:t>vs </a:t>
            </a:r>
            <a:r>
              <a:rPr lang="ko-KR" altLang="en-US" sz="1400">
                <a:solidFill>
                  <a:srgbClr val="000000"/>
                </a:solidFill>
                <a:latin typeface="누리 B" pitchFamily="18" charset="-127"/>
                <a:ea typeface="누리 B" pitchFamily="18" charset="-127"/>
              </a:rPr>
              <a:t>그 외 일반 가맹점</a:t>
            </a:r>
            <a:endParaRPr lang="en-US" altLang="ko-KR" sz="1400">
              <a:solidFill>
                <a:srgbClr val="000000"/>
              </a:solidFill>
              <a:latin typeface="누리 B" pitchFamily="18" charset="-127"/>
              <a:ea typeface="누리 B" pitchFamily="18" charset="-127"/>
            </a:endParaRPr>
          </a:p>
          <a:p>
            <a:pPr>
              <a:lnSpc>
                <a:spcPct val="160000"/>
              </a:lnSpc>
            </a:pPr>
            <a:r>
              <a:rPr lang="en-US" altLang="ko-KR" sz="1400">
                <a:solidFill>
                  <a:srgbClr val="000000"/>
                </a:solidFill>
                <a:latin typeface="누리 B" pitchFamily="18" charset="-127"/>
                <a:ea typeface="누리 B" pitchFamily="18" charset="-127"/>
              </a:rPr>
              <a:t>2. </a:t>
            </a:r>
            <a:r>
              <a:rPr lang="ko-KR" altLang="en-US" sz="1400">
                <a:solidFill>
                  <a:srgbClr val="000000"/>
                </a:solidFill>
                <a:latin typeface="누리 B" pitchFamily="18" charset="-127"/>
                <a:ea typeface="누리 B" pitchFamily="18" charset="-127"/>
              </a:rPr>
              <a:t>통카드 골목상권 </a:t>
            </a:r>
            <a:r>
              <a:rPr lang="en-US" altLang="ko-KR" sz="1400">
                <a:solidFill>
                  <a:srgbClr val="000000"/>
                </a:solidFill>
                <a:latin typeface="누리 B" pitchFamily="18" charset="-127"/>
                <a:ea typeface="누리 B" pitchFamily="18" charset="-127"/>
              </a:rPr>
              <a:t>vs 9</a:t>
            </a:r>
            <a:r>
              <a:rPr lang="ko-KR" altLang="en-US" sz="1400">
                <a:solidFill>
                  <a:srgbClr val="000000"/>
                </a:solidFill>
                <a:latin typeface="누리 B" pitchFamily="18" charset="-127"/>
                <a:ea typeface="누리 B" pitchFamily="18" charset="-127"/>
              </a:rPr>
              <a:t>대 골목상권</a:t>
            </a:r>
            <a:endParaRPr lang="en-US" altLang="ko-KR" sz="1400">
              <a:solidFill>
                <a:srgbClr val="000000"/>
              </a:solidFill>
              <a:latin typeface="누리 B" pitchFamily="18" charset="-127"/>
              <a:ea typeface="누리 B" pitchFamily="18" charset="-127"/>
            </a:endParaRPr>
          </a:p>
          <a:p>
            <a:pPr>
              <a:lnSpc>
                <a:spcPct val="160000"/>
              </a:lnSpc>
            </a:pPr>
            <a:r>
              <a:rPr lang="en-US" altLang="ko-KR" sz="1400">
                <a:solidFill>
                  <a:srgbClr val="000000"/>
                </a:solidFill>
                <a:latin typeface="누리 B" pitchFamily="18" charset="-127"/>
                <a:ea typeface="누리 B" pitchFamily="18" charset="-127"/>
              </a:rPr>
              <a:t>3. </a:t>
            </a:r>
            <a:r>
              <a:rPr lang="ko-KR" altLang="en-US" sz="1400">
                <a:solidFill>
                  <a:srgbClr val="000000"/>
                </a:solidFill>
                <a:latin typeface="누리 B" pitchFamily="18" charset="-127"/>
                <a:ea typeface="누리 B" pitchFamily="18" charset="-127"/>
              </a:rPr>
              <a:t>통포인트 가맹점 </a:t>
            </a:r>
            <a:r>
              <a:rPr lang="en-US" altLang="ko-KR" sz="1400">
                <a:solidFill>
                  <a:srgbClr val="000000"/>
                </a:solidFill>
                <a:latin typeface="누리 B" pitchFamily="18" charset="-127"/>
                <a:ea typeface="누리 B" pitchFamily="18" charset="-127"/>
              </a:rPr>
              <a:t>1.9% </a:t>
            </a:r>
            <a:r>
              <a:rPr lang="ko-KR" altLang="en-US" sz="1400">
                <a:solidFill>
                  <a:srgbClr val="000000"/>
                </a:solidFill>
                <a:latin typeface="누리 B" pitchFamily="18" charset="-127"/>
                <a:ea typeface="누리 B" pitchFamily="18" charset="-127"/>
              </a:rPr>
              <a:t>적립 상권 </a:t>
            </a:r>
            <a:r>
              <a:rPr lang="en-US" altLang="ko-KR" sz="1400">
                <a:solidFill>
                  <a:srgbClr val="000000"/>
                </a:solidFill>
                <a:latin typeface="누리 B" pitchFamily="18" charset="-127"/>
                <a:ea typeface="누리 B" pitchFamily="18" charset="-127"/>
              </a:rPr>
              <a:t>vs</a:t>
            </a:r>
          </a:p>
          <a:p>
            <a:pPr>
              <a:lnSpc>
                <a:spcPct val="160000"/>
              </a:lnSpc>
            </a:pPr>
            <a:r>
              <a:rPr lang="en-US" altLang="ko-KR" sz="1400">
                <a:solidFill>
                  <a:srgbClr val="000000"/>
                </a:solidFill>
                <a:latin typeface="누리 B" pitchFamily="18" charset="-127"/>
                <a:ea typeface="누리 B" pitchFamily="18" charset="-127"/>
              </a:rPr>
              <a:t>    </a:t>
            </a:r>
            <a:r>
              <a:rPr lang="ko-KR" altLang="en-US" sz="1400">
                <a:solidFill>
                  <a:srgbClr val="000000"/>
                </a:solidFill>
                <a:latin typeface="누리 B" pitchFamily="18" charset="-127"/>
                <a:ea typeface="누리 B" pitchFamily="18" charset="-127"/>
              </a:rPr>
              <a:t>골목상권 가맹점 </a:t>
            </a:r>
            <a:r>
              <a:rPr lang="en-US" altLang="ko-KR" sz="1400">
                <a:solidFill>
                  <a:srgbClr val="000000"/>
                </a:solidFill>
                <a:latin typeface="누리 B" pitchFamily="18" charset="-127"/>
                <a:ea typeface="누리 B" pitchFamily="18" charset="-127"/>
              </a:rPr>
              <a:t>1.0% </a:t>
            </a:r>
            <a:r>
              <a:rPr lang="ko-KR" altLang="en-US" sz="1400">
                <a:solidFill>
                  <a:srgbClr val="000000"/>
                </a:solidFill>
                <a:latin typeface="누리 B" pitchFamily="18" charset="-127"/>
                <a:ea typeface="누리 B" pitchFamily="18" charset="-127"/>
              </a:rPr>
              <a:t>적립 상권</a:t>
            </a:r>
            <a:endParaRPr lang="en-US" altLang="ko-KR" sz="1400">
              <a:solidFill>
                <a:srgbClr val="000000"/>
              </a:solidFill>
              <a:latin typeface="누리 B" pitchFamily="18" charset="-127"/>
              <a:ea typeface="누리 B" pitchFamily="18" charset="-127"/>
            </a:endParaRPr>
          </a:p>
        </p:txBody>
      </p:sp>
    </p:spTree>
    <p:extLst>
      <p:ext uri="{BB962C8B-B14F-4D97-AF65-F5344CB8AC3E}">
        <p14:creationId xmlns:p14="http://schemas.microsoft.com/office/powerpoint/2010/main" val="121022166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분류별 업종 비교</a:t>
            </a:r>
            <a:endParaRPr lang="ko-KR" altLang="en-US"/>
          </a:p>
        </p:txBody>
      </p:sp>
      <p:sp>
        <p:nvSpPr>
          <p:cNvPr id="3" name="제목 2"/>
          <p:cNvSpPr>
            <a:spLocks noGrp="1"/>
          </p:cNvSpPr>
          <p:nvPr>
            <p:ph type="title"/>
          </p:nvPr>
        </p:nvSpPr>
        <p:spPr/>
        <p:txBody>
          <a:bodyPr/>
          <a:lstStyle/>
          <a:p>
            <a:r>
              <a:rPr lang="ko-KR" altLang="en-US" smtClean="0"/>
              <a:t>     통카드 골목상권 </a:t>
            </a:r>
            <a:r>
              <a:rPr lang="en-US" altLang="ko-KR" smtClean="0"/>
              <a:t>vs </a:t>
            </a:r>
            <a:r>
              <a:rPr lang="ko-KR" altLang="en-US" smtClean="0"/>
              <a:t>그 외 일반 가맹점</a:t>
            </a:r>
            <a:r>
              <a:rPr lang="en-US" altLang="ko-KR" smtClean="0"/>
              <a:t>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287524" y="2348880"/>
            <a:ext cx="856895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520" y="2020648"/>
            <a:ext cx="8604956"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상권별 속성별 업종 비교 </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1022170343"/>
              </p:ext>
            </p:extLst>
          </p:nvPr>
        </p:nvGraphicFramePr>
        <p:xfrm>
          <a:off x="280464" y="2422558"/>
          <a:ext cx="8576024" cy="4019654"/>
        </p:xfrm>
        <a:graphic>
          <a:graphicData uri="http://schemas.openxmlformats.org/drawingml/2006/table">
            <a:tbl>
              <a:tblPr/>
              <a:tblGrid>
                <a:gridCol w="619128"/>
                <a:gridCol w="497306"/>
                <a:gridCol w="497306"/>
                <a:gridCol w="497306"/>
                <a:gridCol w="497306"/>
                <a:gridCol w="497306"/>
                <a:gridCol w="497306"/>
                <a:gridCol w="497306"/>
                <a:gridCol w="497306"/>
                <a:gridCol w="497306"/>
                <a:gridCol w="497306"/>
                <a:gridCol w="497306"/>
                <a:gridCol w="497306"/>
                <a:gridCol w="497306"/>
                <a:gridCol w="497306"/>
                <a:gridCol w="497306"/>
                <a:gridCol w="497306"/>
              </a:tblGrid>
              <a:tr h="227222">
                <a:tc rowSpan="3">
                  <a:txBody>
                    <a:bodyPr/>
                    <a:lstStyle/>
                    <a:p>
                      <a:pPr algn="ctr" rtl="0" fontAlgn="ctr"/>
                      <a:r>
                        <a:rPr lang="ko-KR" altLang="en-US" sz="1050" b="1" i="0" u="none" strike="noStrike" smtClean="0">
                          <a:solidFill>
                            <a:schemeClr val="bg1"/>
                          </a:solidFill>
                          <a:latin typeface="+mn-ea"/>
                          <a:ea typeface="+mn-ea"/>
                        </a:rPr>
                        <a:t>업종</a:t>
                      </a:r>
                      <a:endParaRPr lang="en-US" altLang="ko-KR" sz="1050" b="1" i="0" u="none" strike="noStrike" smtClean="0">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8">
                  <a:txBody>
                    <a:bodyPr/>
                    <a:lstStyle/>
                    <a:p>
                      <a:pPr algn="ctr" rtl="0" fontAlgn="ctr"/>
                      <a:r>
                        <a:rPr lang="ko-KR" altLang="en-US" sz="1050" b="1" i="0" u="none" strike="noStrike" smtClean="0">
                          <a:solidFill>
                            <a:schemeClr val="bg1"/>
                          </a:solidFill>
                          <a:latin typeface="+mn-ea"/>
                          <a:ea typeface="+mn-ea"/>
                        </a:rPr>
                        <a:t>통카드 골목상권</a:t>
                      </a:r>
                      <a:endParaRPr lang="en-US" sz="1050" b="1" i="0" u="none" strike="noStrike">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8">
                  <a:txBody>
                    <a:bodyPr/>
                    <a:lstStyle/>
                    <a:p>
                      <a:pPr algn="ctr" rtl="0" fontAlgn="ctr"/>
                      <a:r>
                        <a:rPr lang="ko-KR" altLang="en-US" sz="1050" b="1" i="0" u="none" strike="noStrike" smtClean="0">
                          <a:solidFill>
                            <a:schemeClr val="bg1"/>
                          </a:solidFill>
                          <a:latin typeface="+mn-ea"/>
                          <a:ea typeface="+mn-ea"/>
                        </a:rPr>
                        <a:t>그 외 일반가맹점</a:t>
                      </a:r>
                      <a:endParaRPr lang="en-US" sz="1050" b="1" i="0" u="none" strike="noStrike">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7222">
                <a:tc vMerge="1">
                  <a:txBody>
                    <a:bodyPr/>
                    <a:lstStyle/>
                    <a:p>
                      <a:pPr algn="ctr" rtl="0" fontAlgn="ctr"/>
                      <a:endParaRPr lang="en-US" altLang="ko-KR" sz="105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050" b="1" i="0" u="none" strike="noStrike" smtClean="0">
                          <a:solidFill>
                            <a:schemeClr val="bg1"/>
                          </a:solidFill>
                          <a:latin typeface="+mn-ea"/>
                          <a:ea typeface="+mn-ea"/>
                        </a:rPr>
                        <a:t>가맹점수</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050" b="1" i="0" u="none" strike="noStrike" smtClean="0">
                          <a:solidFill>
                            <a:schemeClr val="bg1"/>
                          </a:solidFill>
                          <a:latin typeface="+mn-ea"/>
                          <a:ea typeface="+mn-ea"/>
                        </a:rPr>
                        <a:t>점당 고객 수</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050" b="1" i="0" u="none" strike="noStrike" smtClean="0">
                          <a:solidFill>
                            <a:schemeClr val="bg1"/>
                          </a:solidFill>
                          <a:latin typeface="+mn-ea"/>
                          <a:ea typeface="+mn-ea"/>
                        </a:rPr>
                        <a:t>객단가 </a:t>
                      </a:r>
                      <a:endParaRPr lang="en-US" altLang="ko-KR" sz="1050" b="1" i="0" u="none" strike="noStrike" smtClean="0">
                        <a:solidFill>
                          <a:schemeClr val="bg1"/>
                        </a:solidFill>
                        <a:latin typeface="+mn-ea"/>
                        <a:ea typeface="+mn-ea"/>
                      </a:endParaRPr>
                    </a:p>
                    <a:p>
                      <a:pPr algn="ctr" rtl="0" fontAlgn="ctr"/>
                      <a:r>
                        <a:rPr lang="en-US" altLang="ko-KR" sz="1050" b="1" i="0" u="none" strike="noStrike" smtClean="0">
                          <a:solidFill>
                            <a:schemeClr val="bg1"/>
                          </a:solidFill>
                          <a:latin typeface="+mn-ea"/>
                          <a:ea typeface="+mn-ea"/>
                        </a:rPr>
                        <a:t>(</a:t>
                      </a:r>
                      <a:r>
                        <a:rPr lang="ko-KR" altLang="en-US" sz="1050" b="1" i="0" u="none" strike="noStrike" smtClean="0">
                          <a:solidFill>
                            <a:schemeClr val="bg1"/>
                          </a:solidFill>
                          <a:latin typeface="+mn-ea"/>
                          <a:ea typeface="+mn-ea"/>
                        </a:rPr>
                        <a:t>천원</a:t>
                      </a:r>
                      <a:r>
                        <a:rPr lang="en-US" altLang="ko-KR" sz="1050" b="1" i="0" u="none" strike="noStrike" smtClean="0">
                          <a:solidFill>
                            <a:schemeClr val="bg1"/>
                          </a:solidFill>
                          <a:latin typeface="+mn-ea"/>
                          <a:ea typeface="+mn-ea"/>
                        </a:rPr>
                        <a:t>)</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ko-KR" altLang="en-US" sz="1050" b="1" i="0" u="none" strike="noStrike" smtClean="0">
                          <a:solidFill>
                            <a:schemeClr val="bg1"/>
                          </a:solidFill>
                          <a:latin typeface="+mn-ea"/>
                          <a:ea typeface="+mn-ea"/>
                        </a:rPr>
                        <a:t>점당 매출액</a:t>
                      </a:r>
                      <a:endParaRPr lang="en-US" altLang="ko-KR" sz="1050" b="1" i="0" u="none" strike="noStrike" smtClean="0">
                        <a:solidFill>
                          <a:schemeClr val="bg1"/>
                        </a:solidFill>
                        <a:latin typeface="+mn-ea"/>
                        <a:ea typeface="+mn-ea"/>
                      </a:endParaRPr>
                    </a:p>
                    <a:p>
                      <a:pPr marL="0" marR="0" indent="0" algn="ctr" defTabSz="914400" rtl="0" eaLnBrk="1" fontAlgn="ctr" latinLnBrk="0" hangingPunct="1">
                        <a:lnSpc>
                          <a:spcPct val="100000"/>
                        </a:lnSpc>
                        <a:spcBef>
                          <a:spcPct val="0"/>
                        </a:spcBef>
                        <a:spcAft>
                          <a:spcPct val="0"/>
                        </a:spcAft>
                        <a:buClrTx/>
                        <a:buSzTx/>
                        <a:buFontTx/>
                        <a:buNone/>
                        <a:defRPr/>
                      </a:pPr>
                      <a:r>
                        <a:rPr lang="en-US" altLang="ko-KR" sz="1050" b="1" i="0" u="none" strike="noStrike" smtClean="0">
                          <a:solidFill>
                            <a:schemeClr val="bg1"/>
                          </a:solidFill>
                          <a:latin typeface="+mn-ea"/>
                          <a:ea typeface="+mn-ea"/>
                        </a:rPr>
                        <a:t>(</a:t>
                      </a:r>
                      <a:r>
                        <a:rPr lang="ko-KR" altLang="en-US" sz="1050" b="1" i="0" u="none" strike="noStrike" smtClean="0">
                          <a:solidFill>
                            <a:schemeClr val="bg1"/>
                          </a:solidFill>
                          <a:latin typeface="+mn-ea"/>
                          <a:ea typeface="+mn-ea"/>
                        </a:rPr>
                        <a:t>백만원</a:t>
                      </a:r>
                      <a:r>
                        <a:rPr lang="en-US" altLang="ko-KR" sz="1050" b="1" i="0" u="none" strike="noStrike" smtClean="0">
                          <a:solidFill>
                            <a:schemeClr val="bg1"/>
                          </a:solidFill>
                          <a:latin typeface="+mn-ea"/>
                          <a:ea typeface="+mn-ea"/>
                        </a:rPr>
                        <a:t>)</a:t>
                      </a:r>
                    </a:p>
                  </a:txBody>
                  <a:tcPr marL="0" marR="0" marT="4070" marB="0" anchor="ctr">
                    <a:lnL w="19050"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marL="0" marR="0" indent="0" algn="ctr" defTabSz="914400" rtl="0" eaLnBrk="1" fontAlgn="ctr" latinLnBrk="0" hangingPunct="1">
                        <a:lnSpc>
                          <a:spcPct val="100000"/>
                        </a:lnSpc>
                        <a:spcBef>
                          <a:spcPct val="0"/>
                        </a:spcBef>
                        <a:spcAft>
                          <a:spcPct val="0"/>
                        </a:spcAft>
                        <a:buClrTx/>
                        <a:buSzTx/>
                        <a:buFontTx/>
                        <a:buNone/>
                        <a:defRPr/>
                      </a:pPr>
                      <a:endParaRPr lang="en-US" altLang="ko-KR" sz="1050" b="1" i="0" u="none" strike="noStrike" smtClean="0">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050" b="1" i="0" u="none" strike="noStrike" smtClean="0">
                          <a:solidFill>
                            <a:schemeClr val="bg1"/>
                          </a:solidFill>
                          <a:latin typeface="+mn-ea"/>
                          <a:ea typeface="+mn-ea"/>
                        </a:rPr>
                        <a:t>가맹점수</a:t>
                      </a:r>
                      <a:endParaRPr lang="en-US" sz="1050" b="1" i="0" u="none" strike="noStrike">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050" b="1" i="0" u="none" strike="noStrike" smtClean="0">
                          <a:solidFill>
                            <a:schemeClr val="bg1"/>
                          </a:solidFill>
                          <a:latin typeface="+mn-ea"/>
                          <a:ea typeface="+mn-ea"/>
                        </a:rPr>
                        <a:t>점당 고객 수</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050" b="1" i="0" u="none" strike="noStrike" smtClean="0">
                          <a:solidFill>
                            <a:schemeClr val="bg1"/>
                          </a:solidFill>
                          <a:latin typeface="+mn-ea"/>
                          <a:ea typeface="+mn-ea"/>
                        </a:rPr>
                        <a:t>객단가 </a:t>
                      </a:r>
                      <a:endParaRPr lang="en-US" altLang="ko-KR" sz="1050" b="1" i="0" u="none" strike="noStrike" smtClean="0">
                        <a:solidFill>
                          <a:schemeClr val="bg1"/>
                        </a:solidFill>
                        <a:latin typeface="+mn-ea"/>
                        <a:ea typeface="+mn-ea"/>
                      </a:endParaRPr>
                    </a:p>
                    <a:p>
                      <a:pPr algn="ctr" rtl="0" fontAlgn="ctr"/>
                      <a:r>
                        <a:rPr lang="en-US" altLang="ko-KR" sz="1050" b="1" i="0" u="none" strike="noStrike" smtClean="0">
                          <a:solidFill>
                            <a:schemeClr val="bg1"/>
                          </a:solidFill>
                          <a:latin typeface="+mn-ea"/>
                          <a:ea typeface="+mn-ea"/>
                        </a:rPr>
                        <a:t>(</a:t>
                      </a:r>
                      <a:r>
                        <a:rPr lang="ko-KR" altLang="en-US" sz="1050" b="1" i="0" u="none" strike="noStrike" smtClean="0">
                          <a:solidFill>
                            <a:schemeClr val="bg1"/>
                          </a:solidFill>
                          <a:latin typeface="+mn-ea"/>
                          <a:ea typeface="+mn-ea"/>
                        </a:rPr>
                        <a:t>천원</a:t>
                      </a:r>
                      <a:r>
                        <a:rPr lang="en-US" altLang="ko-KR" sz="1050" b="1" i="0" u="none" strike="noStrike" smtClean="0">
                          <a:solidFill>
                            <a:schemeClr val="bg1"/>
                          </a:solidFill>
                          <a:latin typeface="+mn-ea"/>
                          <a:ea typeface="+mn-ea"/>
                        </a:rPr>
                        <a:t>)</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ko-KR" altLang="en-US" sz="1050" b="1" i="0" u="none" strike="noStrike" smtClean="0">
                          <a:solidFill>
                            <a:schemeClr val="bg1"/>
                          </a:solidFill>
                          <a:latin typeface="+mn-ea"/>
                          <a:ea typeface="+mn-ea"/>
                        </a:rPr>
                        <a:t>점당 매출액</a:t>
                      </a:r>
                      <a:endParaRPr lang="en-US" altLang="ko-KR" sz="1050" b="1" i="0" u="none" strike="noStrike" smtClean="0">
                        <a:solidFill>
                          <a:schemeClr val="bg1"/>
                        </a:solidFill>
                        <a:latin typeface="+mn-ea"/>
                        <a:ea typeface="+mn-ea"/>
                      </a:endParaRPr>
                    </a:p>
                    <a:p>
                      <a:pPr marL="0" marR="0" indent="0" algn="ctr" defTabSz="914400" rtl="0" eaLnBrk="1" fontAlgn="ctr" latinLnBrk="0" hangingPunct="1">
                        <a:lnSpc>
                          <a:spcPct val="100000"/>
                        </a:lnSpc>
                        <a:spcBef>
                          <a:spcPct val="0"/>
                        </a:spcBef>
                        <a:spcAft>
                          <a:spcPct val="0"/>
                        </a:spcAft>
                        <a:buClrTx/>
                        <a:buSzTx/>
                        <a:buFontTx/>
                        <a:buNone/>
                        <a:defRPr/>
                      </a:pPr>
                      <a:r>
                        <a:rPr lang="en-US" altLang="ko-KR" sz="1050" b="1" i="0" u="none" strike="noStrike" smtClean="0">
                          <a:solidFill>
                            <a:schemeClr val="bg1"/>
                          </a:solidFill>
                          <a:latin typeface="+mn-ea"/>
                          <a:ea typeface="+mn-ea"/>
                        </a:rPr>
                        <a:t>(</a:t>
                      </a:r>
                      <a:r>
                        <a:rPr lang="ko-KR" altLang="en-US" sz="1050" b="1" i="0" u="none" strike="noStrike" smtClean="0">
                          <a:solidFill>
                            <a:schemeClr val="bg1"/>
                          </a:solidFill>
                          <a:latin typeface="+mn-ea"/>
                          <a:ea typeface="+mn-ea"/>
                        </a:rPr>
                        <a:t>백만원</a:t>
                      </a:r>
                      <a:r>
                        <a:rPr lang="en-US" altLang="ko-KR" sz="1050" b="1" i="0" u="none" strike="noStrike" smtClean="0">
                          <a:solidFill>
                            <a:schemeClr val="bg1"/>
                          </a:solidFill>
                          <a:latin typeface="+mn-ea"/>
                          <a:ea typeface="+mn-ea"/>
                        </a:rPr>
                        <a:t>)</a:t>
                      </a:r>
                    </a:p>
                  </a:txBody>
                  <a:tcPr marL="0" marR="0" marT="4070" marB="0" anchor="ctr">
                    <a:lnL w="19050"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marL="0" marR="0" indent="0" algn="ctr" defTabSz="914400" rtl="0" eaLnBrk="1" fontAlgn="ctr" latinLnBrk="0" hangingPunct="1">
                        <a:lnSpc>
                          <a:spcPct val="100000"/>
                        </a:lnSpc>
                        <a:spcBef>
                          <a:spcPct val="0"/>
                        </a:spcBef>
                        <a:spcAft>
                          <a:spcPct val="0"/>
                        </a:spcAft>
                        <a:buClrTx/>
                        <a:buSzTx/>
                        <a:buFontTx/>
                        <a:buNone/>
                        <a:defRPr/>
                      </a:pPr>
                      <a:endParaRPr lang="en-US" altLang="ko-KR" sz="1050" b="1" i="0" u="none" strike="noStrike" smtClean="0">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7222">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324110">
                <a:tc>
                  <a:txBody>
                    <a:bodyPr/>
                    <a:lstStyle/>
                    <a:p>
                      <a:pPr algn="ctr" rtl="0" fontAlgn="ctr"/>
                      <a:r>
                        <a:rPr lang="ko-KR" altLang="en-US" sz="1050" b="1" i="0" u="none" strike="noStrike" smtClean="0">
                          <a:solidFill>
                            <a:schemeClr val="bg1"/>
                          </a:solidFill>
                          <a:latin typeface="+mn-ea"/>
                          <a:ea typeface="+mn-ea"/>
                        </a:rPr>
                        <a:t>일반음식</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8,515</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6,929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88</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136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46</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45</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545</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2,380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291</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206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14</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25</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50" b="1" i="0" u="none" strike="noStrike" smtClean="0">
                          <a:solidFill>
                            <a:schemeClr val="bg1"/>
                          </a:solidFill>
                          <a:latin typeface="+mn-ea"/>
                          <a:ea typeface="+mn-ea"/>
                        </a:rPr>
                        <a:t>음식료품</a:t>
                      </a:r>
                      <a:endParaRPr lang="en-US" altLang="ko-KR" sz="1050" b="1" i="0" u="none" strike="noStrike" smtClean="0">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2,705</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2,390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186</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236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79</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70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44</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280</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781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493</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361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27</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35</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rgbClr val="FF0000"/>
                          </a:solidFill>
                          <a:latin typeface="+mn-ea"/>
                          <a:ea typeface="+mn-ea"/>
                        </a:rPr>
                        <a:t>보건</a:t>
                      </a:r>
                      <a:r>
                        <a:rPr lang="en-US" altLang="ko-KR" sz="1050" b="1" i="0" u="none" strike="noStrike" smtClean="0">
                          <a:solidFill>
                            <a:srgbClr val="FF0000"/>
                          </a:solidFill>
                          <a:latin typeface="+mn-ea"/>
                          <a:ea typeface="+mn-ea"/>
                        </a:rPr>
                        <a:t>/</a:t>
                      </a:r>
                    </a:p>
                    <a:p>
                      <a:pPr algn="ctr" rtl="0" fontAlgn="ctr"/>
                      <a:r>
                        <a:rPr lang="ko-KR" altLang="en-US" sz="1050" b="1" i="0" u="none" strike="noStrike" smtClean="0">
                          <a:solidFill>
                            <a:srgbClr val="FF0000"/>
                          </a:solidFill>
                          <a:latin typeface="+mn-ea"/>
                          <a:ea typeface="+mn-ea"/>
                        </a:rPr>
                        <a:t>위생</a:t>
                      </a:r>
                      <a:endParaRPr lang="ko-KR" altLang="en-US" sz="1050" b="1" i="0" u="none" strike="noStrike">
                        <a:solidFill>
                          <a:srgbClr val="FF0000"/>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2,194</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1,882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144</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158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69</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171</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458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600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368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273</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211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192</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99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chemeClr val="bg1"/>
                          </a:solidFill>
                          <a:latin typeface="+mn-ea"/>
                          <a:ea typeface="+mn-ea"/>
                        </a:rPr>
                        <a:t>휴게 </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1,622</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1,228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141</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234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26</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25</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15</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111</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389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337</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282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12</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chemeClr val="bg1"/>
                          </a:solidFill>
                          <a:latin typeface="+mn-ea"/>
                          <a:ea typeface="+mn-ea"/>
                        </a:rPr>
                        <a:t>학원</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1,533</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1,379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12</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15</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248</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257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55</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192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19</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918</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382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27</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chemeClr val="bg1"/>
                          </a:solidFill>
                          <a:latin typeface="+mn-ea"/>
                          <a:ea typeface="+mn-ea"/>
                        </a:rPr>
                        <a:t>의류</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1,428</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1,123</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93</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28</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72</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270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110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85</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chemeClr val="bg1"/>
                          </a:solidFill>
                          <a:latin typeface="+mn-ea"/>
                          <a:ea typeface="+mn-ea"/>
                        </a:rPr>
                        <a:t>숙박업</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1,415</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1,272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69</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95</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281</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218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43</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251</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684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441</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223</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402</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304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355</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134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chemeClr val="bg1"/>
                          </a:solidFill>
                          <a:latin typeface="+mn-ea"/>
                          <a:ea typeface="+mn-ea"/>
                        </a:rPr>
                        <a:t>회원제</a:t>
                      </a:r>
                      <a:endParaRPr lang="en-US" altLang="ko-KR" sz="1050" b="1" i="0" u="none" strike="noStrike" smtClean="0">
                        <a:solidFill>
                          <a:schemeClr val="bg1"/>
                        </a:solidFill>
                        <a:latin typeface="+mn-ea"/>
                        <a:ea typeface="+mn-ea"/>
                      </a:endParaRPr>
                    </a:p>
                    <a:p>
                      <a:pPr algn="ctr" rtl="0" fontAlgn="ctr"/>
                      <a:r>
                        <a:rPr lang="ko-KR" altLang="en-US" sz="1050" b="1" i="0" u="none" strike="noStrike" smtClean="0">
                          <a:solidFill>
                            <a:schemeClr val="bg1"/>
                          </a:solidFill>
                          <a:latin typeface="+mn-ea"/>
                          <a:ea typeface="+mn-ea"/>
                        </a:rPr>
                        <a:t>형태업소</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1,291</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1,048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42</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174</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158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16</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129</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360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430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147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587</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469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273</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84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chemeClr val="bg1"/>
                          </a:solidFill>
                          <a:latin typeface="+mn-ea"/>
                          <a:ea typeface="+mn-ea"/>
                        </a:rPr>
                        <a:t>의료기관</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1,067</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987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185</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228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39</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56</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72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31</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98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1,360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785</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107</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66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548</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208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chemeClr val="bg1"/>
                          </a:solidFill>
                          <a:latin typeface="+mn-ea"/>
                          <a:ea typeface="+mn-ea"/>
                        </a:rPr>
                        <a:t>유통업</a:t>
                      </a:r>
                      <a:endParaRPr lang="en-US" altLang="ko-KR" sz="1050" b="1" i="0" u="none" strike="noStrike" smtClean="0">
                        <a:solidFill>
                          <a:schemeClr val="bg1"/>
                        </a:solidFill>
                        <a:latin typeface="+mn-ea"/>
                        <a:ea typeface="+mn-ea"/>
                      </a:endParaRPr>
                    </a:p>
                    <a:p>
                      <a:pPr algn="ctr" rtl="0" fontAlgn="ctr"/>
                      <a:r>
                        <a:rPr lang="ko-KR" altLang="en-US" sz="1050" b="1" i="0" u="none" strike="noStrike" smtClean="0">
                          <a:solidFill>
                            <a:schemeClr val="bg1"/>
                          </a:solidFill>
                          <a:latin typeface="+mn-ea"/>
                          <a:ea typeface="+mn-ea"/>
                        </a:rPr>
                        <a:t>영리</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814</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700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428</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579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26</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121</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157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619</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837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1,993</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1,952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75</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705</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637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5" name="위쪽 화살표 14"/>
          <p:cNvSpPr/>
          <p:nvPr/>
        </p:nvSpPr>
        <p:spPr>
          <a:xfrm rot="5400000">
            <a:off x="3261282" y="4415682"/>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위쪽 화살표 15"/>
          <p:cNvSpPr/>
          <p:nvPr/>
        </p:nvSpPr>
        <p:spPr>
          <a:xfrm rot="16200000">
            <a:off x="3281123" y="5372018"/>
            <a:ext cx="216025" cy="506454"/>
          </a:xfrm>
          <a:prstGeom prst="upArrow">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7" name="위쪽 화살표 16"/>
          <p:cNvSpPr/>
          <p:nvPr/>
        </p:nvSpPr>
        <p:spPr>
          <a:xfrm rot="16200000">
            <a:off x="3274656" y="3751838"/>
            <a:ext cx="216025" cy="506454"/>
          </a:xfrm>
          <a:prstGeom prst="upArrow">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6200000">
            <a:off x="3277054" y="3427801"/>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위쪽 화살표 18"/>
          <p:cNvSpPr/>
          <p:nvPr/>
        </p:nvSpPr>
        <p:spPr>
          <a:xfrm rot="11466491">
            <a:off x="1295727" y="3333247"/>
            <a:ext cx="216025" cy="301196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 name="위쪽 화살표 19"/>
          <p:cNvSpPr/>
          <p:nvPr/>
        </p:nvSpPr>
        <p:spPr>
          <a:xfrm rot="679347">
            <a:off x="2299572" y="3304014"/>
            <a:ext cx="247569" cy="304665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1" name="위쪽 화살표 20"/>
          <p:cNvSpPr/>
          <p:nvPr/>
        </p:nvSpPr>
        <p:spPr>
          <a:xfrm rot="16200000">
            <a:off x="4246764" y="3751838"/>
            <a:ext cx="216025" cy="506454"/>
          </a:xfrm>
          <a:prstGeom prst="upArrow">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2" name="위쪽 화살표 21"/>
          <p:cNvSpPr/>
          <p:nvPr/>
        </p:nvSpPr>
        <p:spPr>
          <a:xfrm rot="1144441">
            <a:off x="4271894" y="4224709"/>
            <a:ext cx="247569" cy="214617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5400000">
            <a:off x="4271893" y="3448032"/>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위쪽 화살표 23"/>
          <p:cNvSpPr/>
          <p:nvPr/>
        </p:nvSpPr>
        <p:spPr>
          <a:xfrm rot="5400000">
            <a:off x="4271893" y="3123997"/>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679347">
            <a:off x="5264710" y="3325466"/>
            <a:ext cx="247569" cy="304665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5400000">
            <a:off x="6249614" y="4727359"/>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12080245">
            <a:off x="6304517" y="3245484"/>
            <a:ext cx="216025" cy="1566039"/>
          </a:xfrm>
          <a:prstGeom prst="upArrow">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위쪽 화살표 27"/>
          <p:cNvSpPr/>
          <p:nvPr/>
        </p:nvSpPr>
        <p:spPr>
          <a:xfrm rot="13352843">
            <a:off x="6267934" y="5130456"/>
            <a:ext cx="216025" cy="1031429"/>
          </a:xfrm>
          <a:prstGeom prst="upArrow">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16200000">
            <a:off x="7237495" y="3751838"/>
            <a:ext cx="216025" cy="506454"/>
          </a:xfrm>
          <a:prstGeom prst="upArrow">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16200000">
            <a:off x="7248752" y="4399909"/>
            <a:ext cx="216025" cy="506454"/>
          </a:xfrm>
          <a:prstGeom prst="upArrow">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위쪽 화살표 33"/>
          <p:cNvSpPr/>
          <p:nvPr/>
        </p:nvSpPr>
        <p:spPr>
          <a:xfrm rot="12529177">
            <a:off x="7248750" y="5182134"/>
            <a:ext cx="216025" cy="1275224"/>
          </a:xfrm>
          <a:prstGeom prst="upArrow">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5" name="위쪽 화살표 34"/>
          <p:cNvSpPr/>
          <p:nvPr/>
        </p:nvSpPr>
        <p:spPr>
          <a:xfrm rot="5400000">
            <a:off x="7255329" y="4727359"/>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6" name="위쪽 화살표 35"/>
          <p:cNvSpPr/>
          <p:nvPr/>
        </p:nvSpPr>
        <p:spPr>
          <a:xfrm rot="5400000">
            <a:off x="7257726" y="4077815"/>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위쪽 화살표 36"/>
          <p:cNvSpPr/>
          <p:nvPr/>
        </p:nvSpPr>
        <p:spPr>
          <a:xfrm rot="5400000">
            <a:off x="7252029" y="3123997"/>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5400000">
            <a:off x="7252029" y="3427801"/>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rot="16200000">
            <a:off x="8245607" y="3735390"/>
            <a:ext cx="216025" cy="506454"/>
          </a:xfrm>
          <a:prstGeom prst="upArrow">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rot="16200000">
            <a:off x="8245607" y="4399909"/>
            <a:ext cx="216025" cy="506454"/>
          </a:xfrm>
          <a:prstGeom prst="upArrow">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위쪽 화살표 42"/>
          <p:cNvSpPr/>
          <p:nvPr/>
        </p:nvSpPr>
        <p:spPr>
          <a:xfrm rot="5400000">
            <a:off x="8229836" y="4712784"/>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위쪽 화살표 43"/>
          <p:cNvSpPr/>
          <p:nvPr/>
        </p:nvSpPr>
        <p:spPr>
          <a:xfrm rot="12529177">
            <a:off x="8245607" y="5166290"/>
            <a:ext cx="216025" cy="1275224"/>
          </a:xfrm>
          <a:prstGeom prst="upArrow">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위쪽 화살표 44"/>
          <p:cNvSpPr/>
          <p:nvPr/>
        </p:nvSpPr>
        <p:spPr>
          <a:xfrm rot="5400000">
            <a:off x="8263441" y="3123997"/>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직사각형 40"/>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통카드 상권과 그 외 일반은 서로 경쟁하며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통카드 상권의 </a:t>
            </a:r>
            <a:r>
              <a:rPr lang="en-US" altLang="ko-KR" sz="1600" spc="100">
                <a:ln>
                  <a:solidFill>
                    <a:prstClr val="black">
                      <a:alpha val="20000"/>
                    </a:prstClr>
                  </a:solidFill>
                </a:ln>
                <a:solidFill>
                  <a:srgbClr val="000000"/>
                </a:solidFill>
                <a:latin typeface="NOVA Bold"/>
                <a:ea typeface="NOVA Bold"/>
                <a:cs typeface="Arial" pitchFamily="34" charset="0"/>
              </a:rPr>
              <a:t>’15</a:t>
            </a:r>
            <a:r>
              <a:rPr lang="ko-KR" altLang="en-US" sz="1600" spc="100">
                <a:ln>
                  <a:solidFill>
                    <a:prstClr val="black">
                      <a:alpha val="20000"/>
                    </a:prstClr>
                  </a:solidFill>
                </a:ln>
                <a:solidFill>
                  <a:srgbClr val="000000"/>
                </a:solidFill>
                <a:latin typeface="NOVA Bold"/>
                <a:ea typeface="NOVA Bold"/>
                <a:cs typeface="Arial" pitchFamily="34" charset="0"/>
              </a:rPr>
              <a:t>년 감소된 업종별 가맹점은 그 외 일반 가맹점 수의 증가로 나타났고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감소된 가맹점 수로 인해 점당 매출액은 오히려 증가함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 name="타원 3"/>
          <p:cNvSpPr/>
          <p:nvPr/>
        </p:nvSpPr>
        <p:spPr>
          <a:xfrm rot="714244">
            <a:off x="786287" y="3227360"/>
            <a:ext cx="1080120" cy="32030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2" name="타원 41"/>
          <p:cNvSpPr/>
          <p:nvPr/>
        </p:nvSpPr>
        <p:spPr>
          <a:xfrm rot="714244">
            <a:off x="3774619" y="3227360"/>
            <a:ext cx="1080120" cy="32030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타원 45"/>
          <p:cNvSpPr/>
          <p:nvPr/>
        </p:nvSpPr>
        <p:spPr>
          <a:xfrm rot="714244">
            <a:off x="4854739" y="3227360"/>
            <a:ext cx="1080120" cy="32030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12" name="구부러진 연결선 11"/>
          <p:cNvCxnSpPr>
            <a:stCxn id="4" idx="4"/>
            <a:endCxn id="42" idx="4"/>
          </p:cNvCxnSpPr>
          <p:nvPr/>
        </p:nvCxnSpPr>
        <p:spPr>
          <a:xfrm rot="16200000" flipH="1">
            <a:off x="2490156" y="4901845"/>
            <a:ext cx="12700" cy="2988332"/>
          </a:xfrm>
          <a:prstGeom prst="curvedConnector3">
            <a:avLst>
              <a:gd name="adj1" fmla="val 2071197"/>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구부러진 연결선 47"/>
          <p:cNvCxnSpPr>
            <a:stCxn id="4" idx="4"/>
            <a:endCxn id="46" idx="4"/>
          </p:cNvCxnSpPr>
          <p:nvPr/>
        </p:nvCxnSpPr>
        <p:spPr>
          <a:xfrm rot="16200000" flipH="1">
            <a:off x="3030216" y="4361785"/>
            <a:ext cx="12700" cy="4068452"/>
          </a:xfrm>
          <a:prstGeom prst="curvedConnector3">
            <a:avLst>
              <a:gd name="adj1" fmla="val 2071197"/>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타원 51"/>
          <p:cNvSpPr/>
          <p:nvPr/>
        </p:nvSpPr>
        <p:spPr>
          <a:xfrm rot="714244">
            <a:off x="1876993" y="3195605"/>
            <a:ext cx="1080120" cy="32030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53" name="구부러진 연결선 52"/>
          <p:cNvCxnSpPr>
            <a:stCxn id="4" idx="4"/>
            <a:endCxn id="52" idx="4"/>
          </p:cNvCxnSpPr>
          <p:nvPr/>
        </p:nvCxnSpPr>
        <p:spPr>
          <a:xfrm rot="5400000" flipH="1" flipV="1">
            <a:off x="1525465" y="5834781"/>
            <a:ext cx="31755" cy="1090706"/>
          </a:xfrm>
          <a:prstGeom prst="curvedConnector3">
            <a:avLst>
              <a:gd name="adj1" fmla="val -828348"/>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타원 56"/>
          <p:cNvSpPr/>
          <p:nvPr/>
        </p:nvSpPr>
        <p:spPr>
          <a:xfrm rot="714244">
            <a:off x="5862851" y="3227361"/>
            <a:ext cx="1080120" cy="32030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58" name="구부러진 연결선 57"/>
          <p:cNvCxnSpPr>
            <a:stCxn id="46" idx="4"/>
            <a:endCxn id="57" idx="4"/>
          </p:cNvCxnSpPr>
          <p:nvPr/>
        </p:nvCxnSpPr>
        <p:spPr>
          <a:xfrm rot="16200000" flipH="1">
            <a:off x="5568498" y="5891955"/>
            <a:ext cx="1" cy="1008112"/>
          </a:xfrm>
          <a:prstGeom prst="curvedConnector3">
            <a:avLst>
              <a:gd name="adj1" fmla="val 263043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00409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텍스트 개체 틀 1"/>
          <p:cNvSpPr>
            <a:spLocks noGrp="1"/>
          </p:cNvSpPr>
          <p:nvPr>
            <p:ph type="body" sz="quarter" idx="12"/>
          </p:nvPr>
        </p:nvSpPr>
        <p:spPr>
          <a:xfrm>
            <a:off x="250828" y="509931"/>
            <a:ext cx="8137599" cy="284693"/>
          </a:xfrm>
        </p:spPr>
        <p:txBody>
          <a:bodyPr/>
          <a:lstStyle/>
          <a:p>
            <a:r>
              <a:rPr lang="ko-KR" altLang="en-US" smtClean="0"/>
              <a:t>데이터 및 용어 정의</a:t>
            </a:r>
            <a:endParaRPr lang="ko-KR" altLang="en-US"/>
          </a:p>
        </p:txBody>
      </p:sp>
      <p:sp>
        <p:nvSpPr>
          <p:cNvPr id="11" name="제목 2"/>
          <p:cNvSpPr>
            <a:spLocks noGrp="1"/>
          </p:cNvSpPr>
          <p:nvPr>
            <p:ph type="title"/>
          </p:nvPr>
        </p:nvSpPr>
        <p:spPr>
          <a:xfrm>
            <a:off x="226706" y="188640"/>
            <a:ext cx="8136880" cy="274859"/>
          </a:xfrm>
        </p:spPr>
        <p:txBody>
          <a:bodyPr/>
          <a:lstStyle/>
          <a:p>
            <a:r>
              <a:rPr lang="ko-KR" altLang="en-US" smtClean="0"/>
              <a:t>      분석 데이터 및 용어 정의</a:t>
            </a:r>
            <a:endParaRPr lang="ko-KR" altLang="en-US"/>
          </a:p>
        </p:txBody>
      </p:sp>
      <p:sp>
        <p:nvSpPr>
          <p:cNvPr id="12" name="모서리가 둥근 직사각형 11"/>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62710" y="1232756"/>
            <a:ext cx="8485754"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데이터 정의</a:t>
            </a:r>
            <a:endParaRPr lang="en-US" altLang="ko-KR" sz="1400" spc="100">
              <a:ln>
                <a:solidFill>
                  <a:prstClr val="black">
                    <a:alpha val="20000"/>
                  </a:prstClr>
                </a:solidFill>
              </a:ln>
              <a:solidFill>
                <a:srgbClr val="000000">
                  <a:lumMod val="75000"/>
                  <a:lumOff val="25000"/>
                </a:srgbClr>
              </a:solidFill>
              <a:cs typeface="Arial" pitchFamily="34" charset="0"/>
            </a:endParaRPr>
          </a:p>
        </p:txBody>
      </p:sp>
      <p:graphicFrame>
        <p:nvGraphicFramePr>
          <p:cNvPr id="4" name="표 3"/>
          <p:cNvGraphicFramePr>
            <a:graphicFrameLocks noGrp="1"/>
          </p:cNvGraphicFramePr>
          <p:nvPr>
            <p:extLst>
              <p:ext uri="{D42A27DB-BD31-4B8C-83A1-F6EECF244321}">
                <p14:modId xmlns:p14="http://schemas.microsoft.com/office/powerpoint/2010/main" val="2283456062"/>
              </p:ext>
            </p:extLst>
          </p:nvPr>
        </p:nvGraphicFramePr>
        <p:xfrm>
          <a:off x="341516" y="1736812"/>
          <a:ext cx="8334940" cy="1718884"/>
        </p:xfrm>
        <a:graphic>
          <a:graphicData uri="http://schemas.openxmlformats.org/drawingml/2006/table">
            <a:tbl>
              <a:tblPr firstRow="1" bandRow="1">
                <a:tableStyleId>{21E4AEA4-8DFA-4A89-87EB-49C32662AFE0}</a:tableStyleId>
              </a:tblPr>
              <a:tblGrid>
                <a:gridCol w="2228723"/>
                <a:gridCol w="6106217"/>
              </a:tblGrid>
              <a:tr h="310802">
                <a:tc>
                  <a:txBody>
                    <a:bodyPr/>
                    <a:lstStyle/>
                    <a:p>
                      <a:pPr algn="ctr" latinLnBrk="1"/>
                      <a:r>
                        <a:rPr lang="ko-KR" altLang="en-US" sz="1200" smtClean="0">
                          <a:solidFill>
                            <a:schemeClr val="tx1">
                              <a:lumMod val="75000"/>
                              <a:lumOff val="25000"/>
                            </a:schemeClr>
                          </a:solidFill>
                          <a:latin typeface="+mn-ea"/>
                          <a:ea typeface="+mn-ea"/>
                        </a:rPr>
                        <a:t>구분</a:t>
                      </a:r>
                      <a:endParaRPr lang="ko-KR" altLang="en-US" sz="1200">
                        <a:solidFill>
                          <a:schemeClr val="tx1">
                            <a:lumMod val="75000"/>
                            <a:lumOff val="25000"/>
                          </a:schemeClr>
                        </a:solidFill>
                        <a:latin typeface="+mn-ea"/>
                        <a:ea typeface="+mn-ea"/>
                      </a:endParaRPr>
                    </a:p>
                  </a:txBody>
                  <a:tcPr anchor="ctr"/>
                </a:tc>
                <a:tc>
                  <a:txBody>
                    <a:bodyPr/>
                    <a:lstStyle/>
                    <a:p>
                      <a:pPr algn="ctr" latinLnBrk="1"/>
                      <a:r>
                        <a:rPr lang="ko-KR" altLang="en-US" sz="1200" smtClean="0">
                          <a:solidFill>
                            <a:schemeClr val="tx1">
                              <a:lumMod val="75000"/>
                              <a:lumOff val="25000"/>
                            </a:schemeClr>
                          </a:solidFill>
                          <a:latin typeface="+mn-ea"/>
                          <a:ea typeface="+mn-ea"/>
                        </a:rPr>
                        <a:t>내용</a:t>
                      </a:r>
                      <a:endParaRPr lang="ko-KR" altLang="en-US" sz="1200">
                        <a:solidFill>
                          <a:schemeClr val="tx1">
                            <a:lumMod val="75000"/>
                            <a:lumOff val="25000"/>
                          </a:schemeClr>
                        </a:solidFill>
                        <a:latin typeface="+mn-ea"/>
                        <a:ea typeface="+mn-ea"/>
                      </a:endParaRPr>
                    </a:p>
                  </a:txBody>
                  <a:tcPr anchor="ctr"/>
                </a:tc>
              </a:tr>
              <a:tr h="310802">
                <a:tc>
                  <a:txBody>
                    <a:bodyPr/>
                    <a:lstStyle/>
                    <a:p>
                      <a:pPr algn="ctr" latinLnBrk="1"/>
                      <a:r>
                        <a:rPr lang="ko-KR" altLang="en-US" sz="1200" b="1" smtClean="0">
                          <a:solidFill>
                            <a:schemeClr val="tx1">
                              <a:lumMod val="75000"/>
                              <a:lumOff val="25000"/>
                            </a:schemeClr>
                          </a:solidFill>
                          <a:latin typeface="+mn-ea"/>
                          <a:ea typeface="+mn-ea"/>
                        </a:rPr>
                        <a:t>분석 기간</a:t>
                      </a:r>
                      <a:endParaRPr lang="ko-KR" altLang="en-US" sz="1200" b="1">
                        <a:solidFill>
                          <a:schemeClr val="tx1">
                            <a:lumMod val="75000"/>
                            <a:lumOff val="25000"/>
                          </a:schemeClr>
                        </a:solidFill>
                        <a:latin typeface="+mn-ea"/>
                        <a:ea typeface="+mn-ea"/>
                      </a:endParaRPr>
                    </a:p>
                  </a:txBody>
                  <a:tcPr anchor="ctr"/>
                </a:tc>
                <a:tc>
                  <a:txBody>
                    <a:bodyPr/>
                    <a:lstStyle/>
                    <a:p>
                      <a:pPr algn="l" latinLnBrk="1"/>
                      <a:r>
                        <a:rPr lang="en-US" altLang="ko-KR" sz="1200" smtClean="0">
                          <a:solidFill>
                            <a:schemeClr val="tx1">
                              <a:lumMod val="75000"/>
                              <a:lumOff val="25000"/>
                            </a:schemeClr>
                          </a:solidFill>
                          <a:latin typeface="+mn-ea"/>
                          <a:ea typeface="+mn-ea"/>
                        </a:rPr>
                        <a:t>2014</a:t>
                      </a:r>
                      <a:r>
                        <a:rPr lang="ko-KR" altLang="en-US" sz="1200" smtClean="0">
                          <a:solidFill>
                            <a:schemeClr val="tx1">
                              <a:lumMod val="75000"/>
                              <a:lumOff val="25000"/>
                            </a:schemeClr>
                          </a:solidFill>
                          <a:latin typeface="+mn-ea"/>
                          <a:ea typeface="+mn-ea"/>
                        </a:rPr>
                        <a:t>년 </a:t>
                      </a:r>
                      <a:r>
                        <a:rPr lang="en-US" altLang="ko-KR" sz="1200" smtClean="0">
                          <a:solidFill>
                            <a:schemeClr val="tx1">
                              <a:lumMod val="75000"/>
                              <a:lumOff val="25000"/>
                            </a:schemeClr>
                          </a:solidFill>
                          <a:latin typeface="+mn-ea"/>
                          <a:ea typeface="+mn-ea"/>
                        </a:rPr>
                        <a:t>9</a:t>
                      </a:r>
                      <a:r>
                        <a:rPr lang="ko-KR" altLang="en-US" sz="1200" smtClean="0">
                          <a:solidFill>
                            <a:schemeClr val="tx1">
                              <a:lumMod val="75000"/>
                              <a:lumOff val="25000"/>
                            </a:schemeClr>
                          </a:solidFill>
                          <a:latin typeface="+mn-ea"/>
                          <a:ea typeface="+mn-ea"/>
                        </a:rPr>
                        <a:t>월 </a:t>
                      </a:r>
                      <a:r>
                        <a:rPr lang="en-US" altLang="ko-KR" sz="1200" smtClean="0">
                          <a:solidFill>
                            <a:schemeClr val="tx1">
                              <a:lumMod val="75000"/>
                              <a:lumOff val="25000"/>
                            </a:schemeClr>
                          </a:solidFill>
                          <a:latin typeface="+mn-ea"/>
                          <a:ea typeface="+mn-ea"/>
                        </a:rPr>
                        <a:t>~ 2016</a:t>
                      </a:r>
                      <a:r>
                        <a:rPr lang="ko-KR" altLang="en-US" sz="1200" smtClean="0">
                          <a:solidFill>
                            <a:schemeClr val="tx1">
                              <a:lumMod val="75000"/>
                              <a:lumOff val="25000"/>
                            </a:schemeClr>
                          </a:solidFill>
                          <a:latin typeface="+mn-ea"/>
                          <a:ea typeface="+mn-ea"/>
                        </a:rPr>
                        <a:t>년 </a:t>
                      </a:r>
                      <a:r>
                        <a:rPr lang="en-US" altLang="ko-KR" sz="1200" smtClean="0">
                          <a:solidFill>
                            <a:schemeClr val="tx1">
                              <a:lumMod val="75000"/>
                              <a:lumOff val="25000"/>
                            </a:schemeClr>
                          </a:solidFill>
                          <a:latin typeface="+mn-ea"/>
                          <a:ea typeface="+mn-ea"/>
                        </a:rPr>
                        <a:t>8</a:t>
                      </a:r>
                      <a:r>
                        <a:rPr lang="ko-KR" altLang="en-US" sz="1200" smtClean="0">
                          <a:solidFill>
                            <a:schemeClr val="tx1">
                              <a:lumMod val="75000"/>
                              <a:lumOff val="25000"/>
                            </a:schemeClr>
                          </a:solidFill>
                          <a:latin typeface="+mn-ea"/>
                          <a:ea typeface="+mn-ea"/>
                        </a:rPr>
                        <a:t>월 </a:t>
                      </a:r>
                      <a:r>
                        <a:rPr lang="en-US" altLang="ko-KR" sz="1200" smtClean="0">
                          <a:solidFill>
                            <a:schemeClr val="tx1">
                              <a:lumMod val="75000"/>
                              <a:lumOff val="25000"/>
                            </a:schemeClr>
                          </a:solidFill>
                          <a:latin typeface="+mn-ea"/>
                          <a:ea typeface="+mn-ea"/>
                        </a:rPr>
                        <a:t>(</a:t>
                      </a:r>
                      <a:r>
                        <a:rPr lang="ko-KR" altLang="en-US" sz="1200" smtClean="0">
                          <a:solidFill>
                            <a:schemeClr val="tx1">
                              <a:lumMod val="75000"/>
                              <a:lumOff val="25000"/>
                            </a:schemeClr>
                          </a:solidFill>
                          <a:latin typeface="+mn-ea"/>
                          <a:ea typeface="+mn-ea"/>
                        </a:rPr>
                        <a:t>최근 </a:t>
                      </a:r>
                      <a:r>
                        <a:rPr lang="en-US" altLang="ko-KR" sz="1200" smtClean="0">
                          <a:solidFill>
                            <a:schemeClr val="tx1">
                              <a:lumMod val="75000"/>
                              <a:lumOff val="25000"/>
                            </a:schemeClr>
                          </a:solidFill>
                          <a:latin typeface="+mn-ea"/>
                          <a:ea typeface="+mn-ea"/>
                        </a:rPr>
                        <a:t>2</a:t>
                      </a:r>
                      <a:r>
                        <a:rPr lang="ko-KR" altLang="en-US" sz="1200" smtClean="0">
                          <a:solidFill>
                            <a:schemeClr val="tx1">
                              <a:lumMod val="75000"/>
                              <a:lumOff val="25000"/>
                            </a:schemeClr>
                          </a:solidFill>
                          <a:latin typeface="+mn-ea"/>
                          <a:ea typeface="+mn-ea"/>
                        </a:rPr>
                        <a:t>년</a:t>
                      </a:r>
                      <a:r>
                        <a:rPr lang="en-US" altLang="ko-KR" sz="1200" smtClean="0">
                          <a:solidFill>
                            <a:schemeClr val="tx1">
                              <a:lumMod val="75000"/>
                              <a:lumOff val="25000"/>
                            </a:schemeClr>
                          </a:solidFill>
                          <a:latin typeface="+mn-ea"/>
                          <a:ea typeface="+mn-ea"/>
                        </a:rPr>
                        <a:t>)</a:t>
                      </a:r>
                      <a:endParaRPr lang="ko-KR" altLang="en-US" sz="1200">
                        <a:solidFill>
                          <a:schemeClr val="tx1">
                            <a:lumMod val="75000"/>
                            <a:lumOff val="25000"/>
                          </a:schemeClr>
                        </a:solidFill>
                        <a:latin typeface="+mn-ea"/>
                        <a:ea typeface="+mn-ea"/>
                      </a:endParaRPr>
                    </a:p>
                  </a:txBody>
                  <a:tcPr anchor="ctr"/>
                </a:tc>
              </a:tr>
              <a:tr h="310802">
                <a:tc>
                  <a:txBody>
                    <a:bodyPr/>
                    <a:lstStyle/>
                    <a:p>
                      <a:pPr algn="ctr" latinLnBrk="1"/>
                      <a:r>
                        <a:rPr lang="ko-KR" altLang="en-US" sz="1200" b="1" smtClean="0">
                          <a:solidFill>
                            <a:schemeClr val="tx1">
                              <a:lumMod val="75000"/>
                              <a:lumOff val="25000"/>
                            </a:schemeClr>
                          </a:solidFill>
                          <a:latin typeface="+mn-ea"/>
                          <a:ea typeface="+mn-ea"/>
                        </a:rPr>
                        <a:t>분석 대상</a:t>
                      </a:r>
                      <a:endParaRPr lang="ko-KR" altLang="en-US" sz="1200" b="1">
                        <a:solidFill>
                          <a:schemeClr val="tx1">
                            <a:lumMod val="75000"/>
                            <a:lumOff val="25000"/>
                          </a:schemeClr>
                        </a:solidFill>
                        <a:latin typeface="+mn-ea"/>
                        <a:ea typeface="+mn-ea"/>
                      </a:endParaRPr>
                    </a:p>
                  </a:txBody>
                  <a:tcPr anchor="ctr"/>
                </a:tc>
                <a:tc>
                  <a:txBody>
                    <a:bodyPr/>
                    <a:lstStyle/>
                    <a:p>
                      <a:pPr algn="l" latinLnBrk="1"/>
                      <a:r>
                        <a:rPr lang="ko-KR" altLang="en-US" sz="1200" smtClean="0">
                          <a:solidFill>
                            <a:schemeClr val="tx1">
                              <a:lumMod val="75000"/>
                              <a:lumOff val="25000"/>
                            </a:schemeClr>
                          </a:solidFill>
                          <a:latin typeface="+mn-ea"/>
                          <a:ea typeface="+mn-ea"/>
                        </a:rPr>
                        <a:t>분석 기간내에 제주도에 주소를 두고 영업중인 가맹점 및</a:t>
                      </a:r>
                      <a:endParaRPr lang="en-US" altLang="ko-KR" sz="1200" smtClean="0">
                        <a:solidFill>
                          <a:schemeClr val="tx1">
                            <a:lumMod val="75000"/>
                            <a:lumOff val="25000"/>
                          </a:schemeClr>
                        </a:solidFill>
                        <a:latin typeface="+mn-ea"/>
                        <a:ea typeface="+mn-ea"/>
                      </a:endParaRPr>
                    </a:p>
                    <a:p>
                      <a:pPr algn="l" latinLnBrk="1"/>
                      <a:r>
                        <a:rPr lang="ko-KR" altLang="en-US" sz="1200" smtClean="0">
                          <a:solidFill>
                            <a:schemeClr val="tx1">
                              <a:lumMod val="75000"/>
                              <a:lumOff val="25000"/>
                            </a:schemeClr>
                          </a:solidFill>
                          <a:latin typeface="+mn-ea"/>
                          <a:ea typeface="+mn-ea"/>
                        </a:rPr>
                        <a:t>같은 기간 해당 가맹점에서 비씨카드</a:t>
                      </a:r>
                      <a:r>
                        <a:rPr lang="en-US" altLang="ko-KR" sz="1200" smtClean="0">
                          <a:solidFill>
                            <a:schemeClr val="tx1">
                              <a:lumMod val="75000"/>
                              <a:lumOff val="25000"/>
                            </a:schemeClr>
                          </a:solidFill>
                          <a:latin typeface="+mn-ea"/>
                          <a:ea typeface="+mn-ea"/>
                        </a:rPr>
                        <a:t>/</a:t>
                      </a:r>
                      <a:r>
                        <a:rPr lang="ko-KR" altLang="en-US" sz="1200" smtClean="0">
                          <a:solidFill>
                            <a:schemeClr val="tx1">
                              <a:lumMod val="75000"/>
                              <a:lumOff val="25000"/>
                            </a:schemeClr>
                          </a:solidFill>
                          <a:latin typeface="+mn-ea"/>
                          <a:ea typeface="+mn-ea"/>
                        </a:rPr>
                        <a:t>유니온페이카드로 결제한 개인</a:t>
                      </a:r>
                      <a:r>
                        <a:rPr lang="en-US" altLang="ko-KR" sz="1200" smtClean="0">
                          <a:solidFill>
                            <a:schemeClr val="tx1">
                              <a:lumMod val="75000"/>
                              <a:lumOff val="25000"/>
                            </a:schemeClr>
                          </a:solidFill>
                          <a:latin typeface="+mn-ea"/>
                          <a:ea typeface="+mn-ea"/>
                        </a:rPr>
                        <a:t>, </a:t>
                      </a:r>
                      <a:r>
                        <a:rPr lang="ko-KR" altLang="en-US" sz="1200" smtClean="0">
                          <a:solidFill>
                            <a:schemeClr val="tx1">
                              <a:lumMod val="75000"/>
                              <a:lumOff val="25000"/>
                            </a:schemeClr>
                          </a:solidFill>
                          <a:latin typeface="+mn-ea"/>
                          <a:ea typeface="+mn-ea"/>
                        </a:rPr>
                        <a:t>법인</a:t>
                      </a:r>
                      <a:r>
                        <a:rPr lang="en-US" altLang="ko-KR" sz="1200" baseline="0" smtClean="0">
                          <a:solidFill>
                            <a:schemeClr val="tx1">
                              <a:lumMod val="75000"/>
                              <a:lumOff val="25000"/>
                            </a:schemeClr>
                          </a:solidFill>
                          <a:latin typeface="+mn-ea"/>
                          <a:ea typeface="+mn-ea"/>
                        </a:rPr>
                        <a:t> </a:t>
                      </a:r>
                      <a:r>
                        <a:rPr lang="ko-KR" altLang="en-US" sz="1200" baseline="0" smtClean="0">
                          <a:solidFill>
                            <a:schemeClr val="tx1">
                              <a:lumMod val="75000"/>
                              <a:lumOff val="25000"/>
                            </a:schemeClr>
                          </a:solidFill>
                          <a:latin typeface="+mn-ea"/>
                          <a:ea typeface="+mn-ea"/>
                        </a:rPr>
                        <a:t>및 중국인 고객</a:t>
                      </a:r>
                      <a:endParaRPr lang="ko-KR" altLang="en-US" sz="1200">
                        <a:solidFill>
                          <a:schemeClr val="tx1">
                            <a:lumMod val="75000"/>
                            <a:lumOff val="25000"/>
                          </a:schemeClr>
                        </a:solidFill>
                        <a:latin typeface="+mn-ea"/>
                        <a:ea typeface="+mn-ea"/>
                      </a:endParaRPr>
                    </a:p>
                  </a:txBody>
                  <a:tcPr anchor="ctr"/>
                </a:tc>
              </a:tr>
              <a:tr h="310802">
                <a:tc>
                  <a:txBody>
                    <a:bodyPr/>
                    <a:lstStyle/>
                    <a:p>
                      <a:pPr algn="ctr" latinLnBrk="1"/>
                      <a:r>
                        <a:rPr lang="ko-KR" altLang="en-US" sz="1200" b="1" smtClean="0">
                          <a:solidFill>
                            <a:schemeClr val="tx1">
                              <a:lumMod val="75000"/>
                              <a:lumOff val="25000"/>
                            </a:schemeClr>
                          </a:solidFill>
                          <a:latin typeface="+mn-ea"/>
                          <a:ea typeface="+mn-ea"/>
                        </a:rPr>
                        <a:t>분석 데이터</a:t>
                      </a:r>
                      <a:endParaRPr lang="ko-KR" altLang="en-US" sz="1200" b="1">
                        <a:solidFill>
                          <a:schemeClr val="tx1">
                            <a:lumMod val="75000"/>
                            <a:lumOff val="25000"/>
                          </a:schemeClr>
                        </a:solidFill>
                        <a:latin typeface="+mn-ea"/>
                        <a:ea typeface="+mn-ea"/>
                      </a:endParaRPr>
                    </a:p>
                  </a:txBody>
                  <a:tcPr anchor="ctr"/>
                </a:tc>
                <a:tc>
                  <a:txBody>
                    <a:bodyPr/>
                    <a:lstStyle/>
                    <a:p>
                      <a:pPr algn="l" latinLnBrk="1"/>
                      <a:r>
                        <a:rPr lang="ko-KR" altLang="en-US" sz="1200" smtClean="0">
                          <a:solidFill>
                            <a:schemeClr val="tx1">
                              <a:lumMod val="75000"/>
                              <a:lumOff val="25000"/>
                            </a:schemeClr>
                          </a:solidFill>
                          <a:latin typeface="+mn-ea"/>
                          <a:ea typeface="+mn-ea"/>
                        </a:rPr>
                        <a:t>비씨카드</a:t>
                      </a:r>
                      <a:r>
                        <a:rPr lang="en-US" altLang="ko-KR" sz="1200" smtClean="0">
                          <a:solidFill>
                            <a:schemeClr val="tx1">
                              <a:lumMod val="75000"/>
                              <a:lumOff val="25000"/>
                            </a:schemeClr>
                          </a:solidFill>
                          <a:latin typeface="+mn-ea"/>
                          <a:ea typeface="+mn-ea"/>
                        </a:rPr>
                        <a:t>,</a:t>
                      </a:r>
                      <a:r>
                        <a:rPr lang="en-US" altLang="ko-KR" sz="1200" baseline="0" smtClean="0">
                          <a:solidFill>
                            <a:schemeClr val="tx1">
                              <a:lumMod val="75000"/>
                              <a:lumOff val="25000"/>
                            </a:schemeClr>
                          </a:solidFill>
                          <a:latin typeface="+mn-ea"/>
                          <a:ea typeface="+mn-ea"/>
                        </a:rPr>
                        <a:t> </a:t>
                      </a:r>
                      <a:r>
                        <a:rPr lang="ko-KR" altLang="en-US" sz="1200" baseline="0" smtClean="0">
                          <a:solidFill>
                            <a:schemeClr val="tx1">
                              <a:lumMod val="75000"/>
                              <a:lumOff val="25000"/>
                            </a:schemeClr>
                          </a:solidFill>
                          <a:latin typeface="+mn-ea"/>
                          <a:ea typeface="+mn-ea"/>
                        </a:rPr>
                        <a:t>유니온페이</a:t>
                      </a:r>
                      <a:r>
                        <a:rPr lang="ko-KR" altLang="en-US" sz="1200" smtClean="0">
                          <a:solidFill>
                            <a:schemeClr val="tx1">
                              <a:lumMod val="75000"/>
                              <a:lumOff val="25000"/>
                            </a:schemeClr>
                          </a:solidFill>
                          <a:latin typeface="+mn-ea"/>
                          <a:ea typeface="+mn-ea"/>
                        </a:rPr>
                        <a:t> 매출 데이터</a:t>
                      </a:r>
                      <a:r>
                        <a:rPr lang="ko-KR" altLang="en-US" sz="1200" baseline="0" smtClean="0">
                          <a:solidFill>
                            <a:schemeClr val="tx1">
                              <a:lumMod val="75000"/>
                              <a:lumOff val="25000"/>
                            </a:schemeClr>
                          </a:solidFill>
                          <a:latin typeface="+mn-ea"/>
                          <a:ea typeface="+mn-ea"/>
                        </a:rPr>
                        <a:t> 및 한국은행 통계를 이용한 추정치</a:t>
                      </a:r>
                      <a:r>
                        <a:rPr lang="en-US" altLang="ko-KR" sz="1200" baseline="0" smtClean="0">
                          <a:solidFill>
                            <a:schemeClr val="tx1">
                              <a:lumMod val="75000"/>
                              <a:lumOff val="25000"/>
                            </a:schemeClr>
                          </a:solidFill>
                          <a:latin typeface="+mn-ea"/>
                          <a:ea typeface="+mn-ea"/>
                        </a:rPr>
                        <a:t>(</a:t>
                      </a:r>
                      <a:r>
                        <a:rPr lang="ko-KR" altLang="en-US" sz="1200" baseline="0" smtClean="0">
                          <a:solidFill>
                            <a:schemeClr val="tx1">
                              <a:lumMod val="75000"/>
                              <a:lumOff val="25000"/>
                            </a:schemeClr>
                          </a:solidFill>
                          <a:latin typeface="+mn-ea"/>
                          <a:ea typeface="+mn-ea"/>
                        </a:rPr>
                        <a:t>비자</a:t>
                      </a:r>
                      <a:r>
                        <a:rPr lang="en-US" altLang="ko-KR" sz="1200" baseline="0" smtClean="0">
                          <a:solidFill>
                            <a:schemeClr val="tx1">
                              <a:lumMod val="75000"/>
                              <a:lumOff val="25000"/>
                            </a:schemeClr>
                          </a:solidFill>
                          <a:latin typeface="+mn-ea"/>
                          <a:ea typeface="+mn-ea"/>
                        </a:rPr>
                        <a:t>, </a:t>
                      </a:r>
                      <a:r>
                        <a:rPr lang="ko-KR" altLang="en-US" sz="1200" baseline="0" smtClean="0">
                          <a:solidFill>
                            <a:schemeClr val="tx1">
                              <a:lumMod val="75000"/>
                              <a:lumOff val="25000"/>
                            </a:schemeClr>
                          </a:solidFill>
                          <a:latin typeface="+mn-ea"/>
                          <a:ea typeface="+mn-ea"/>
                        </a:rPr>
                        <a:t>마스터 제외</a:t>
                      </a:r>
                      <a:r>
                        <a:rPr lang="en-US" altLang="ko-KR" sz="1200" baseline="0" smtClean="0">
                          <a:solidFill>
                            <a:schemeClr val="tx1">
                              <a:lumMod val="75000"/>
                              <a:lumOff val="25000"/>
                            </a:schemeClr>
                          </a:solidFill>
                          <a:latin typeface="+mn-ea"/>
                          <a:ea typeface="+mn-ea"/>
                        </a:rPr>
                        <a:t>)</a:t>
                      </a:r>
                      <a:endParaRPr lang="ko-KR" altLang="en-US" sz="1200">
                        <a:solidFill>
                          <a:schemeClr val="tx1">
                            <a:lumMod val="75000"/>
                            <a:lumOff val="25000"/>
                          </a:schemeClr>
                        </a:solidFill>
                        <a:latin typeface="+mn-ea"/>
                        <a:ea typeface="+mn-ea"/>
                      </a:endParaRPr>
                    </a:p>
                  </a:txBody>
                  <a:tcPr anchor="ctr"/>
                </a:tc>
              </a:tr>
            </a:tbl>
          </a:graphicData>
        </a:graphic>
      </p:graphicFrame>
      <p:sp>
        <p:nvSpPr>
          <p:cNvPr id="15" name="직사각형 14"/>
          <p:cNvSpPr/>
          <p:nvPr/>
        </p:nvSpPr>
        <p:spPr>
          <a:xfrm>
            <a:off x="262710" y="3284984"/>
            <a:ext cx="848575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용어 정의</a:t>
            </a:r>
            <a:endParaRPr lang="en-US" altLang="ko-KR" sz="1400" spc="100">
              <a:ln>
                <a:solidFill>
                  <a:prstClr val="black">
                    <a:alpha val="20000"/>
                  </a:prstClr>
                </a:solidFill>
              </a:ln>
              <a:solidFill>
                <a:srgbClr val="000000">
                  <a:lumMod val="75000"/>
                  <a:lumOff val="25000"/>
                </a:srgbClr>
              </a:solidFill>
              <a:cs typeface="Arial" pitchFamily="34" charset="0"/>
            </a:endParaRPr>
          </a:p>
        </p:txBody>
      </p:sp>
      <p:graphicFrame>
        <p:nvGraphicFramePr>
          <p:cNvPr id="16" name="표 15"/>
          <p:cNvGraphicFramePr>
            <a:graphicFrameLocks noGrp="1"/>
          </p:cNvGraphicFramePr>
          <p:nvPr>
            <p:extLst>
              <p:ext uri="{D42A27DB-BD31-4B8C-83A1-F6EECF244321}">
                <p14:modId xmlns:p14="http://schemas.microsoft.com/office/powerpoint/2010/main" val="1285263112"/>
              </p:ext>
            </p:extLst>
          </p:nvPr>
        </p:nvGraphicFramePr>
        <p:xfrm>
          <a:off x="341516" y="3753036"/>
          <a:ext cx="8334939" cy="2486416"/>
        </p:xfrm>
        <a:graphic>
          <a:graphicData uri="http://schemas.openxmlformats.org/drawingml/2006/table">
            <a:tbl>
              <a:tblPr firstRow="1" bandRow="1">
                <a:tableStyleId>{21E4AEA4-8DFA-4A89-87EB-49C32662AFE0}</a:tableStyleId>
              </a:tblPr>
              <a:tblGrid>
                <a:gridCol w="2228723"/>
                <a:gridCol w="6106216"/>
              </a:tblGrid>
              <a:tr h="310802">
                <a:tc>
                  <a:txBody>
                    <a:bodyPr/>
                    <a:lstStyle/>
                    <a:p>
                      <a:pPr algn="ctr" latinLnBrk="1"/>
                      <a:r>
                        <a:rPr lang="ko-KR" altLang="en-US" sz="1200" smtClean="0">
                          <a:solidFill>
                            <a:schemeClr val="tx1">
                              <a:lumMod val="75000"/>
                              <a:lumOff val="25000"/>
                            </a:schemeClr>
                          </a:solidFill>
                          <a:latin typeface="+mn-ea"/>
                          <a:ea typeface="+mn-ea"/>
                        </a:rPr>
                        <a:t>구분</a:t>
                      </a:r>
                      <a:endParaRPr lang="ko-KR" altLang="en-US" sz="1200">
                        <a:solidFill>
                          <a:schemeClr val="tx1">
                            <a:lumMod val="75000"/>
                            <a:lumOff val="25000"/>
                          </a:schemeClr>
                        </a:solidFill>
                        <a:latin typeface="+mn-ea"/>
                        <a:ea typeface="+mn-ea"/>
                      </a:endParaRPr>
                    </a:p>
                  </a:txBody>
                  <a:tcPr anchor="ctr"/>
                </a:tc>
                <a:tc>
                  <a:txBody>
                    <a:bodyPr/>
                    <a:lstStyle/>
                    <a:p>
                      <a:pPr algn="ctr" latinLnBrk="1"/>
                      <a:r>
                        <a:rPr lang="ko-KR" altLang="en-US" sz="1200" smtClean="0">
                          <a:solidFill>
                            <a:schemeClr val="tx1">
                              <a:lumMod val="75000"/>
                              <a:lumOff val="25000"/>
                            </a:schemeClr>
                          </a:solidFill>
                          <a:latin typeface="+mn-ea"/>
                          <a:ea typeface="+mn-ea"/>
                        </a:rPr>
                        <a:t>내용</a:t>
                      </a:r>
                      <a:endParaRPr lang="ko-KR" altLang="en-US" sz="1200">
                        <a:solidFill>
                          <a:schemeClr val="tx1">
                            <a:lumMod val="75000"/>
                            <a:lumOff val="25000"/>
                          </a:schemeClr>
                        </a:solidFill>
                        <a:latin typeface="+mn-ea"/>
                        <a:ea typeface="+mn-ea"/>
                      </a:endParaRPr>
                    </a:p>
                  </a:txBody>
                  <a:tcPr anchor="ctr"/>
                </a:tc>
              </a:tr>
              <a:tr h="310802">
                <a:tc>
                  <a:txBody>
                    <a:bodyPr/>
                    <a:lstStyle/>
                    <a:p>
                      <a:pPr algn="ctr" latinLnBrk="1"/>
                      <a:r>
                        <a:rPr lang="en-US" altLang="ko-KR" sz="1200" b="1" smtClean="0">
                          <a:solidFill>
                            <a:schemeClr val="tx1">
                              <a:lumMod val="75000"/>
                              <a:lumOff val="25000"/>
                            </a:schemeClr>
                          </a:solidFill>
                          <a:latin typeface="+mn-ea"/>
                          <a:ea typeface="+mn-ea"/>
                        </a:rPr>
                        <a:t>1</a:t>
                      </a:r>
                      <a:r>
                        <a:rPr lang="ko-KR" altLang="en-US" sz="1200" b="1" smtClean="0">
                          <a:solidFill>
                            <a:schemeClr val="tx1">
                              <a:lumMod val="75000"/>
                              <a:lumOff val="25000"/>
                            </a:schemeClr>
                          </a:solidFill>
                          <a:latin typeface="+mn-ea"/>
                          <a:ea typeface="+mn-ea"/>
                        </a:rPr>
                        <a:t>차년도</a:t>
                      </a:r>
                      <a:endParaRPr lang="ko-KR" altLang="en-US" sz="1200" b="1">
                        <a:solidFill>
                          <a:schemeClr val="tx1">
                            <a:lumMod val="75000"/>
                            <a:lumOff val="25000"/>
                          </a:schemeClr>
                        </a:solidFill>
                        <a:latin typeface="+mn-ea"/>
                        <a:ea typeface="+mn-ea"/>
                      </a:endParaRPr>
                    </a:p>
                  </a:txBody>
                  <a:tcPr anchor="ctr">
                    <a:solidFill>
                      <a:srgbClr val="F3F0ED"/>
                    </a:solidFill>
                  </a:tcPr>
                </a:tc>
                <a:tc>
                  <a:txBody>
                    <a:bodyPr/>
                    <a:lstStyle/>
                    <a:p>
                      <a:pPr algn="l" latinLnBrk="1"/>
                      <a:r>
                        <a:rPr lang="ko-KR" altLang="en-US" sz="1200" smtClean="0">
                          <a:solidFill>
                            <a:schemeClr val="tx1">
                              <a:lumMod val="75000"/>
                              <a:lumOff val="25000"/>
                            </a:schemeClr>
                          </a:solidFill>
                          <a:latin typeface="+mn-ea"/>
                          <a:ea typeface="+mn-ea"/>
                        </a:rPr>
                        <a:t>분석</a:t>
                      </a:r>
                      <a:r>
                        <a:rPr lang="ko-KR" altLang="en-US" sz="1200" baseline="0" smtClean="0">
                          <a:solidFill>
                            <a:schemeClr val="tx1">
                              <a:lumMod val="75000"/>
                              <a:lumOff val="25000"/>
                            </a:schemeClr>
                          </a:solidFill>
                          <a:latin typeface="+mn-ea"/>
                          <a:ea typeface="+mn-ea"/>
                        </a:rPr>
                        <a:t> 기간 중 </a:t>
                      </a:r>
                      <a:r>
                        <a:rPr lang="en-US" altLang="ko-KR" sz="1200" smtClean="0">
                          <a:solidFill>
                            <a:schemeClr val="tx1">
                              <a:lumMod val="75000"/>
                              <a:lumOff val="25000"/>
                            </a:schemeClr>
                          </a:solidFill>
                          <a:latin typeface="+mn-ea"/>
                          <a:ea typeface="+mn-ea"/>
                        </a:rPr>
                        <a:t>2014</a:t>
                      </a:r>
                      <a:r>
                        <a:rPr lang="ko-KR" altLang="en-US" sz="1200" smtClean="0">
                          <a:solidFill>
                            <a:schemeClr val="tx1">
                              <a:lumMod val="75000"/>
                              <a:lumOff val="25000"/>
                            </a:schemeClr>
                          </a:solidFill>
                          <a:latin typeface="+mn-ea"/>
                          <a:ea typeface="+mn-ea"/>
                        </a:rPr>
                        <a:t>년 </a:t>
                      </a:r>
                      <a:r>
                        <a:rPr lang="en-US" altLang="ko-KR" sz="1200" smtClean="0">
                          <a:solidFill>
                            <a:schemeClr val="tx1">
                              <a:lumMod val="75000"/>
                              <a:lumOff val="25000"/>
                            </a:schemeClr>
                          </a:solidFill>
                          <a:latin typeface="+mn-ea"/>
                          <a:ea typeface="+mn-ea"/>
                        </a:rPr>
                        <a:t>9</a:t>
                      </a:r>
                      <a:r>
                        <a:rPr lang="ko-KR" altLang="en-US" sz="1200" smtClean="0">
                          <a:solidFill>
                            <a:schemeClr val="tx1">
                              <a:lumMod val="75000"/>
                              <a:lumOff val="25000"/>
                            </a:schemeClr>
                          </a:solidFill>
                          <a:latin typeface="+mn-ea"/>
                          <a:ea typeface="+mn-ea"/>
                        </a:rPr>
                        <a:t>월 </a:t>
                      </a:r>
                      <a:r>
                        <a:rPr lang="en-US" altLang="ko-KR" sz="1200" smtClean="0">
                          <a:solidFill>
                            <a:schemeClr val="tx1">
                              <a:lumMod val="75000"/>
                              <a:lumOff val="25000"/>
                            </a:schemeClr>
                          </a:solidFill>
                          <a:latin typeface="+mn-ea"/>
                          <a:ea typeface="+mn-ea"/>
                        </a:rPr>
                        <a:t>~ 2015</a:t>
                      </a:r>
                      <a:r>
                        <a:rPr lang="ko-KR" altLang="en-US" sz="1200" smtClean="0">
                          <a:solidFill>
                            <a:schemeClr val="tx1">
                              <a:lumMod val="75000"/>
                              <a:lumOff val="25000"/>
                            </a:schemeClr>
                          </a:solidFill>
                          <a:latin typeface="+mn-ea"/>
                          <a:ea typeface="+mn-ea"/>
                        </a:rPr>
                        <a:t>년 </a:t>
                      </a:r>
                      <a:r>
                        <a:rPr lang="en-US" altLang="ko-KR" sz="1200" smtClean="0">
                          <a:solidFill>
                            <a:schemeClr val="tx1">
                              <a:lumMod val="75000"/>
                              <a:lumOff val="25000"/>
                            </a:schemeClr>
                          </a:solidFill>
                          <a:latin typeface="+mn-ea"/>
                          <a:ea typeface="+mn-ea"/>
                        </a:rPr>
                        <a:t>8</a:t>
                      </a:r>
                      <a:r>
                        <a:rPr lang="ko-KR" altLang="en-US" sz="1200" smtClean="0">
                          <a:solidFill>
                            <a:schemeClr val="tx1">
                              <a:lumMod val="75000"/>
                              <a:lumOff val="25000"/>
                            </a:schemeClr>
                          </a:solidFill>
                          <a:latin typeface="+mn-ea"/>
                          <a:ea typeface="+mn-ea"/>
                        </a:rPr>
                        <a:t>월</a:t>
                      </a:r>
                      <a:endParaRPr lang="en-US" altLang="ko-KR" sz="1200" smtClean="0">
                        <a:solidFill>
                          <a:schemeClr val="tx1">
                            <a:lumMod val="75000"/>
                            <a:lumOff val="25000"/>
                          </a:schemeClr>
                        </a:solidFill>
                        <a:latin typeface="+mn-ea"/>
                        <a:ea typeface="+mn-ea"/>
                      </a:endParaRPr>
                    </a:p>
                  </a:txBody>
                  <a:tcPr anchor="ctr">
                    <a:solidFill>
                      <a:srgbClr val="F3F0ED"/>
                    </a:solidFill>
                  </a:tcPr>
                </a:tc>
              </a:tr>
              <a:tr h="310802">
                <a:tc>
                  <a:txBody>
                    <a:bodyPr/>
                    <a:lstStyle/>
                    <a:p>
                      <a:pPr algn="ctr" latinLnBrk="1"/>
                      <a:r>
                        <a:rPr lang="en-US" altLang="ko-KR" sz="1200" b="1" smtClean="0">
                          <a:solidFill>
                            <a:schemeClr val="tx1">
                              <a:lumMod val="75000"/>
                              <a:lumOff val="25000"/>
                            </a:schemeClr>
                          </a:solidFill>
                          <a:latin typeface="+mn-ea"/>
                          <a:ea typeface="+mn-ea"/>
                        </a:rPr>
                        <a:t>2</a:t>
                      </a:r>
                      <a:r>
                        <a:rPr lang="ko-KR" altLang="en-US" sz="1200" b="1" smtClean="0">
                          <a:solidFill>
                            <a:schemeClr val="tx1">
                              <a:lumMod val="75000"/>
                              <a:lumOff val="25000"/>
                            </a:schemeClr>
                          </a:solidFill>
                          <a:latin typeface="+mn-ea"/>
                          <a:ea typeface="+mn-ea"/>
                        </a:rPr>
                        <a:t>차년도</a:t>
                      </a:r>
                      <a:endParaRPr lang="ko-KR" altLang="en-US" sz="1200" b="1">
                        <a:solidFill>
                          <a:schemeClr val="tx1">
                            <a:lumMod val="75000"/>
                            <a:lumOff val="25000"/>
                          </a:schemeClr>
                        </a:solidFill>
                        <a:latin typeface="+mn-ea"/>
                        <a:ea typeface="+mn-ea"/>
                      </a:endParaRPr>
                    </a:p>
                  </a:txBody>
                  <a:tcPr anchor="ctr">
                    <a:solidFill>
                      <a:srgbClr val="F3F0ED"/>
                    </a:solidFill>
                  </a:tcPr>
                </a:tc>
                <a:tc>
                  <a:txBody>
                    <a:bodyPr/>
                    <a:lstStyle/>
                    <a:p>
                      <a:pPr algn="l" latinLnBrk="1"/>
                      <a:r>
                        <a:rPr lang="ko-KR" altLang="en-US" sz="1200" smtClean="0">
                          <a:solidFill>
                            <a:schemeClr val="tx1">
                              <a:lumMod val="75000"/>
                              <a:lumOff val="25000"/>
                            </a:schemeClr>
                          </a:solidFill>
                          <a:latin typeface="+mn-ea"/>
                          <a:ea typeface="+mn-ea"/>
                        </a:rPr>
                        <a:t>분석</a:t>
                      </a:r>
                      <a:r>
                        <a:rPr lang="ko-KR" altLang="en-US" sz="1200" baseline="0" smtClean="0">
                          <a:solidFill>
                            <a:schemeClr val="tx1">
                              <a:lumMod val="75000"/>
                              <a:lumOff val="25000"/>
                            </a:schemeClr>
                          </a:solidFill>
                          <a:latin typeface="+mn-ea"/>
                          <a:ea typeface="+mn-ea"/>
                        </a:rPr>
                        <a:t> 기간 중 </a:t>
                      </a:r>
                      <a:r>
                        <a:rPr lang="en-US" altLang="ko-KR" sz="1200" smtClean="0">
                          <a:solidFill>
                            <a:schemeClr val="tx1">
                              <a:lumMod val="75000"/>
                              <a:lumOff val="25000"/>
                            </a:schemeClr>
                          </a:solidFill>
                          <a:latin typeface="+mn-ea"/>
                          <a:ea typeface="+mn-ea"/>
                        </a:rPr>
                        <a:t>2015</a:t>
                      </a:r>
                      <a:r>
                        <a:rPr lang="ko-KR" altLang="en-US" sz="1200" smtClean="0">
                          <a:solidFill>
                            <a:schemeClr val="tx1">
                              <a:lumMod val="75000"/>
                              <a:lumOff val="25000"/>
                            </a:schemeClr>
                          </a:solidFill>
                          <a:latin typeface="+mn-ea"/>
                          <a:ea typeface="+mn-ea"/>
                        </a:rPr>
                        <a:t>년 </a:t>
                      </a:r>
                      <a:r>
                        <a:rPr lang="en-US" altLang="ko-KR" sz="1200" smtClean="0">
                          <a:solidFill>
                            <a:schemeClr val="tx1">
                              <a:lumMod val="75000"/>
                              <a:lumOff val="25000"/>
                            </a:schemeClr>
                          </a:solidFill>
                          <a:latin typeface="+mn-ea"/>
                          <a:ea typeface="+mn-ea"/>
                        </a:rPr>
                        <a:t>9</a:t>
                      </a:r>
                      <a:r>
                        <a:rPr lang="ko-KR" altLang="en-US" sz="1200" smtClean="0">
                          <a:solidFill>
                            <a:schemeClr val="tx1">
                              <a:lumMod val="75000"/>
                              <a:lumOff val="25000"/>
                            </a:schemeClr>
                          </a:solidFill>
                          <a:latin typeface="+mn-ea"/>
                          <a:ea typeface="+mn-ea"/>
                        </a:rPr>
                        <a:t>월 </a:t>
                      </a:r>
                      <a:r>
                        <a:rPr lang="en-US" altLang="ko-KR" sz="1200" smtClean="0">
                          <a:solidFill>
                            <a:schemeClr val="tx1">
                              <a:lumMod val="75000"/>
                              <a:lumOff val="25000"/>
                            </a:schemeClr>
                          </a:solidFill>
                          <a:latin typeface="+mn-ea"/>
                          <a:ea typeface="+mn-ea"/>
                        </a:rPr>
                        <a:t>~ 2016</a:t>
                      </a:r>
                      <a:r>
                        <a:rPr lang="ko-KR" altLang="en-US" sz="1200" smtClean="0">
                          <a:solidFill>
                            <a:schemeClr val="tx1">
                              <a:lumMod val="75000"/>
                              <a:lumOff val="25000"/>
                            </a:schemeClr>
                          </a:solidFill>
                          <a:latin typeface="+mn-ea"/>
                          <a:ea typeface="+mn-ea"/>
                        </a:rPr>
                        <a:t>년 </a:t>
                      </a:r>
                      <a:r>
                        <a:rPr lang="en-US" altLang="ko-KR" sz="1200" smtClean="0">
                          <a:solidFill>
                            <a:schemeClr val="tx1">
                              <a:lumMod val="75000"/>
                              <a:lumOff val="25000"/>
                            </a:schemeClr>
                          </a:solidFill>
                          <a:latin typeface="+mn-ea"/>
                          <a:ea typeface="+mn-ea"/>
                        </a:rPr>
                        <a:t>8</a:t>
                      </a:r>
                      <a:r>
                        <a:rPr lang="ko-KR" altLang="en-US" sz="1200" smtClean="0">
                          <a:solidFill>
                            <a:schemeClr val="tx1">
                              <a:lumMod val="75000"/>
                              <a:lumOff val="25000"/>
                            </a:schemeClr>
                          </a:solidFill>
                          <a:latin typeface="+mn-ea"/>
                          <a:ea typeface="+mn-ea"/>
                        </a:rPr>
                        <a:t>월</a:t>
                      </a:r>
                      <a:endParaRPr lang="en-US" altLang="ko-KR" sz="1200" smtClean="0">
                        <a:solidFill>
                          <a:schemeClr val="tx1">
                            <a:lumMod val="75000"/>
                            <a:lumOff val="25000"/>
                          </a:schemeClr>
                        </a:solidFill>
                        <a:latin typeface="+mn-ea"/>
                        <a:ea typeface="+mn-ea"/>
                      </a:endParaRPr>
                    </a:p>
                  </a:txBody>
                  <a:tcPr anchor="ctr">
                    <a:solidFill>
                      <a:srgbClr val="F3F0ED"/>
                    </a:solidFill>
                  </a:tcPr>
                </a:tc>
              </a:tr>
              <a:tr h="310802">
                <a:tc>
                  <a:txBody>
                    <a:bodyPr/>
                    <a:lstStyle/>
                    <a:p>
                      <a:pPr algn="ctr" latinLnBrk="1"/>
                      <a:r>
                        <a:rPr lang="ko-KR" altLang="en-US" sz="1200" b="1" smtClean="0">
                          <a:solidFill>
                            <a:schemeClr val="tx1">
                              <a:lumMod val="75000"/>
                              <a:lumOff val="25000"/>
                            </a:schemeClr>
                          </a:solidFill>
                          <a:latin typeface="+mn-ea"/>
                          <a:ea typeface="+mn-ea"/>
                        </a:rPr>
                        <a:t>제주도민</a:t>
                      </a:r>
                      <a:endParaRPr lang="ko-KR" altLang="en-US" sz="1200" b="1">
                        <a:solidFill>
                          <a:schemeClr val="tx1">
                            <a:lumMod val="75000"/>
                            <a:lumOff val="25000"/>
                          </a:schemeClr>
                        </a:solidFill>
                        <a:latin typeface="+mn-ea"/>
                        <a:ea typeface="+mn-ea"/>
                      </a:endParaRPr>
                    </a:p>
                  </a:txBody>
                  <a:tcPr anchor="ctr">
                    <a:solidFill>
                      <a:srgbClr val="F9F8F6"/>
                    </a:solidFill>
                  </a:tcPr>
                </a:tc>
                <a:tc>
                  <a:txBody>
                    <a:bodyPr/>
                    <a:lstStyle/>
                    <a:p>
                      <a:pPr marL="0" marR="0" lvl="1" indent="0" algn="l" defTabSz="914400" rtl="0" eaLnBrk="1" fontAlgn="auto" latinLnBrk="1" hangingPunct="1">
                        <a:lnSpc>
                          <a:spcPct val="100000"/>
                        </a:lnSpc>
                        <a:spcBef>
                          <a:spcPct val="0"/>
                        </a:spcBef>
                        <a:spcAft>
                          <a:spcPct val="0"/>
                        </a:spcAft>
                        <a:buClrTx/>
                        <a:buSzTx/>
                        <a:buFontTx/>
                        <a:buNone/>
                        <a:defRPr/>
                      </a:pPr>
                      <a:r>
                        <a:rPr lang="ko-KR" altLang="en-US" sz="1200" kern="1200" smtClean="0">
                          <a:solidFill>
                            <a:schemeClr val="tx1">
                              <a:lumMod val="75000"/>
                              <a:lumOff val="25000"/>
                            </a:schemeClr>
                          </a:solidFill>
                          <a:latin typeface="+mn-ea"/>
                          <a:ea typeface="+mn-ea"/>
                          <a:cs typeface="+mn-cs"/>
                        </a:rPr>
                        <a:t>제주에 거주하는 내국인 개인 고객</a:t>
                      </a:r>
                      <a:endParaRPr lang="en-US" altLang="ko-KR" sz="1200" kern="1200" smtClean="0">
                        <a:solidFill>
                          <a:schemeClr val="tx1">
                            <a:lumMod val="75000"/>
                            <a:lumOff val="25000"/>
                          </a:schemeClr>
                        </a:solidFill>
                        <a:latin typeface="+mn-ea"/>
                        <a:ea typeface="+mn-ea"/>
                        <a:cs typeface="+mn-cs"/>
                      </a:endParaRPr>
                    </a:p>
                  </a:txBody>
                  <a:tcPr anchor="ctr">
                    <a:solidFill>
                      <a:srgbClr val="F9F8F6"/>
                    </a:solidFill>
                  </a:tcPr>
                </a:tc>
              </a:tr>
              <a:tr h="310802">
                <a:tc>
                  <a:txBody>
                    <a:bodyPr/>
                    <a:lstStyle/>
                    <a:p>
                      <a:pPr algn="ctr" latinLnBrk="1"/>
                      <a:r>
                        <a:rPr lang="ko-KR" altLang="en-US" sz="1200" b="1" smtClean="0">
                          <a:solidFill>
                            <a:schemeClr val="tx1">
                              <a:lumMod val="75000"/>
                              <a:lumOff val="25000"/>
                            </a:schemeClr>
                          </a:solidFill>
                          <a:latin typeface="+mn-ea"/>
                          <a:ea typeface="+mn-ea"/>
                        </a:rPr>
                        <a:t>내국인 관광객</a:t>
                      </a:r>
                      <a:endParaRPr lang="ko-KR" altLang="en-US" sz="1200" b="1">
                        <a:solidFill>
                          <a:schemeClr val="tx1">
                            <a:lumMod val="75000"/>
                            <a:lumOff val="25000"/>
                          </a:schemeClr>
                        </a:solidFill>
                        <a:latin typeface="+mn-ea"/>
                        <a:ea typeface="+mn-ea"/>
                      </a:endParaRPr>
                    </a:p>
                  </a:txBody>
                  <a:tcPr anchor="ctr">
                    <a:solidFill>
                      <a:srgbClr val="F9F8F6"/>
                    </a:solidFill>
                  </a:tcPr>
                </a:tc>
                <a:tc>
                  <a:txBody>
                    <a:bodyPr/>
                    <a:lstStyle/>
                    <a:p>
                      <a:pPr marL="0" marR="0" lvl="1" indent="0" algn="l" defTabSz="914400" rtl="0" eaLnBrk="1" fontAlgn="auto" latinLnBrk="1" hangingPunct="1">
                        <a:lnSpc>
                          <a:spcPct val="100000"/>
                        </a:lnSpc>
                        <a:spcBef>
                          <a:spcPct val="0"/>
                        </a:spcBef>
                        <a:spcAft>
                          <a:spcPct val="0"/>
                        </a:spcAft>
                        <a:buClrTx/>
                        <a:buSzTx/>
                        <a:buFontTx/>
                        <a:buNone/>
                        <a:defRPr/>
                      </a:pPr>
                      <a:r>
                        <a:rPr lang="ko-KR" altLang="en-US" sz="1200" kern="1200" smtClean="0">
                          <a:solidFill>
                            <a:schemeClr val="tx1">
                              <a:lumMod val="75000"/>
                              <a:lumOff val="25000"/>
                            </a:schemeClr>
                          </a:solidFill>
                          <a:latin typeface="+mn-ea"/>
                          <a:ea typeface="+mn-ea"/>
                          <a:cs typeface="+mn-cs"/>
                        </a:rPr>
                        <a:t>제주도 외 지역에 거주하는 내국인 개인 고객</a:t>
                      </a:r>
                      <a:endParaRPr lang="en-US" altLang="ko-KR" sz="1200" kern="1200" smtClean="0">
                        <a:solidFill>
                          <a:schemeClr val="tx1">
                            <a:lumMod val="75000"/>
                            <a:lumOff val="25000"/>
                          </a:schemeClr>
                        </a:solidFill>
                        <a:latin typeface="+mn-ea"/>
                        <a:ea typeface="+mn-ea"/>
                        <a:cs typeface="+mn-cs"/>
                      </a:endParaRPr>
                    </a:p>
                  </a:txBody>
                  <a:tcPr anchor="ctr">
                    <a:solidFill>
                      <a:srgbClr val="F9F8F6"/>
                    </a:solidFill>
                  </a:tcPr>
                </a:tc>
              </a:tr>
              <a:tr h="310802">
                <a:tc>
                  <a:txBody>
                    <a:bodyPr/>
                    <a:lstStyle/>
                    <a:p>
                      <a:pPr algn="ctr" latinLnBrk="1"/>
                      <a:r>
                        <a:rPr lang="ko-KR" altLang="en-US" sz="1200" b="1" smtClean="0">
                          <a:solidFill>
                            <a:schemeClr val="tx1">
                              <a:lumMod val="75000"/>
                              <a:lumOff val="25000"/>
                            </a:schemeClr>
                          </a:solidFill>
                          <a:latin typeface="+mn-ea"/>
                          <a:ea typeface="+mn-ea"/>
                        </a:rPr>
                        <a:t>중국인 관광객</a:t>
                      </a:r>
                      <a:endParaRPr lang="ko-KR" altLang="en-US" sz="1200" b="1">
                        <a:solidFill>
                          <a:schemeClr val="tx1">
                            <a:lumMod val="75000"/>
                            <a:lumOff val="25000"/>
                          </a:schemeClr>
                        </a:solidFill>
                        <a:latin typeface="+mn-ea"/>
                        <a:ea typeface="+mn-ea"/>
                      </a:endParaRPr>
                    </a:p>
                  </a:txBody>
                  <a:tcPr anchor="ctr">
                    <a:solidFill>
                      <a:srgbClr val="F9F8F6"/>
                    </a:solidFill>
                  </a:tcPr>
                </a:tc>
                <a:tc>
                  <a:txBody>
                    <a:bodyPr/>
                    <a:lstStyle/>
                    <a:p>
                      <a:pPr algn="l" latinLnBrk="1"/>
                      <a:r>
                        <a:rPr lang="ko-KR" altLang="en-US" sz="1200" smtClean="0">
                          <a:solidFill>
                            <a:schemeClr val="tx1">
                              <a:lumMod val="75000"/>
                              <a:lumOff val="25000"/>
                            </a:schemeClr>
                          </a:solidFill>
                          <a:latin typeface="+mn-ea"/>
                          <a:ea typeface="+mn-ea"/>
                        </a:rPr>
                        <a:t>분석 기간 중 제주 소재의 가맹점에서 결제한 중국인 고객</a:t>
                      </a:r>
                      <a:endParaRPr lang="ko-KR" altLang="en-US" sz="1200">
                        <a:solidFill>
                          <a:schemeClr val="tx1">
                            <a:lumMod val="75000"/>
                            <a:lumOff val="25000"/>
                          </a:schemeClr>
                        </a:solidFill>
                        <a:latin typeface="+mn-ea"/>
                        <a:ea typeface="+mn-ea"/>
                      </a:endParaRPr>
                    </a:p>
                  </a:txBody>
                  <a:tcPr anchor="ctr">
                    <a:solidFill>
                      <a:srgbClr val="F9F8F6"/>
                    </a:solidFill>
                  </a:tcPr>
                </a:tc>
              </a:tr>
              <a:tr h="310802">
                <a:tc>
                  <a:txBody>
                    <a:bodyPr/>
                    <a:lstStyle/>
                    <a:p>
                      <a:pPr algn="ctr" latinLnBrk="1"/>
                      <a:r>
                        <a:rPr lang="ko-KR" altLang="en-US" sz="1200" b="1" smtClean="0">
                          <a:solidFill>
                            <a:schemeClr val="tx1">
                              <a:lumMod val="75000"/>
                              <a:lumOff val="25000"/>
                            </a:schemeClr>
                          </a:solidFill>
                          <a:latin typeface="+mn-ea"/>
                          <a:ea typeface="+mn-ea"/>
                        </a:rPr>
                        <a:t>개인 고객</a:t>
                      </a:r>
                      <a:endParaRPr lang="ko-KR" altLang="en-US" sz="1200" b="1">
                        <a:solidFill>
                          <a:schemeClr val="tx1">
                            <a:lumMod val="75000"/>
                            <a:lumOff val="25000"/>
                          </a:schemeClr>
                        </a:solidFill>
                        <a:latin typeface="+mn-ea"/>
                        <a:ea typeface="+mn-ea"/>
                      </a:endParaRPr>
                    </a:p>
                  </a:txBody>
                  <a:tcPr anchor="ctr">
                    <a:solidFill>
                      <a:srgbClr val="F3F0ED"/>
                    </a:solidFill>
                  </a:tcPr>
                </a:tc>
                <a:tc>
                  <a:txBody>
                    <a:bodyPr/>
                    <a:lstStyle/>
                    <a:p>
                      <a:pPr algn="l" latinLnBrk="1"/>
                      <a:r>
                        <a:rPr lang="ko-KR" altLang="en-US" sz="1200" smtClean="0">
                          <a:solidFill>
                            <a:schemeClr val="tx1">
                              <a:lumMod val="75000"/>
                              <a:lumOff val="25000"/>
                            </a:schemeClr>
                          </a:solidFill>
                          <a:latin typeface="+mn-ea"/>
                          <a:ea typeface="+mn-ea"/>
                        </a:rPr>
                        <a:t>제주도민과 내국인 관광객</a:t>
                      </a:r>
                      <a:r>
                        <a:rPr lang="en-US" altLang="ko-KR" sz="1200" smtClean="0">
                          <a:solidFill>
                            <a:schemeClr val="tx1">
                              <a:lumMod val="75000"/>
                              <a:lumOff val="25000"/>
                            </a:schemeClr>
                          </a:solidFill>
                          <a:latin typeface="+mn-ea"/>
                          <a:ea typeface="+mn-ea"/>
                        </a:rPr>
                        <a:t>(</a:t>
                      </a:r>
                      <a:r>
                        <a:rPr lang="ko-KR" altLang="en-US" sz="1200" smtClean="0">
                          <a:solidFill>
                            <a:schemeClr val="tx1">
                              <a:lumMod val="75000"/>
                              <a:lumOff val="25000"/>
                            </a:schemeClr>
                          </a:solidFill>
                          <a:latin typeface="+mn-ea"/>
                          <a:ea typeface="+mn-ea"/>
                        </a:rPr>
                        <a:t>중국인 관광객 제외</a:t>
                      </a:r>
                      <a:r>
                        <a:rPr lang="en-US" altLang="ko-KR" sz="1200" smtClean="0">
                          <a:solidFill>
                            <a:schemeClr val="tx1">
                              <a:lumMod val="75000"/>
                              <a:lumOff val="25000"/>
                            </a:schemeClr>
                          </a:solidFill>
                          <a:latin typeface="+mn-ea"/>
                          <a:ea typeface="+mn-ea"/>
                        </a:rPr>
                        <a:t>)</a:t>
                      </a:r>
                    </a:p>
                  </a:txBody>
                  <a:tcPr anchor="ctr">
                    <a:solidFill>
                      <a:srgbClr val="F3F0ED"/>
                    </a:solidFill>
                  </a:tcPr>
                </a:tc>
              </a:tr>
              <a:tr h="310802">
                <a:tc>
                  <a:txBody>
                    <a:bodyPr/>
                    <a:lstStyle/>
                    <a:p>
                      <a:pPr algn="ctr" latinLnBrk="1"/>
                      <a:r>
                        <a:rPr lang="ko-KR" altLang="en-US" sz="1200" b="1" smtClean="0">
                          <a:solidFill>
                            <a:schemeClr val="tx1">
                              <a:lumMod val="75000"/>
                              <a:lumOff val="25000"/>
                            </a:schemeClr>
                          </a:solidFill>
                          <a:latin typeface="+mn-ea"/>
                          <a:ea typeface="+mn-ea"/>
                        </a:rPr>
                        <a:t>법인 고객</a:t>
                      </a:r>
                      <a:endParaRPr lang="ko-KR" altLang="en-US" sz="1200" b="1">
                        <a:solidFill>
                          <a:schemeClr val="tx1">
                            <a:lumMod val="75000"/>
                            <a:lumOff val="25000"/>
                          </a:schemeClr>
                        </a:solidFill>
                        <a:latin typeface="+mn-ea"/>
                        <a:ea typeface="+mn-ea"/>
                      </a:endParaRPr>
                    </a:p>
                  </a:txBody>
                  <a:tcPr anchor="ctr">
                    <a:solidFill>
                      <a:srgbClr val="F3F0ED"/>
                    </a:solidFill>
                  </a:tcPr>
                </a:tc>
                <a:tc>
                  <a:txBody>
                    <a:bodyPr/>
                    <a:lstStyle/>
                    <a:p>
                      <a:pPr algn="l" latinLnBrk="1"/>
                      <a:r>
                        <a:rPr lang="ko-KR" altLang="en-US" sz="1200" smtClean="0">
                          <a:solidFill>
                            <a:schemeClr val="tx1">
                              <a:lumMod val="75000"/>
                              <a:lumOff val="25000"/>
                            </a:schemeClr>
                          </a:solidFill>
                          <a:latin typeface="+mn-ea"/>
                          <a:ea typeface="+mn-ea"/>
                        </a:rPr>
                        <a:t>분석기간 중 제주 소재의 가맹점에서 결제한 법인 고객</a:t>
                      </a:r>
                    </a:p>
                  </a:txBody>
                  <a:tcPr anchor="ctr">
                    <a:solidFill>
                      <a:srgbClr val="F3F0ED"/>
                    </a:solidFill>
                  </a:tcPr>
                </a:tc>
              </a:tr>
            </a:tbl>
          </a:graphicData>
        </a:graphic>
      </p:graphicFrame>
      <p:sp>
        <p:nvSpPr>
          <p:cNvPr id="17" name="모서리가 둥근 직사각형 16"/>
          <p:cNvSpPr/>
          <p:nvPr/>
        </p:nvSpPr>
        <p:spPr>
          <a:xfrm>
            <a:off x="262710" y="3284984"/>
            <a:ext cx="8485754" cy="3060340"/>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모서리가 둥근 직사각형 17"/>
          <p:cNvSpPr/>
          <p:nvPr/>
        </p:nvSpPr>
        <p:spPr>
          <a:xfrm>
            <a:off x="262710" y="1232756"/>
            <a:ext cx="8485754" cy="1980220"/>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75211467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12676"/>
            <a:ext cx="8137599" cy="284693"/>
          </a:xfrm>
        </p:spPr>
        <p:txBody>
          <a:bodyPr/>
          <a:lstStyle/>
          <a:p>
            <a:r>
              <a:rPr lang="ko-KR" altLang="en-US" smtClean="0"/>
              <a:t>분류별</a:t>
            </a:r>
            <a:r>
              <a:rPr lang="ko-KR" altLang="en-US"/>
              <a:t> </a:t>
            </a:r>
            <a:r>
              <a:rPr lang="ko-KR" altLang="en-US" smtClean="0"/>
              <a:t>매출변화 비교</a:t>
            </a:r>
            <a:endParaRPr lang="ko-KR" altLang="en-US"/>
          </a:p>
        </p:txBody>
      </p:sp>
      <p:sp>
        <p:nvSpPr>
          <p:cNvPr id="3" name="제목 2"/>
          <p:cNvSpPr>
            <a:spLocks noGrp="1"/>
          </p:cNvSpPr>
          <p:nvPr>
            <p:ph type="title"/>
          </p:nvPr>
        </p:nvSpPr>
        <p:spPr/>
        <p:txBody>
          <a:bodyPr/>
          <a:lstStyle/>
          <a:p>
            <a:r>
              <a:rPr lang="ko-KR" altLang="en-US" smtClean="0"/>
              <a:t>     통카드 골목상권 </a:t>
            </a:r>
            <a:r>
              <a:rPr lang="en-US" altLang="ko-KR" smtClean="0"/>
              <a:t>vs </a:t>
            </a:r>
            <a:r>
              <a:rPr lang="ko-KR" altLang="en-US" smtClean="0"/>
              <a:t>그 외 일반 가맹점</a:t>
            </a:r>
            <a:r>
              <a:rPr lang="en-US" altLang="ko-KR" smtClean="0"/>
              <a:t>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226706" y="2281069"/>
            <a:ext cx="866577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15516" y="1952836"/>
            <a:ext cx="867696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유형별 월별 거래금액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단위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십억원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pic>
        <p:nvPicPr>
          <p:cNvPr id="13721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44790" y="2436763"/>
            <a:ext cx="6547690" cy="1964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직사각형 21"/>
          <p:cNvSpPr/>
          <p:nvPr/>
        </p:nvSpPr>
        <p:spPr>
          <a:xfrm>
            <a:off x="215516" y="2888940"/>
            <a:ext cx="2016224" cy="1512168"/>
          </a:xfrm>
          <a:prstGeom prst="rect">
            <a:avLst/>
          </a:prstGeom>
          <a:noFill/>
          <a:ln w="28575" cap="flat" cmpd="sng" algn="ctr">
            <a:solidFill>
              <a:sysClr val="window" lastClr="FFFFFF">
                <a:lumMod val="50000"/>
              </a:sysClr>
            </a:solidFill>
            <a:prstDash val="sysDot"/>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제주도민</a:t>
            </a:r>
            <a:r>
              <a:rPr lang="en-US" altLang="ko-KR" sz="1200" kern="0" spc="-60">
                <a:solidFill>
                  <a:srgbClr val="000000"/>
                </a:solidFill>
              </a:rPr>
              <a:t>, </a:t>
            </a:r>
            <a:r>
              <a:rPr lang="ko-KR" altLang="en-US" sz="1200" kern="0" spc="-60">
                <a:solidFill>
                  <a:srgbClr val="000000"/>
                </a:solidFill>
              </a:rPr>
              <a:t>중국관광객 거래는 다소 감소 추세</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국내관광객은 거의 정체 수준</a:t>
            </a:r>
            <a:endParaRPr lang="en-US" altLang="ko-KR" sz="1200" kern="0" spc="-60">
              <a:solidFill>
                <a:srgbClr val="000000"/>
              </a:solidFill>
            </a:endParaRPr>
          </a:p>
          <a:p>
            <a:pPr marL="177800" indent="-177800" latinLnBrk="0">
              <a:buFontTx/>
              <a:buChar char="-"/>
            </a:pPr>
            <a:endParaRPr lang="en-US" altLang="ko-KR" sz="1200" kern="0" spc="-60">
              <a:solidFill>
                <a:prstClr val="black"/>
              </a:solidFill>
            </a:endParaRPr>
          </a:p>
          <a:p>
            <a:pPr marL="177800" indent="-177800" latinLnBrk="0">
              <a:buFontTx/>
              <a:buChar char="-"/>
            </a:pPr>
            <a:r>
              <a:rPr lang="ko-KR" altLang="en-US" sz="1200" kern="0" spc="-60">
                <a:solidFill>
                  <a:prstClr val="black"/>
                </a:solidFill>
              </a:rPr>
              <a:t>제주도민 </a:t>
            </a:r>
            <a:r>
              <a:rPr lang="en-US" altLang="ko-KR" sz="1200" kern="0" spc="-60">
                <a:solidFill>
                  <a:prstClr val="black"/>
                </a:solidFill>
              </a:rPr>
              <a:t>&gt; </a:t>
            </a:r>
            <a:r>
              <a:rPr lang="ko-KR" altLang="en-US" sz="1200" kern="0" spc="-60">
                <a:solidFill>
                  <a:prstClr val="black"/>
                </a:solidFill>
              </a:rPr>
              <a:t>중국관광객</a:t>
            </a:r>
            <a:r>
              <a:rPr lang="en-US" altLang="ko-KR" sz="1200" kern="0" spc="-60">
                <a:solidFill>
                  <a:prstClr val="black"/>
                </a:solidFill>
              </a:rPr>
              <a:t>, </a:t>
            </a:r>
            <a:r>
              <a:rPr lang="ko-KR" altLang="en-US" sz="1200" kern="0" spc="-60">
                <a:solidFill>
                  <a:prstClr val="black"/>
                </a:solidFill>
              </a:rPr>
              <a:t>국내관광객 순서임</a:t>
            </a:r>
            <a:endParaRPr lang="ko-KR" altLang="en-US" sz="1200" kern="0">
              <a:solidFill>
                <a:prstClr val="black"/>
              </a:solidFill>
            </a:endParaRPr>
          </a:p>
        </p:txBody>
      </p:sp>
      <p:sp>
        <p:nvSpPr>
          <p:cNvPr id="23" name="직사각형 22"/>
          <p:cNvSpPr/>
          <p:nvPr/>
        </p:nvSpPr>
        <p:spPr>
          <a:xfrm>
            <a:off x="215516" y="2400759"/>
            <a:ext cx="2016224" cy="380169"/>
          </a:xfrm>
          <a:prstGeom prst="rect">
            <a:avLst/>
          </a:prstGeom>
          <a:solidFill>
            <a:sysClr val="window" lastClr="FFFFFF">
              <a:lumMod val="95000"/>
            </a:sysClr>
          </a:solid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panose="00000800000000000000" pitchFamily="2" charset="-127"/>
                <a:ea typeface="NOVA Bold" panose="00000800000000000000" pitchFamily="2" charset="-127"/>
              </a:rPr>
              <a:t>통카드 골목상권</a:t>
            </a:r>
          </a:p>
        </p:txBody>
      </p:sp>
      <p:sp>
        <p:nvSpPr>
          <p:cNvPr id="24" name="직사각형 23"/>
          <p:cNvSpPr/>
          <p:nvPr/>
        </p:nvSpPr>
        <p:spPr>
          <a:xfrm>
            <a:off x="215516" y="5049180"/>
            <a:ext cx="2016224" cy="1512168"/>
          </a:xfrm>
          <a:prstGeom prst="rect">
            <a:avLst/>
          </a:prstGeom>
          <a:noFill/>
          <a:ln w="28575" cap="flat" cmpd="sng" algn="ctr">
            <a:solidFill>
              <a:sysClr val="window" lastClr="FFFFFF">
                <a:lumMod val="50000"/>
              </a:sysClr>
            </a:solidFill>
            <a:prstDash val="sysDot"/>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모든 고객 유형별 거래가 증가 추세</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제주도민</a:t>
            </a:r>
            <a:r>
              <a:rPr lang="en-US" altLang="ko-KR" sz="1200" kern="0" spc="-60">
                <a:solidFill>
                  <a:srgbClr val="000000"/>
                </a:solidFill>
              </a:rPr>
              <a:t> </a:t>
            </a:r>
            <a:r>
              <a:rPr lang="ko-KR" altLang="en-US" sz="1200" kern="0" spc="-60">
                <a:solidFill>
                  <a:srgbClr val="000000"/>
                </a:solidFill>
              </a:rPr>
              <a:t>및 국내관광객은 메르스 영향 없음</a:t>
            </a:r>
            <a:endParaRPr lang="en-US" altLang="ko-KR" sz="1200" kern="0" spc="-60">
              <a:solidFill>
                <a:srgbClr val="000000"/>
              </a:solidFill>
            </a:endParaRPr>
          </a:p>
          <a:p>
            <a:pPr marL="177800" indent="-177800" latinLnBrk="0">
              <a:buFontTx/>
              <a:buChar char="-"/>
            </a:pPr>
            <a:endParaRPr lang="en-US" altLang="ko-KR" sz="1200" kern="0" spc="-60">
              <a:solidFill>
                <a:prstClr val="black"/>
              </a:solidFill>
            </a:endParaRPr>
          </a:p>
          <a:p>
            <a:pPr marL="177800" indent="-177800" latinLnBrk="0">
              <a:buFontTx/>
              <a:buChar char="-"/>
            </a:pPr>
            <a:r>
              <a:rPr lang="ko-KR" altLang="en-US" sz="1200" kern="0" spc="-60">
                <a:solidFill>
                  <a:prstClr val="black"/>
                </a:solidFill>
              </a:rPr>
              <a:t>중국관광객 </a:t>
            </a:r>
            <a:r>
              <a:rPr lang="en-US" altLang="ko-KR" sz="1200" kern="0" spc="-60">
                <a:solidFill>
                  <a:prstClr val="black"/>
                </a:solidFill>
              </a:rPr>
              <a:t>&gt; </a:t>
            </a:r>
            <a:r>
              <a:rPr lang="ko-KR" altLang="en-US" sz="1200" kern="0" spc="-60">
                <a:solidFill>
                  <a:prstClr val="black"/>
                </a:solidFill>
              </a:rPr>
              <a:t>제주도민 </a:t>
            </a:r>
            <a:r>
              <a:rPr lang="en-US" altLang="ko-KR" sz="1200" kern="0" spc="-60">
                <a:solidFill>
                  <a:prstClr val="black"/>
                </a:solidFill>
              </a:rPr>
              <a:t>&gt; </a:t>
            </a:r>
            <a:r>
              <a:rPr lang="ko-KR" altLang="en-US" sz="1200" kern="0" spc="-60">
                <a:solidFill>
                  <a:prstClr val="black"/>
                </a:solidFill>
              </a:rPr>
              <a:t>국내관광객 순서임</a:t>
            </a:r>
            <a:endParaRPr lang="ko-KR" altLang="en-US" sz="1200" kern="0">
              <a:solidFill>
                <a:prstClr val="black"/>
              </a:solidFill>
              <a:latin typeface="NOVA Bold"/>
            </a:endParaRPr>
          </a:p>
        </p:txBody>
      </p:sp>
      <p:sp>
        <p:nvSpPr>
          <p:cNvPr id="25" name="직사각형 24"/>
          <p:cNvSpPr/>
          <p:nvPr/>
        </p:nvSpPr>
        <p:spPr>
          <a:xfrm>
            <a:off x="226706" y="4545124"/>
            <a:ext cx="2016224" cy="380169"/>
          </a:xfrm>
          <a:prstGeom prst="rect">
            <a:avLst/>
          </a:prstGeom>
          <a:solidFill>
            <a:sysClr val="window" lastClr="FFFFFF">
              <a:lumMod val="95000"/>
            </a:sysClr>
          </a:solid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panose="00000800000000000000" pitchFamily="2" charset="-127"/>
                <a:ea typeface="NOVA Bold" panose="00000800000000000000" pitchFamily="2" charset="-127"/>
              </a:rPr>
              <a:t>그 외 일반 가맹점</a:t>
            </a:r>
          </a:p>
        </p:txBody>
      </p:sp>
      <p:pic>
        <p:nvPicPr>
          <p:cNvPr id="137220"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344790" y="4545125"/>
            <a:ext cx="6547690"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위쪽 화살표 28"/>
          <p:cNvSpPr/>
          <p:nvPr/>
        </p:nvSpPr>
        <p:spPr>
          <a:xfrm rot="16359269">
            <a:off x="5180836" y="1624291"/>
            <a:ext cx="216025" cy="5101573"/>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5247181">
            <a:off x="5155520" y="3764899"/>
            <a:ext cx="247569" cy="513218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유형과 무관하게 전반적으로 통카드 골목상권은 매출 감소 추세</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그 외 일반 가맹점은 </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 추세이며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메르스는 중국관광객만 약 </a:t>
            </a:r>
            <a:r>
              <a:rPr lang="en-US" altLang="ko-KR" sz="1600" spc="100">
                <a:ln>
                  <a:solidFill>
                    <a:prstClr val="black">
                      <a:alpha val="20000"/>
                    </a:prstClr>
                  </a:solidFill>
                </a:ln>
                <a:solidFill>
                  <a:srgbClr val="000000"/>
                </a:solidFill>
                <a:latin typeface="NOVA Bold"/>
                <a:ea typeface="NOVA Bold"/>
                <a:cs typeface="Arial" pitchFamily="34" charset="0"/>
              </a:rPr>
              <a:t>3~4</a:t>
            </a:r>
            <a:r>
              <a:rPr lang="ko-KR" altLang="en-US" sz="1600" spc="100">
                <a:ln>
                  <a:solidFill>
                    <a:prstClr val="black">
                      <a:alpha val="20000"/>
                    </a:prstClr>
                  </a:solidFill>
                </a:ln>
                <a:solidFill>
                  <a:srgbClr val="000000"/>
                </a:solidFill>
                <a:latin typeface="NOVA Bold"/>
                <a:ea typeface="NOVA Bold"/>
                <a:cs typeface="Arial" pitchFamily="34" charset="0"/>
              </a:rPr>
              <a:t>개월</a:t>
            </a:r>
            <a:r>
              <a:rPr lang="en-US" altLang="ko-KR" sz="1600" spc="100">
                <a:ln>
                  <a:solidFill>
                    <a:prstClr val="black">
                      <a:alpha val="20000"/>
                    </a:prstClr>
                  </a:solidFill>
                </a:ln>
                <a:solidFill>
                  <a:srgbClr val="000000"/>
                </a:solidFill>
                <a:latin typeface="NOVA Bold"/>
                <a:ea typeface="NOVA Bold"/>
                <a:cs typeface="Arial" pitchFamily="34" charset="0"/>
              </a:rPr>
              <a:t>(’15</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6~8,9</a:t>
            </a:r>
            <a:r>
              <a:rPr lang="ko-KR" altLang="en-US" sz="1600" spc="100">
                <a:ln>
                  <a:solidFill>
                    <a:prstClr val="black">
                      <a:alpha val="20000"/>
                    </a:prstClr>
                  </a:solidFill>
                </a:ln>
                <a:solidFill>
                  <a:srgbClr val="000000"/>
                </a:solidFill>
                <a:latin typeface="NOVA Bold"/>
                <a:ea typeface="NOVA Bold"/>
                <a:cs typeface="Arial" pitchFamily="34" charset="0"/>
              </a:rPr>
              <a:t>월</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에 걸쳐 영향을 미침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타원 16"/>
          <p:cNvSpPr/>
          <p:nvPr/>
        </p:nvSpPr>
        <p:spPr>
          <a:xfrm>
            <a:off x="4538184" y="3474953"/>
            <a:ext cx="1080120" cy="530111"/>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타원 17"/>
          <p:cNvSpPr/>
          <p:nvPr/>
        </p:nvSpPr>
        <p:spPr>
          <a:xfrm>
            <a:off x="4538184" y="5239149"/>
            <a:ext cx="1080120" cy="63812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 name="TextBox 3"/>
          <p:cNvSpPr txBox="1"/>
          <p:nvPr/>
        </p:nvSpPr>
        <p:spPr>
          <a:xfrm>
            <a:off x="5472100" y="3863638"/>
            <a:ext cx="792088"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0000"/>
                </a:solidFill>
                <a:latin typeface="NOVA Bold"/>
                <a:ea typeface="NOVA Bold"/>
                <a:cs typeface="Arial Narrow" pitchFamily="34" charset="0"/>
              </a:rPr>
              <a:t>메르스</a:t>
            </a:r>
          </a:p>
        </p:txBody>
      </p:sp>
      <p:sp>
        <p:nvSpPr>
          <p:cNvPr id="20" name="TextBox 19"/>
          <p:cNvSpPr txBox="1"/>
          <p:nvPr/>
        </p:nvSpPr>
        <p:spPr>
          <a:xfrm>
            <a:off x="5400092" y="5805264"/>
            <a:ext cx="792088"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0000"/>
                </a:solidFill>
                <a:latin typeface="NOVA Bold"/>
                <a:ea typeface="NOVA Bold"/>
                <a:cs typeface="Arial Narrow" pitchFamily="34" charset="0"/>
              </a:rPr>
              <a:t>메르스</a:t>
            </a:r>
          </a:p>
        </p:txBody>
      </p:sp>
    </p:spTree>
    <p:extLst>
      <p:ext uri="{BB962C8B-B14F-4D97-AF65-F5344CB8AC3E}">
        <p14:creationId xmlns:p14="http://schemas.microsoft.com/office/powerpoint/2010/main" val="394884184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분류별 업종 비교</a:t>
            </a:r>
            <a:endParaRPr lang="ko-KR" altLang="en-US"/>
          </a:p>
        </p:txBody>
      </p:sp>
      <p:sp>
        <p:nvSpPr>
          <p:cNvPr id="3" name="제목 2"/>
          <p:cNvSpPr>
            <a:spLocks noGrp="1"/>
          </p:cNvSpPr>
          <p:nvPr>
            <p:ph type="title"/>
          </p:nvPr>
        </p:nvSpPr>
        <p:spPr/>
        <p:txBody>
          <a:bodyPr/>
          <a:lstStyle/>
          <a:p>
            <a:r>
              <a:rPr lang="ko-KR" altLang="en-US" smtClean="0"/>
              <a:t>     통카드 골목상권 </a:t>
            </a:r>
            <a:r>
              <a:rPr lang="en-US" altLang="ko-KR" smtClean="0"/>
              <a:t>vs 9</a:t>
            </a:r>
            <a:r>
              <a:rPr lang="ko-KR" altLang="en-US" smtClean="0"/>
              <a:t>대 골목상권</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287524" y="2348880"/>
            <a:ext cx="856895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520" y="2056652"/>
            <a:ext cx="8604956"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상권별 속성별 업종 비교 </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2318269528"/>
              </p:ext>
            </p:extLst>
          </p:nvPr>
        </p:nvGraphicFramePr>
        <p:xfrm>
          <a:off x="280464" y="2422558"/>
          <a:ext cx="8576024" cy="4019654"/>
        </p:xfrm>
        <a:graphic>
          <a:graphicData uri="http://schemas.openxmlformats.org/drawingml/2006/table">
            <a:tbl>
              <a:tblPr/>
              <a:tblGrid>
                <a:gridCol w="619128"/>
                <a:gridCol w="497306"/>
                <a:gridCol w="497306"/>
                <a:gridCol w="497306"/>
                <a:gridCol w="497306"/>
                <a:gridCol w="497306"/>
                <a:gridCol w="497306"/>
                <a:gridCol w="497306"/>
                <a:gridCol w="497306"/>
                <a:gridCol w="497306"/>
                <a:gridCol w="497306"/>
                <a:gridCol w="497306"/>
                <a:gridCol w="497306"/>
                <a:gridCol w="497306"/>
                <a:gridCol w="497306"/>
                <a:gridCol w="497306"/>
                <a:gridCol w="497306"/>
              </a:tblGrid>
              <a:tr h="227222">
                <a:tc rowSpan="3">
                  <a:txBody>
                    <a:bodyPr/>
                    <a:lstStyle/>
                    <a:p>
                      <a:pPr algn="ctr" rtl="0" fontAlgn="ctr"/>
                      <a:r>
                        <a:rPr lang="ko-KR" altLang="en-US" sz="1050" b="1" i="0" u="none" strike="noStrike" smtClean="0">
                          <a:solidFill>
                            <a:schemeClr val="bg1"/>
                          </a:solidFill>
                          <a:latin typeface="+mn-ea"/>
                          <a:ea typeface="+mn-ea"/>
                        </a:rPr>
                        <a:t>업종</a:t>
                      </a:r>
                      <a:endParaRPr lang="en-US" altLang="ko-KR" sz="1050" b="1" i="0" u="none" strike="noStrike" smtClean="0">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8">
                  <a:txBody>
                    <a:bodyPr/>
                    <a:lstStyle/>
                    <a:p>
                      <a:pPr algn="ctr" rtl="0" fontAlgn="ctr"/>
                      <a:r>
                        <a:rPr lang="ko-KR" altLang="en-US" sz="1050" b="1" i="0" u="none" strike="noStrike" smtClean="0">
                          <a:solidFill>
                            <a:schemeClr val="bg1"/>
                          </a:solidFill>
                          <a:latin typeface="+mn-ea"/>
                          <a:ea typeface="+mn-ea"/>
                        </a:rPr>
                        <a:t>통카드 골목상권</a:t>
                      </a:r>
                      <a:endParaRPr lang="en-US" sz="1050" b="1" i="0" u="none" strike="noStrike">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8">
                  <a:txBody>
                    <a:bodyPr/>
                    <a:lstStyle/>
                    <a:p>
                      <a:pPr algn="ctr" rtl="0" fontAlgn="ctr"/>
                      <a:r>
                        <a:rPr lang="en-US" altLang="ko-KR" sz="1050" b="1" i="0" u="none" strike="noStrike" smtClean="0">
                          <a:solidFill>
                            <a:schemeClr val="bg1"/>
                          </a:solidFill>
                          <a:latin typeface="+mn-ea"/>
                          <a:ea typeface="+mn-ea"/>
                        </a:rPr>
                        <a:t>9 </a:t>
                      </a:r>
                      <a:r>
                        <a:rPr lang="ko-KR" altLang="en-US" sz="1050" b="1" i="0" u="none" strike="noStrike" smtClean="0">
                          <a:solidFill>
                            <a:schemeClr val="bg1"/>
                          </a:solidFill>
                          <a:latin typeface="+mn-ea"/>
                          <a:ea typeface="+mn-ea"/>
                        </a:rPr>
                        <a:t>대 골목상권</a:t>
                      </a:r>
                      <a:endParaRPr lang="en-US" sz="1050" b="1" i="0" u="none" strike="noStrike">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7222">
                <a:tc vMerge="1">
                  <a:txBody>
                    <a:bodyPr/>
                    <a:lstStyle/>
                    <a:p>
                      <a:pPr algn="ctr" rtl="0" fontAlgn="ctr"/>
                      <a:endParaRPr lang="en-US" altLang="ko-KR" sz="105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050" b="1" i="0" u="none" strike="noStrike" smtClean="0">
                          <a:solidFill>
                            <a:schemeClr val="bg1"/>
                          </a:solidFill>
                          <a:latin typeface="+mn-ea"/>
                          <a:ea typeface="+mn-ea"/>
                        </a:rPr>
                        <a:t>가맹점수</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050" b="1" i="0" u="none" strike="noStrike" smtClean="0">
                          <a:solidFill>
                            <a:schemeClr val="bg1"/>
                          </a:solidFill>
                          <a:latin typeface="+mn-ea"/>
                          <a:ea typeface="+mn-ea"/>
                        </a:rPr>
                        <a:t>점당 고객 수</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050" b="1" i="0" u="none" strike="noStrike" smtClean="0">
                          <a:solidFill>
                            <a:schemeClr val="bg1"/>
                          </a:solidFill>
                          <a:latin typeface="+mn-ea"/>
                          <a:ea typeface="+mn-ea"/>
                        </a:rPr>
                        <a:t>객단가 </a:t>
                      </a:r>
                      <a:endParaRPr lang="en-US" altLang="ko-KR" sz="1050" b="1" i="0" u="none" strike="noStrike" smtClean="0">
                        <a:solidFill>
                          <a:schemeClr val="bg1"/>
                        </a:solidFill>
                        <a:latin typeface="+mn-ea"/>
                        <a:ea typeface="+mn-ea"/>
                      </a:endParaRPr>
                    </a:p>
                    <a:p>
                      <a:pPr algn="ctr" rtl="0" fontAlgn="ctr"/>
                      <a:r>
                        <a:rPr lang="en-US" altLang="ko-KR" sz="1050" b="1" i="0" u="none" strike="noStrike" smtClean="0">
                          <a:solidFill>
                            <a:schemeClr val="bg1"/>
                          </a:solidFill>
                          <a:latin typeface="+mn-ea"/>
                          <a:ea typeface="+mn-ea"/>
                        </a:rPr>
                        <a:t>(</a:t>
                      </a:r>
                      <a:r>
                        <a:rPr lang="ko-KR" altLang="en-US" sz="1050" b="1" i="0" u="none" strike="noStrike" smtClean="0">
                          <a:solidFill>
                            <a:schemeClr val="bg1"/>
                          </a:solidFill>
                          <a:latin typeface="+mn-ea"/>
                          <a:ea typeface="+mn-ea"/>
                        </a:rPr>
                        <a:t>천원</a:t>
                      </a:r>
                      <a:r>
                        <a:rPr lang="en-US" altLang="ko-KR" sz="1050" b="1" i="0" u="none" strike="noStrike" smtClean="0">
                          <a:solidFill>
                            <a:schemeClr val="bg1"/>
                          </a:solidFill>
                          <a:latin typeface="+mn-ea"/>
                          <a:ea typeface="+mn-ea"/>
                        </a:rPr>
                        <a:t>)</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ko-KR" altLang="en-US" sz="1050" b="1" i="0" u="none" strike="noStrike" smtClean="0">
                          <a:solidFill>
                            <a:schemeClr val="bg1"/>
                          </a:solidFill>
                          <a:latin typeface="+mn-ea"/>
                          <a:ea typeface="+mn-ea"/>
                        </a:rPr>
                        <a:t>점당 매출액</a:t>
                      </a:r>
                      <a:endParaRPr lang="en-US" altLang="ko-KR" sz="1050" b="1" i="0" u="none" strike="noStrike" smtClean="0">
                        <a:solidFill>
                          <a:schemeClr val="bg1"/>
                        </a:solidFill>
                        <a:latin typeface="+mn-ea"/>
                        <a:ea typeface="+mn-ea"/>
                      </a:endParaRPr>
                    </a:p>
                    <a:p>
                      <a:pPr marL="0" marR="0" indent="0" algn="ctr" defTabSz="914400" rtl="0" eaLnBrk="1" fontAlgn="ctr" latinLnBrk="0" hangingPunct="1">
                        <a:lnSpc>
                          <a:spcPct val="100000"/>
                        </a:lnSpc>
                        <a:spcBef>
                          <a:spcPct val="0"/>
                        </a:spcBef>
                        <a:spcAft>
                          <a:spcPct val="0"/>
                        </a:spcAft>
                        <a:buClrTx/>
                        <a:buSzTx/>
                        <a:buFontTx/>
                        <a:buNone/>
                        <a:defRPr/>
                      </a:pPr>
                      <a:r>
                        <a:rPr lang="en-US" altLang="ko-KR" sz="1050" b="1" i="0" u="none" strike="noStrike" smtClean="0">
                          <a:solidFill>
                            <a:schemeClr val="bg1"/>
                          </a:solidFill>
                          <a:latin typeface="+mn-ea"/>
                          <a:ea typeface="+mn-ea"/>
                        </a:rPr>
                        <a:t>(</a:t>
                      </a:r>
                      <a:r>
                        <a:rPr lang="ko-KR" altLang="en-US" sz="1050" b="1" i="0" u="none" strike="noStrike" smtClean="0">
                          <a:solidFill>
                            <a:schemeClr val="bg1"/>
                          </a:solidFill>
                          <a:latin typeface="+mn-ea"/>
                          <a:ea typeface="+mn-ea"/>
                        </a:rPr>
                        <a:t>백만원</a:t>
                      </a:r>
                      <a:r>
                        <a:rPr lang="en-US" altLang="ko-KR" sz="1050" b="1" i="0" u="none" strike="noStrike" smtClean="0">
                          <a:solidFill>
                            <a:schemeClr val="bg1"/>
                          </a:solidFill>
                          <a:latin typeface="+mn-ea"/>
                          <a:ea typeface="+mn-ea"/>
                        </a:rPr>
                        <a:t>)</a:t>
                      </a:r>
                    </a:p>
                  </a:txBody>
                  <a:tcPr marL="0" marR="0" marT="4070" marB="0" anchor="ctr">
                    <a:lnL w="19050"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marL="0" marR="0" indent="0" algn="ctr" defTabSz="914400" rtl="0" eaLnBrk="1" fontAlgn="ctr" latinLnBrk="0" hangingPunct="1">
                        <a:lnSpc>
                          <a:spcPct val="100000"/>
                        </a:lnSpc>
                        <a:spcBef>
                          <a:spcPct val="0"/>
                        </a:spcBef>
                        <a:spcAft>
                          <a:spcPct val="0"/>
                        </a:spcAft>
                        <a:buClrTx/>
                        <a:buSzTx/>
                        <a:buFontTx/>
                        <a:buNone/>
                        <a:defRPr/>
                      </a:pPr>
                      <a:endParaRPr lang="en-US" altLang="ko-KR" sz="1050" b="1" i="0" u="none" strike="noStrike" smtClean="0">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050" b="1" i="0" u="none" strike="noStrike" smtClean="0">
                          <a:solidFill>
                            <a:schemeClr val="bg1"/>
                          </a:solidFill>
                          <a:latin typeface="+mn-ea"/>
                          <a:ea typeface="+mn-ea"/>
                        </a:rPr>
                        <a:t>가맹점수</a:t>
                      </a:r>
                      <a:endParaRPr lang="en-US" sz="1050" b="1" i="0" u="none" strike="noStrike">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050" b="1" i="0" u="none" strike="noStrike" smtClean="0">
                          <a:solidFill>
                            <a:schemeClr val="bg1"/>
                          </a:solidFill>
                          <a:latin typeface="+mn-ea"/>
                          <a:ea typeface="+mn-ea"/>
                        </a:rPr>
                        <a:t>점당 고객 수</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050" b="1" i="0" u="none" strike="noStrike" smtClean="0">
                          <a:solidFill>
                            <a:schemeClr val="bg1"/>
                          </a:solidFill>
                          <a:latin typeface="+mn-ea"/>
                          <a:ea typeface="+mn-ea"/>
                        </a:rPr>
                        <a:t>객단가 </a:t>
                      </a:r>
                      <a:endParaRPr lang="en-US" altLang="ko-KR" sz="1050" b="1" i="0" u="none" strike="noStrike" smtClean="0">
                        <a:solidFill>
                          <a:schemeClr val="bg1"/>
                        </a:solidFill>
                        <a:latin typeface="+mn-ea"/>
                        <a:ea typeface="+mn-ea"/>
                      </a:endParaRPr>
                    </a:p>
                    <a:p>
                      <a:pPr algn="ctr" rtl="0" fontAlgn="ctr"/>
                      <a:r>
                        <a:rPr lang="en-US" altLang="ko-KR" sz="1050" b="1" i="0" u="none" strike="noStrike" smtClean="0">
                          <a:solidFill>
                            <a:schemeClr val="bg1"/>
                          </a:solidFill>
                          <a:latin typeface="+mn-ea"/>
                          <a:ea typeface="+mn-ea"/>
                        </a:rPr>
                        <a:t>(</a:t>
                      </a:r>
                      <a:r>
                        <a:rPr lang="ko-KR" altLang="en-US" sz="1050" b="1" i="0" u="none" strike="noStrike" smtClean="0">
                          <a:solidFill>
                            <a:schemeClr val="bg1"/>
                          </a:solidFill>
                          <a:latin typeface="+mn-ea"/>
                          <a:ea typeface="+mn-ea"/>
                        </a:rPr>
                        <a:t>천원</a:t>
                      </a:r>
                      <a:r>
                        <a:rPr lang="en-US" altLang="ko-KR" sz="1050" b="1" i="0" u="none" strike="noStrike" smtClean="0">
                          <a:solidFill>
                            <a:schemeClr val="bg1"/>
                          </a:solidFill>
                          <a:latin typeface="+mn-ea"/>
                          <a:ea typeface="+mn-ea"/>
                        </a:rPr>
                        <a:t>)</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ko-KR" altLang="en-US" sz="1050" b="1" i="0" u="none" strike="noStrike" smtClean="0">
                          <a:solidFill>
                            <a:schemeClr val="bg1"/>
                          </a:solidFill>
                          <a:latin typeface="+mn-ea"/>
                          <a:ea typeface="+mn-ea"/>
                        </a:rPr>
                        <a:t>점당 매출액</a:t>
                      </a:r>
                      <a:endParaRPr lang="en-US" altLang="ko-KR" sz="1050" b="1" i="0" u="none" strike="noStrike" smtClean="0">
                        <a:solidFill>
                          <a:schemeClr val="bg1"/>
                        </a:solidFill>
                        <a:latin typeface="+mn-ea"/>
                        <a:ea typeface="+mn-ea"/>
                      </a:endParaRPr>
                    </a:p>
                    <a:p>
                      <a:pPr marL="0" marR="0" indent="0" algn="ctr" defTabSz="914400" rtl="0" eaLnBrk="1" fontAlgn="ctr" latinLnBrk="0" hangingPunct="1">
                        <a:lnSpc>
                          <a:spcPct val="100000"/>
                        </a:lnSpc>
                        <a:spcBef>
                          <a:spcPct val="0"/>
                        </a:spcBef>
                        <a:spcAft>
                          <a:spcPct val="0"/>
                        </a:spcAft>
                        <a:buClrTx/>
                        <a:buSzTx/>
                        <a:buFontTx/>
                        <a:buNone/>
                        <a:defRPr/>
                      </a:pPr>
                      <a:r>
                        <a:rPr lang="en-US" altLang="ko-KR" sz="1050" b="1" i="0" u="none" strike="noStrike" smtClean="0">
                          <a:solidFill>
                            <a:schemeClr val="bg1"/>
                          </a:solidFill>
                          <a:latin typeface="+mn-ea"/>
                          <a:ea typeface="+mn-ea"/>
                        </a:rPr>
                        <a:t>(</a:t>
                      </a:r>
                      <a:r>
                        <a:rPr lang="ko-KR" altLang="en-US" sz="1050" b="1" i="0" u="none" strike="noStrike" smtClean="0">
                          <a:solidFill>
                            <a:schemeClr val="bg1"/>
                          </a:solidFill>
                          <a:latin typeface="+mn-ea"/>
                          <a:ea typeface="+mn-ea"/>
                        </a:rPr>
                        <a:t>백만원</a:t>
                      </a:r>
                      <a:r>
                        <a:rPr lang="en-US" altLang="ko-KR" sz="1050" b="1" i="0" u="none" strike="noStrike" smtClean="0">
                          <a:solidFill>
                            <a:schemeClr val="bg1"/>
                          </a:solidFill>
                          <a:latin typeface="+mn-ea"/>
                          <a:ea typeface="+mn-ea"/>
                        </a:rPr>
                        <a:t>)</a:t>
                      </a:r>
                    </a:p>
                  </a:txBody>
                  <a:tcPr marL="0" marR="0" marT="4070" marB="0" anchor="ctr">
                    <a:lnL w="19050"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marL="0" marR="0" indent="0" algn="ctr" defTabSz="914400" rtl="0" eaLnBrk="1" fontAlgn="ctr" latinLnBrk="0" hangingPunct="1">
                        <a:lnSpc>
                          <a:spcPct val="100000"/>
                        </a:lnSpc>
                        <a:spcBef>
                          <a:spcPct val="0"/>
                        </a:spcBef>
                        <a:spcAft>
                          <a:spcPct val="0"/>
                        </a:spcAft>
                        <a:buClrTx/>
                        <a:buSzTx/>
                        <a:buFontTx/>
                        <a:buNone/>
                        <a:defRPr/>
                      </a:pPr>
                      <a:endParaRPr lang="en-US" altLang="ko-KR" sz="1050" b="1" i="0" u="none" strike="noStrike" smtClean="0">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7222">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324110">
                <a:tc>
                  <a:txBody>
                    <a:bodyPr/>
                    <a:lstStyle/>
                    <a:p>
                      <a:pPr algn="ctr" rtl="0" fontAlgn="ctr"/>
                      <a:r>
                        <a:rPr lang="ko-KR" altLang="en-US" sz="1050" b="1" i="0" u="none" strike="noStrike" smtClean="0">
                          <a:solidFill>
                            <a:schemeClr val="bg1"/>
                          </a:solidFill>
                          <a:latin typeface="+mn-ea"/>
                          <a:ea typeface="+mn-ea"/>
                        </a:rPr>
                        <a:t>일반음식</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8,515</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6,929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88</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136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46</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45</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921</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1,233</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240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252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37</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50" b="1" i="0" u="none" strike="noStrike" smtClean="0">
                          <a:solidFill>
                            <a:schemeClr val="bg1"/>
                          </a:solidFill>
                          <a:latin typeface="+mn-ea"/>
                          <a:ea typeface="+mn-ea"/>
                        </a:rPr>
                        <a:t>음식료품</a:t>
                      </a:r>
                      <a:endParaRPr lang="en-US" altLang="ko-KR" sz="1050" b="1" i="0" u="none" strike="noStrike" smtClean="0">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2,705</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2,390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186</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236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79</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70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44</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228</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263</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319</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403</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44</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32</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rgbClr val="FF0000"/>
                          </a:solidFill>
                          <a:latin typeface="+mn-ea"/>
                          <a:ea typeface="+mn-ea"/>
                        </a:rPr>
                        <a:t>보건</a:t>
                      </a:r>
                      <a:r>
                        <a:rPr lang="en-US" altLang="ko-KR" sz="1050" b="1" i="0" u="none" strike="noStrike" smtClean="0">
                          <a:solidFill>
                            <a:srgbClr val="FF0000"/>
                          </a:solidFill>
                          <a:latin typeface="+mn-ea"/>
                          <a:ea typeface="+mn-ea"/>
                        </a:rPr>
                        <a:t>/</a:t>
                      </a:r>
                    </a:p>
                    <a:p>
                      <a:pPr algn="ctr" rtl="0" fontAlgn="ctr"/>
                      <a:r>
                        <a:rPr lang="ko-KR" altLang="en-US" sz="1050" b="1" i="0" u="none" strike="noStrike" smtClean="0">
                          <a:solidFill>
                            <a:srgbClr val="FF0000"/>
                          </a:solidFill>
                          <a:latin typeface="+mn-ea"/>
                          <a:ea typeface="+mn-ea"/>
                        </a:rPr>
                        <a:t>위생</a:t>
                      </a:r>
                      <a:endParaRPr lang="ko-KR" altLang="en-US" sz="1050" b="1" i="0" u="none" strike="noStrike">
                        <a:solidFill>
                          <a:srgbClr val="FF0000"/>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2,194</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1,882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144</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158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69</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497</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588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293</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277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53</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32</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chemeClr val="bg1"/>
                          </a:solidFill>
                          <a:latin typeface="+mn-ea"/>
                          <a:ea typeface="+mn-ea"/>
                        </a:rPr>
                        <a:t>휴게 </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1,622</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1,228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141</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234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26</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25</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15</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217</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281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286</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327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28</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19</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chemeClr val="bg1"/>
                          </a:solidFill>
                          <a:latin typeface="+mn-ea"/>
                          <a:ea typeface="+mn-ea"/>
                        </a:rPr>
                        <a:t>학원</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1,533</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1,379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12</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15</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248</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257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47</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55</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276</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283</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19</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23</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chemeClr val="bg1"/>
                          </a:solidFill>
                          <a:latin typeface="+mn-ea"/>
                          <a:ea typeface="+mn-ea"/>
                        </a:rPr>
                        <a:t>의류</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1,428</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1,123</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93</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28</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308</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361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194</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199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110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43</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chemeClr val="bg1"/>
                          </a:solidFill>
                          <a:latin typeface="+mn-ea"/>
                          <a:ea typeface="+mn-ea"/>
                        </a:rPr>
                        <a:t>숙박업</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1,415</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1,272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69</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95</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281</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218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43</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117</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147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290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311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337</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234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190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138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chemeClr val="bg1"/>
                          </a:solidFill>
                          <a:latin typeface="+mn-ea"/>
                          <a:ea typeface="+mn-ea"/>
                        </a:rPr>
                        <a:t>회원제</a:t>
                      </a:r>
                      <a:endParaRPr lang="en-US" altLang="ko-KR" sz="1050" b="1" i="0" u="none" strike="noStrike" smtClean="0">
                        <a:solidFill>
                          <a:schemeClr val="bg1"/>
                        </a:solidFill>
                        <a:latin typeface="+mn-ea"/>
                        <a:ea typeface="+mn-ea"/>
                      </a:endParaRPr>
                    </a:p>
                    <a:p>
                      <a:pPr algn="ctr" rtl="0" fontAlgn="ctr"/>
                      <a:r>
                        <a:rPr lang="ko-KR" altLang="en-US" sz="1050" b="1" i="0" u="none" strike="noStrike" smtClean="0">
                          <a:solidFill>
                            <a:schemeClr val="bg1"/>
                          </a:solidFill>
                          <a:latin typeface="+mn-ea"/>
                          <a:ea typeface="+mn-ea"/>
                        </a:rPr>
                        <a:t>형태업소</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1,291</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1,048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42</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174</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158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16</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118</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137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98</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96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164</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110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28</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chemeClr val="bg1"/>
                          </a:solidFill>
                          <a:latin typeface="+mn-ea"/>
                          <a:ea typeface="+mn-ea"/>
                        </a:rPr>
                        <a:t>의료기관</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1,067</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987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185</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228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39</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56</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72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186</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195</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402</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442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67</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61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84</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95</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chemeClr val="bg1"/>
                          </a:solidFill>
                          <a:latin typeface="+mn-ea"/>
                          <a:ea typeface="+mn-ea"/>
                        </a:rPr>
                        <a:t>유통업</a:t>
                      </a:r>
                      <a:endParaRPr lang="en-US" altLang="ko-KR" sz="1050" b="1" i="0" u="none" strike="noStrike" smtClean="0">
                        <a:solidFill>
                          <a:schemeClr val="bg1"/>
                        </a:solidFill>
                        <a:latin typeface="+mn-ea"/>
                        <a:ea typeface="+mn-ea"/>
                      </a:endParaRPr>
                    </a:p>
                    <a:p>
                      <a:pPr algn="ctr" rtl="0" fontAlgn="ctr"/>
                      <a:r>
                        <a:rPr lang="ko-KR" altLang="en-US" sz="1050" b="1" i="0" u="none" strike="noStrike" smtClean="0">
                          <a:solidFill>
                            <a:schemeClr val="bg1"/>
                          </a:solidFill>
                          <a:latin typeface="+mn-ea"/>
                          <a:ea typeface="+mn-ea"/>
                        </a:rPr>
                        <a:t>영리</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814</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700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428</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579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26</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121</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157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133</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148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1,361</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1,647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22</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120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151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0" name="위쪽 화살표 9"/>
          <p:cNvSpPr/>
          <p:nvPr/>
        </p:nvSpPr>
        <p:spPr>
          <a:xfrm rot="5400000">
            <a:off x="7252780" y="4425240"/>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2" name="위쪽 화살표 11"/>
          <p:cNvSpPr/>
          <p:nvPr/>
        </p:nvSpPr>
        <p:spPr>
          <a:xfrm rot="16200000">
            <a:off x="6301391" y="3732649"/>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144441">
            <a:off x="6248025" y="4217615"/>
            <a:ext cx="247569" cy="214617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위쪽 화살표 23"/>
          <p:cNvSpPr/>
          <p:nvPr/>
        </p:nvSpPr>
        <p:spPr>
          <a:xfrm rot="13352843">
            <a:off x="7268553" y="3156657"/>
            <a:ext cx="216025" cy="1031429"/>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5400000">
            <a:off x="3261282" y="4415682"/>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rot="16200000">
            <a:off x="3281123" y="5372018"/>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rot="16200000">
            <a:off x="3274656" y="3751838"/>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rot="16200000">
            <a:off x="3277054" y="3427801"/>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2" name="위쪽 화살표 41"/>
          <p:cNvSpPr/>
          <p:nvPr/>
        </p:nvSpPr>
        <p:spPr>
          <a:xfrm rot="11466491">
            <a:off x="1295727" y="3333247"/>
            <a:ext cx="216025" cy="301196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위쪽 화살표 42"/>
          <p:cNvSpPr/>
          <p:nvPr/>
        </p:nvSpPr>
        <p:spPr>
          <a:xfrm rot="679347">
            <a:off x="2299572" y="3304014"/>
            <a:ext cx="247569" cy="304665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위쪽 화살표 43"/>
          <p:cNvSpPr/>
          <p:nvPr/>
        </p:nvSpPr>
        <p:spPr>
          <a:xfrm rot="16200000">
            <a:off x="4246764" y="3751838"/>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위쪽 화살표 44"/>
          <p:cNvSpPr/>
          <p:nvPr/>
        </p:nvSpPr>
        <p:spPr>
          <a:xfrm rot="1144441">
            <a:off x="4271894" y="4224709"/>
            <a:ext cx="247569" cy="214617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위쪽 화살표 45"/>
          <p:cNvSpPr/>
          <p:nvPr/>
        </p:nvSpPr>
        <p:spPr>
          <a:xfrm rot="5400000">
            <a:off x="4271893" y="3448032"/>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위쪽 화살표 46"/>
          <p:cNvSpPr/>
          <p:nvPr/>
        </p:nvSpPr>
        <p:spPr>
          <a:xfrm rot="5400000">
            <a:off x="4271893" y="3123997"/>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8" name="위쪽 화살표 47"/>
          <p:cNvSpPr/>
          <p:nvPr/>
        </p:nvSpPr>
        <p:spPr>
          <a:xfrm rot="679347">
            <a:off x="5264710" y="3325466"/>
            <a:ext cx="247569" cy="304665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9" name="위쪽 화살표 48"/>
          <p:cNvSpPr/>
          <p:nvPr/>
        </p:nvSpPr>
        <p:spPr>
          <a:xfrm rot="5400000">
            <a:off x="6285618" y="3110772"/>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0" name="위쪽 화살표 49"/>
          <p:cNvSpPr/>
          <p:nvPr/>
        </p:nvSpPr>
        <p:spPr>
          <a:xfrm rot="5400000">
            <a:off x="6285617" y="3443573"/>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3" name="위쪽 화살표 52"/>
          <p:cNvSpPr/>
          <p:nvPr/>
        </p:nvSpPr>
        <p:spPr>
          <a:xfrm rot="5400000">
            <a:off x="8265839" y="3089955"/>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4" name="위쪽 화살표 53"/>
          <p:cNvSpPr/>
          <p:nvPr/>
        </p:nvSpPr>
        <p:spPr>
          <a:xfrm rot="5400000">
            <a:off x="8265838" y="3422756"/>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5" name="위쪽 화살표 54"/>
          <p:cNvSpPr/>
          <p:nvPr/>
        </p:nvSpPr>
        <p:spPr>
          <a:xfrm rot="16200000">
            <a:off x="8279212" y="3751838"/>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8" name="위쪽 화살표 57"/>
          <p:cNvSpPr/>
          <p:nvPr/>
        </p:nvSpPr>
        <p:spPr>
          <a:xfrm rot="13352843">
            <a:off x="7268553" y="5109530"/>
            <a:ext cx="216025" cy="1031429"/>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9" name="위쪽 화살표 58"/>
          <p:cNvSpPr/>
          <p:nvPr/>
        </p:nvSpPr>
        <p:spPr>
          <a:xfrm rot="16200000">
            <a:off x="8261337" y="5372017"/>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0" name="위쪽 화살표 59"/>
          <p:cNvSpPr/>
          <p:nvPr/>
        </p:nvSpPr>
        <p:spPr>
          <a:xfrm rot="16200000">
            <a:off x="8263735" y="5047980"/>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rot="5400000">
            <a:off x="8271064" y="5720589"/>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5400000">
            <a:off x="8271063" y="6035862"/>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4" name="위쪽 화살표 63"/>
          <p:cNvSpPr/>
          <p:nvPr/>
        </p:nvSpPr>
        <p:spPr>
          <a:xfrm rot="2225269">
            <a:off x="8245564" y="4225227"/>
            <a:ext cx="247569" cy="90647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6" name="직사각형 35"/>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통카드 상권은</a:t>
            </a:r>
            <a:r>
              <a:rPr lang="en-US" altLang="ko-KR" sz="1600" spc="100">
                <a:ln>
                  <a:solidFill>
                    <a:prstClr val="black">
                      <a:alpha val="20000"/>
                    </a:prstClr>
                  </a:solidFill>
                </a:ln>
                <a:solidFill>
                  <a:srgbClr val="000000"/>
                </a:solidFill>
                <a:latin typeface="NOVA Bold"/>
                <a:ea typeface="NOVA Bold"/>
                <a:cs typeface="Arial" pitchFamily="34" charset="0"/>
              </a:rPr>
              <a:t>’15</a:t>
            </a:r>
            <a:r>
              <a:rPr lang="ko-KR" altLang="en-US" sz="1600" spc="100">
                <a:ln>
                  <a:solidFill>
                    <a:prstClr val="black">
                      <a:alpha val="20000"/>
                    </a:prstClr>
                  </a:solidFill>
                </a:ln>
                <a:solidFill>
                  <a:srgbClr val="000000"/>
                </a:solidFill>
                <a:latin typeface="NOVA Bold"/>
                <a:ea typeface="NOVA Bold"/>
                <a:cs typeface="Arial" pitchFamily="34" charset="0"/>
              </a:rPr>
              <a:t>년에 가맹점 수가 감소되었으나</a:t>
            </a:r>
            <a:r>
              <a:rPr lang="en-US" altLang="ko-KR" sz="1600" spc="100">
                <a:ln>
                  <a:solidFill>
                    <a:prstClr val="black">
                      <a:alpha val="20000"/>
                    </a:prstClr>
                  </a:solidFill>
                </a:ln>
                <a:solidFill>
                  <a:srgbClr val="000000"/>
                </a:solidFill>
                <a:latin typeface="NOVA Bold"/>
                <a:ea typeface="NOVA Bold"/>
                <a:cs typeface="Arial" pitchFamily="34" charset="0"/>
              </a:rPr>
              <a:t>, 9</a:t>
            </a:r>
            <a:r>
              <a:rPr lang="ko-KR" altLang="en-US" sz="1600" spc="100">
                <a:ln>
                  <a:solidFill>
                    <a:prstClr val="black">
                      <a:alpha val="20000"/>
                    </a:prstClr>
                  </a:solidFill>
                </a:ln>
                <a:solidFill>
                  <a:srgbClr val="000000"/>
                </a:solidFill>
                <a:latin typeface="NOVA Bold"/>
                <a:ea typeface="NOVA Bold"/>
                <a:cs typeface="Arial" pitchFamily="34" charset="0"/>
              </a:rPr>
              <a:t>대 상권은 증가되었고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점당 고객 수 또한 증가되었으며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보건</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위생 업종은 모든 상권에서 고객 수 및 매출액이 감소됨</a:t>
            </a:r>
            <a:r>
              <a:rPr lang="en-US" altLang="ko-KR" sz="1600" spc="100">
                <a:ln>
                  <a:solidFill>
                    <a:prstClr val="black">
                      <a:alpha val="20000"/>
                    </a:prstClr>
                  </a:solidFill>
                </a:ln>
                <a:solidFill>
                  <a:srgbClr val="000000"/>
                </a:solidFill>
                <a:latin typeface="NOVA Bold"/>
                <a:ea typeface="NOVA Bold"/>
                <a:cs typeface="Arial" pitchFamily="34" charset="0"/>
              </a:rPr>
              <a:t>.</a:t>
            </a:r>
          </a:p>
        </p:txBody>
      </p:sp>
      <p:sp>
        <p:nvSpPr>
          <p:cNvPr id="37" name="타원 36"/>
          <p:cNvSpPr/>
          <p:nvPr/>
        </p:nvSpPr>
        <p:spPr>
          <a:xfrm rot="714244">
            <a:off x="4854739" y="3227360"/>
            <a:ext cx="1080120" cy="32030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1" name="타원 50"/>
          <p:cNvSpPr/>
          <p:nvPr/>
        </p:nvSpPr>
        <p:spPr>
          <a:xfrm rot="714244">
            <a:off x="786287" y="3227360"/>
            <a:ext cx="1080120" cy="32030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2" name="타원 51"/>
          <p:cNvSpPr/>
          <p:nvPr/>
        </p:nvSpPr>
        <p:spPr>
          <a:xfrm rot="714244">
            <a:off x="1876993" y="3195605"/>
            <a:ext cx="1080120" cy="32030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56" name="구부러진 연결선 55"/>
          <p:cNvCxnSpPr>
            <a:stCxn id="51" idx="4"/>
            <a:endCxn id="52" idx="4"/>
          </p:cNvCxnSpPr>
          <p:nvPr/>
        </p:nvCxnSpPr>
        <p:spPr>
          <a:xfrm rot="5400000" flipH="1" flipV="1">
            <a:off x="1525465" y="5834781"/>
            <a:ext cx="31755" cy="1090706"/>
          </a:xfrm>
          <a:prstGeom prst="curvedConnector3">
            <a:avLst>
              <a:gd name="adj1" fmla="val -828348"/>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타원 56"/>
          <p:cNvSpPr/>
          <p:nvPr/>
        </p:nvSpPr>
        <p:spPr>
          <a:xfrm rot="714244">
            <a:off x="5862851" y="3195605"/>
            <a:ext cx="1080120" cy="32030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44275658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12676"/>
            <a:ext cx="8137599" cy="284693"/>
          </a:xfrm>
        </p:spPr>
        <p:txBody>
          <a:bodyPr/>
          <a:lstStyle/>
          <a:p>
            <a:r>
              <a:rPr lang="ko-KR" altLang="en-US" smtClean="0"/>
              <a:t>분류별</a:t>
            </a:r>
            <a:r>
              <a:rPr lang="ko-KR" altLang="en-US"/>
              <a:t> </a:t>
            </a:r>
            <a:r>
              <a:rPr lang="ko-KR" altLang="en-US" smtClean="0"/>
              <a:t>매출변화 비교</a:t>
            </a:r>
            <a:endParaRPr lang="ko-KR" altLang="en-US"/>
          </a:p>
        </p:txBody>
      </p:sp>
      <p:sp>
        <p:nvSpPr>
          <p:cNvPr id="3" name="제목 2"/>
          <p:cNvSpPr>
            <a:spLocks noGrp="1"/>
          </p:cNvSpPr>
          <p:nvPr>
            <p:ph type="title"/>
          </p:nvPr>
        </p:nvSpPr>
        <p:spPr/>
        <p:txBody>
          <a:bodyPr/>
          <a:lstStyle/>
          <a:p>
            <a:r>
              <a:rPr lang="ko-KR" altLang="en-US" smtClean="0"/>
              <a:t>     통카드 골목상권 </a:t>
            </a:r>
            <a:r>
              <a:rPr lang="en-US" altLang="ko-KR" smtClean="0"/>
              <a:t>vs 9</a:t>
            </a:r>
            <a:r>
              <a:rPr lang="ko-KR" altLang="en-US" smtClean="0"/>
              <a:t>대 골목상권</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18" name="직선 연결선 17"/>
          <p:cNvCxnSpPr/>
          <p:nvPr/>
        </p:nvCxnSpPr>
        <p:spPr>
          <a:xfrm>
            <a:off x="226706" y="2312876"/>
            <a:ext cx="866577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5516" y="1984643"/>
            <a:ext cx="867696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유형별 월별 거래금액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단위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십억원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pic>
        <p:nvPicPr>
          <p:cNvPr id="2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44790" y="2436763"/>
            <a:ext cx="6547690" cy="1964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직사각형 24"/>
          <p:cNvSpPr/>
          <p:nvPr/>
        </p:nvSpPr>
        <p:spPr>
          <a:xfrm>
            <a:off x="215516" y="2400759"/>
            <a:ext cx="2016224" cy="380169"/>
          </a:xfrm>
          <a:prstGeom prst="rect">
            <a:avLst/>
          </a:prstGeom>
          <a:solidFill>
            <a:sysClr val="window" lastClr="FFFFFF">
              <a:lumMod val="95000"/>
            </a:sysClr>
          </a:solid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panose="00000800000000000000" pitchFamily="2" charset="-127"/>
                <a:ea typeface="NOVA Bold" panose="00000800000000000000" pitchFamily="2" charset="-127"/>
              </a:rPr>
              <a:t>통카드 골목상권</a:t>
            </a:r>
          </a:p>
        </p:txBody>
      </p:sp>
      <p:sp>
        <p:nvSpPr>
          <p:cNvPr id="26" name="직사각형 25"/>
          <p:cNvSpPr/>
          <p:nvPr/>
        </p:nvSpPr>
        <p:spPr>
          <a:xfrm>
            <a:off x="215516" y="5049180"/>
            <a:ext cx="2016224" cy="1512168"/>
          </a:xfrm>
          <a:prstGeom prst="rect">
            <a:avLst/>
          </a:prstGeom>
          <a:noFill/>
          <a:ln w="28575" cap="flat" cmpd="sng" algn="ctr">
            <a:solidFill>
              <a:sysClr val="window" lastClr="FFFFFF">
                <a:lumMod val="50000"/>
              </a:sysClr>
            </a:solidFill>
            <a:prstDash val="sysDot"/>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모든 고객 유형별 거래가 증가 추세</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제주도민</a:t>
            </a:r>
            <a:r>
              <a:rPr lang="en-US" altLang="ko-KR" sz="1200" kern="0" spc="-60">
                <a:solidFill>
                  <a:srgbClr val="000000"/>
                </a:solidFill>
              </a:rPr>
              <a:t> </a:t>
            </a:r>
            <a:r>
              <a:rPr lang="ko-KR" altLang="en-US" sz="1200" kern="0" spc="-60">
                <a:solidFill>
                  <a:srgbClr val="000000"/>
                </a:solidFill>
              </a:rPr>
              <a:t>및 국내관광객은 메르스 영향 없음</a:t>
            </a:r>
            <a:endParaRPr lang="en-US" altLang="ko-KR" sz="1200" kern="0" spc="-60">
              <a:solidFill>
                <a:srgbClr val="000000"/>
              </a:solidFill>
            </a:endParaRPr>
          </a:p>
          <a:p>
            <a:pPr marL="177800" indent="-177800" latinLnBrk="0">
              <a:buFontTx/>
              <a:buChar char="-"/>
            </a:pPr>
            <a:endParaRPr lang="en-US" altLang="ko-KR" sz="1200" kern="0" spc="-60">
              <a:solidFill>
                <a:prstClr val="black"/>
              </a:solidFill>
            </a:endParaRPr>
          </a:p>
          <a:p>
            <a:pPr marL="177800" indent="-177800" latinLnBrk="0">
              <a:buFontTx/>
              <a:buChar char="-"/>
            </a:pPr>
            <a:r>
              <a:rPr lang="ko-KR" altLang="en-US" sz="1200" kern="0" spc="-60">
                <a:solidFill>
                  <a:prstClr val="black"/>
                </a:solidFill>
              </a:rPr>
              <a:t>제주도민 </a:t>
            </a:r>
            <a:r>
              <a:rPr lang="en-US" altLang="ko-KR" sz="1200" kern="0" spc="-60">
                <a:solidFill>
                  <a:prstClr val="black"/>
                </a:solidFill>
              </a:rPr>
              <a:t>&gt; </a:t>
            </a:r>
            <a:r>
              <a:rPr lang="ko-KR" altLang="en-US" sz="1200" kern="0" spc="-60">
                <a:solidFill>
                  <a:prstClr val="black"/>
                </a:solidFill>
              </a:rPr>
              <a:t>중국관광객 </a:t>
            </a:r>
            <a:r>
              <a:rPr lang="en-US" altLang="ko-KR" sz="1200" kern="0" spc="-60">
                <a:solidFill>
                  <a:prstClr val="black"/>
                </a:solidFill>
              </a:rPr>
              <a:t>&gt; </a:t>
            </a:r>
            <a:r>
              <a:rPr lang="ko-KR" altLang="en-US" sz="1200" kern="0" spc="-60">
                <a:solidFill>
                  <a:prstClr val="black"/>
                </a:solidFill>
              </a:rPr>
              <a:t>국내관광객 순서임</a:t>
            </a:r>
            <a:endParaRPr lang="ko-KR" altLang="en-US" sz="1200" kern="0">
              <a:solidFill>
                <a:prstClr val="black"/>
              </a:solidFill>
            </a:endParaRPr>
          </a:p>
        </p:txBody>
      </p:sp>
      <p:sp>
        <p:nvSpPr>
          <p:cNvPr id="27" name="직사각형 26"/>
          <p:cNvSpPr/>
          <p:nvPr/>
        </p:nvSpPr>
        <p:spPr>
          <a:xfrm>
            <a:off x="226706" y="4545124"/>
            <a:ext cx="2016224" cy="380169"/>
          </a:xfrm>
          <a:prstGeom prst="rect">
            <a:avLst/>
          </a:prstGeom>
          <a:solidFill>
            <a:sysClr val="window" lastClr="FFFFFF">
              <a:lumMod val="95000"/>
            </a:sysClr>
          </a:solid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600" kern="0">
                <a:solidFill>
                  <a:prstClr val="black"/>
                </a:solidFill>
                <a:latin typeface="NOVA Bold" panose="00000800000000000000" pitchFamily="2" charset="-127"/>
                <a:ea typeface="NOVA Bold" panose="00000800000000000000" pitchFamily="2" charset="-127"/>
              </a:rPr>
              <a:t>9</a:t>
            </a:r>
            <a:r>
              <a:rPr lang="ko-KR" altLang="en-US" sz="1600" kern="0">
                <a:solidFill>
                  <a:prstClr val="black"/>
                </a:solidFill>
                <a:latin typeface="NOVA Bold" panose="00000800000000000000" pitchFamily="2" charset="-127"/>
                <a:ea typeface="NOVA Bold" panose="00000800000000000000" pitchFamily="2" charset="-127"/>
              </a:rPr>
              <a:t>대 골목 상권</a:t>
            </a:r>
          </a:p>
        </p:txBody>
      </p:sp>
      <p:pic>
        <p:nvPicPr>
          <p:cNvPr id="138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341342" y="4545124"/>
            <a:ext cx="6547690"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위쪽 화살표 28"/>
          <p:cNvSpPr/>
          <p:nvPr/>
        </p:nvSpPr>
        <p:spPr>
          <a:xfrm rot="16359269">
            <a:off x="5180836" y="1624291"/>
            <a:ext cx="216025" cy="5101573"/>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5247181">
            <a:off x="5155520" y="3764899"/>
            <a:ext cx="247569" cy="513218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107504" y="1124744"/>
            <a:ext cx="8892988"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9</a:t>
            </a:r>
            <a:r>
              <a:rPr lang="ko-KR" altLang="en-US" sz="1600" spc="100">
                <a:ln>
                  <a:solidFill>
                    <a:prstClr val="black">
                      <a:alpha val="20000"/>
                    </a:prstClr>
                  </a:solidFill>
                </a:ln>
                <a:solidFill>
                  <a:srgbClr val="000000"/>
                </a:solidFill>
                <a:latin typeface="NOVA Bold"/>
                <a:ea typeface="NOVA Bold"/>
                <a:cs typeface="Arial" pitchFamily="34" charset="0"/>
              </a:rPr>
              <a:t>대 골목상권은 그 외 일반 가맹점과 유사한 패턴으로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매출 증가추세이지만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 </a:t>
            </a:r>
            <a:r>
              <a:rPr lang="en-US" altLang="ko-KR" sz="1600" spc="100">
                <a:ln>
                  <a:solidFill>
                    <a:prstClr val="black">
                      <a:alpha val="20000"/>
                    </a:prstClr>
                  </a:solidFill>
                </a:ln>
                <a:solidFill>
                  <a:srgbClr val="000000"/>
                </a:solidFill>
                <a:latin typeface="NOVA Bold"/>
                <a:ea typeface="NOVA Bold"/>
                <a:cs typeface="Arial" pitchFamily="34" charset="0"/>
              </a:rPr>
              <a:t>&gt; </a:t>
            </a:r>
            <a:r>
              <a:rPr lang="ko-KR" altLang="en-US" sz="1600" spc="100">
                <a:ln>
                  <a:solidFill>
                    <a:prstClr val="black">
                      <a:alpha val="20000"/>
                    </a:prstClr>
                  </a:solidFill>
                </a:ln>
                <a:solidFill>
                  <a:srgbClr val="000000"/>
                </a:solidFill>
                <a:latin typeface="NOVA Bold"/>
                <a:ea typeface="NOVA Bold"/>
                <a:cs typeface="Arial" pitchFamily="34" charset="0"/>
              </a:rPr>
              <a:t>중국관광객 </a:t>
            </a:r>
            <a:r>
              <a:rPr lang="en-US" altLang="ko-KR" sz="1600" spc="100">
                <a:ln>
                  <a:solidFill>
                    <a:prstClr val="black">
                      <a:alpha val="20000"/>
                    </a:prstClr>
                  </a:solidFill>
                </a:ln>
                <a:solidFill>
                  <a:srgbClr val="000000"/>
                </a:solidFill>
                <a:latin typeface="NOVA Bold"/>
                <a:ea typeface="NOVA Bold"/>
                <a:cs typeface="Arial" pitchFamily="34" charset="0"/>
              </a:rPr>
              <a:t>&gt; </a:t>
            </a:r>
            <a:r>
              <a:rPr lang="ko-KR" altLang="en-US" sz="1600" spc="100">
                <a:ln>
                  <a:solidFill>
                    <a:prstClr val="black">
                      <a:alpha val="20000"/>
                    </a:prstClr>
                  </a:solidFill>
                </a:ln>
                <a:solidFill>
                  <a:srgbClr val="000000"/>
                </a:solidFill>
                <a:latin typeface="NOVA Bold"/>
                <a:ea typeface="NOVA Bold"/>
                <a:cs typeface="Arial" pitchFamily="34" charset="0"/>
              </a:rPr>
              <a:t>국내관광객 순서로 매출 점유비가 상이함 </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그 외 일반 </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중국관광</a:t>
            </a:r>
            <a:r>
              <a:rPr lang="en-US" altLang="ko-KR" sz="1600" spc="100">
                <a:ln>
                  <a:solidFill>
                    <a:prstClr val="black">
                      <a:alpha val="20000"/>
                    </a:prstClr>
                  </a:solidFill>
                </a:ln>
                <a:solidFill>
                  <a:srgbClr val="000000"/>
                </a:solidFill>
                <a:latin typeface="NOVA Bold"/>
                <a:ea typeface="NOVA Bold"/>
                <a:cs typeface="Arial" pitchFamily="34" charset="0"/>
              </a:rPr>
              <a:t>&gt;</a:t>
            </a:r>
            <a:r>
              <a:rPr lang="ko-KR" altLang="en-US" sz="1600" spc="100">
                <a:ln>
                  <a:solidFill>
                    <a:prstClr val="black">
                      <a:alpha val="20000"/>
                    </a:prstClr>
                  </a:solidFill>
                </a:ln>
                <a:solidFill>
                  <a:srgbClr val="000000"/>
                </a:solidFill>
                <a:latin typeface="NOVA Bold"/>
                <a:ea typeface="NOVA Bold"/>
                <a:cs typeface="Arial" pitchFamily="34" charset="0"/>
              </a:rPr>
              <a:t>제주도민</a:t>
            </a:r>
            <a:r>
              <a:rPr lang="en-US" altLang="ko-KR" sz="1600" spc="100">
                <a:ln>
                  <a:solidFill>
                    <a:prstClr val="black">
                      <a:alpha val="20000"/>
                    </a:prstClr>
                  </a:solidFill>
                </a:ln>
                <a:solidFill>
                  <a:srgbClr val="000000"/>
                </a:solidFill>
                <a:latin typeface="NOVA Bold"/>
                <a:ea typeface="NOVA Bold"/>
                <a:cs typeface="Arial" pitchFamily="34" charset="0"/>
              </a:rPr>
              <a:t>&gt;</a:t>
            </a:r>
            <a:r>
              <a:rPr lang="ko-KR" altLang="en-US" sz="1600" spc="100">
                <a:ln>
                  <a:solidFill>
                    <a:prstClr val="black">
                      <a:alpha val="20000"/>
                    </a:prstClr>
                  </a:solidFill>
                </a:ln>
                <a:solidFill>
                  <a:srgbClr val="000000"/>
                </a:solidFill>
                <a:latin typeface="NOVA Bold"/>
                <a:ea typeface="NOVA Bold"/>
                <a:cs typeface="Arial" pitchFamily="34" charset="0"/>
              </a:rPr>
              <a:t>국내관광</a:t>
            </a:r>
            <a:r>
              <a:rPr lang="en-US" altLang="ko-KR" sz="1600" spc="100">
                <a:ln>
                  <a:solidFill>
                    <a:prstClr val="black">
                      <a:alpha val="20000"/>
                    </a:prstClr>
                  </a:solidFill>
                </a:ln>
                <a:solidFill>
                  <a:srgbClr val="000000"/>
                </a:solidFill>
                <a:latin typeface="NOVA Bold"/>
                <a:ea typeface="NOVA Bold"/>
                <a:cs typeface="Arial" pitchFamily="34" charset="0"/>
              </a:rPr>
              <a:t>)   </a:t>
            </a:r>
          </a:p>
        </p:txBody>
      </p:sp>
      <p:sp>
        <p:nvSpPr>
          <p:cNvPr id="17" name="타원 16"/>
          <p:cNvSpPr/>
          <p:nvPr/>
        </p:nvSpPr>
        <p:spPr>
          <a:xfrm>
            <a:off x="4538184" y="3474953"/>
            <a:ext cx="1080120" cy="530111"/>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타원 18"/>
          <p:cNvSpPr/>
          <p:nvPr/>
        </p:nvSpPr>
        <p:spPr>
          <a:xfrm>
            <a:off x="4538184" y="5671197"/>
            <a:ext cx="861908" cy="56611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 name="TextBox 19"/>
          <p:cNvSpPr txBox="1"/>
          <p:nvPr/>
        </p:nvSpPr>
        <p:spPr>
          <a:xfrm>
            <a:off x="5472100" y="3863638"/>
            <a:ext cx="792088"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0000"/>
                </a:solidFill>
                <a:latin typeface="NOVA Bold"/>
                <a:ea typeface="NOVA Bold"/>
                <a:cs typeface="Arial Narrow" pitchFamily="34" charset="0"/>
              </a:rPr>
              <a:t>메르스</a:t>
            </a:r>
          </a:p>
        </p:txBody>
      </p:sp>
      <p:sp>
        <p:nvSpPr>
          <p:cNvPr id="21" name="TextBox 20"/>
          <p:cNvSpPr txBox="1"/>
          <p:nvPr/>
        </p:nvSpPr>
        <p:spPr>
          <a:xfrm>
            <a:off x="5292080" y="6057292"/>
            <a:ext cx="792088"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0000"/>
                </a:solidFill>
                <a:latin typeface="NOVA Bold"/>
                <a:ea typeface="NOVA Bold"/>
                <a:cs typeface="Arial Narrow" pitchFamily="34" charset="0"/>
              </a:rPr>
              <a:t>메르스</a:t>
            </a:r>
          </a:p>
        </p:txBody>
      </p:sp>
      <p:sp>
        <p:nvSpPr>
          <p:cNvPr id="31" name="직사각형 30"/>
          <p:cNvSpPr/>
          <p:nvPr/>
        </p:nvSpPr>
        <p:spPr>
          <a:xfrm>
            <a:off x="215516" y="2888940"/>
            <a:ext cx="2016224" cy="1512168"/>
          </a:xfrm>
          <a:prstGeom prst="rect">
            <a:avLst/>
          </a:prstGeom>
          <a:noFill/>
          <a:ln w="28575" cap="flat" cmpd="sng" algn="ctr">
            <a:solidFill>
              <a:sysClr val="window" lastClr="FFFFFF">
                <a:lumMod val="50000"/>
              </a:sysClr>
            </a:solidFill>
            <a:prstDash val="sysDot"/>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제주도민</a:t>
            </a:r>
            <a:r>
              <a:rPr lang="en-US" altLang="ko-KR" sz="1200" kern="0" spc="-60">
                <a:solidFill>
                  <a:srgbClr val="000000"/>
                </a:solidFill>
              </a:rPr>
              <a:t>, </a:t>
            </a:r>
            <a:r>
              <a:rPr lang="ko-KR" altLang="en-US" sz="1200" kern="0" spc="-60">
                <a:solidFill>
                  <a:srgbClr val="000000"/>
                </a:solidFill>
              </a:rPr>
              <a:t>중국관광객 거래는 다소 감소 추세</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국내관광객은 거의 정체 수준</a:t>
            </a:r>
            <a:endParaRPr lang="en-US" altLang="ko-KR" sz="1200" kern="0" spc="-60">
              <a:solidFill>
                <a:srgbClr val="000000"/>
              </a:solidFill>
            </a:endParaRPr>
          </a:p>
          <a:p>
            <a:pPr marL="177800" indent="-177800" latinLnBrk="0">
              <a:buFontTx/>
              <a:buChar char="-"/>
            </a:pPr>
            <a:endParaRPr lang="en-US" altLang="ko-KR" sz="1200" kern="0" spc="-60">
              <a:solidFill>
                <a:prstClr val="black"/>
              </a:solidFill>
            </a:endParaRPr>
          </a:p>
          <a:p>
            <a:pPr marL="177800" indent="-177800" latinLnBrk="0">
              <a:buFontTx/>
              <a:buChar char="-"/>
            </a:pPr>
            <a:r>
              <a:rPr lang="ko-KR" altLang="en-US" sz="1200" kern="0" spc="-60">
                <a:solidFill>
                  <a:prstClr val="black"/>
                </a:solidFill>
              </a:rPr>
              <a:t>제주도민 </a:t>
            </a:r>
            <a:r>
              <a:rPr lang="en-US" altLang="ko-KR" sz="1200" kern="0" spc="-60">
                <a:solidFill>
                  <a:prstClr val="black"/>
                </a:solidFill>
              </a:rPr>
              <a:t>&gt; </a:t>
            </a:r>
            <a:r>
              <a:rPr lang="ko-KR" altLang="en-US" sz="1200" kern="0" spc="-60">
                <a:solidFill>
                  <a:prstClr val="black"/>
                </a:solidFill>
              </a:rPr>
              <a:t>중국관광객</a:t>
            </a:r>
            <a:r>
              <a:rPr lang="en-US" altLang="ko-KR" sz="1200" kern="0" spc="-60">
                <a:solidFill>
                  <a:prstClr val="black"/>
                </a:solidFill>
              </a:rPr>
              <a:t>, </a:t>
            </a:r>
            <a:r>
              <a:rPr lang="ko-KR" altLang="en-US" sz="1200" kern="0" spc="-60">
                <a:solidFill>
                  <a:prstClr val="black"/>
                </a:solidFill>
              </a:rPr>
              <a:t>국내관광객 순서임</a:t>
            </a:r>
            <a:endParaRPr lang="ko-KR" altLang="en-US" sz="1200" kern="0">
              <a:solidFill>
                <a:prstClr val="black"/>
              </a:solidFill>
            </a:endParaRPr>
          </a:p>
        </p:txBody>
      </p:sp>
    </p:spTree>
    <p:extLst>
      <p:ext uri="{BB962C8B-B14F-4D97-AF65-F5344CB8AC3E}">
        <p14:creationId xmlns:p14="http://schemas.microsoft.com/office/powerpoint/2010/main" val="354900882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분류별 업종 비교</a:t>
            </a:r>
            <a:endParaRPr lang="ko-KR" altLang="en-US"/>
          </a:p>
        </p:txBody>
      </p:sp>
      <p:sp>
        <p:nvSpPr>
          <p:cNvPr id="3" name="제목 2"/>
          <p:cNvSpPr>
            <a:spLocks noGrp="1"/>
          </p:cNvSpPr>
          <p:nvPr>
            <p:ph type="title"/>
          </p:nvPr>
        </p:nvSpPr>
        <p:spPr/>
        <p:txBody>
          <a:bodyPr/>
          <a:lstStyle/>
          <a:p>
            <a:r>
              <a:rPr lang="ko-KR" altLang="en-US" smtClean="0"/>
              <a:t>     통포인트 가맹점 </a:t>
            </a:r>
            <a:r>
              <a:rPr lang="en-US" altLang="ko-KR" smtClean="0"/>
              <a:t>1.9% </a:t>
            </a:r>
            <a:r>
              <a:rPr lang="ko-KR" altLang="en-US" smtClean="0"/>
              <a:t>적립</a:t>
            </a:r>
            <a:r>
              <a:rPr lang="en-US" altLang="ko-KR" smtClean="0"/>
              <a:t> </a:t>
            </a:r>
            <a:r>
              <a:rPr lang="ko-KR" altLang="en-US" smtClean="0"/>
              <a:t>상권 </a:t>
            </a:r>
            <a:r>
              <a:rPr lang="en-US" altLang="ko-KR" smtClean="0"/>
              <a:t>vs </a:t>
            </a:r>
            <a:r>
              <a:rPr lang="ko-KR" altLang="en-US" smtClean="0"/>
              <a:t>골목상권 가맹점 </a:t>
            </a:r>
            <a:r>
              <a:rPr lang="en-US" altLang="ko-KR" smtClean="0"/>
              <a:t>1.0% </a:t>
            </a:r>
            <a:r>
              <a:rPr lang="ko-KR" altLang="en-US" smtClean="0"/>
              <a:t>적립 상권</a:t>
            </a:r>
            <a:r>
              <a:rPr lang="en-US" altLang="ko-KR" smtClean="0"/>
              <a:t>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287524" y="2348880"/>
            <a:ext cx="856895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520" y="2020648"/>
            <a:ext cx="8604956"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상권별 속성별 업종 비교 </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792099509"/>
              </p:ext>
            </p:extLst>
          </p:nvPr>
        </p:nvGraphicFramePr>
        <p:xfrm>
          <a:off x="280464" y="2422558"/>
          <a:ext cx="8576024" cy="4019654"/>
        </p:xfrm>
        <a:graphic>
          <a:graphicData uri="http://schemas.openxmlformats.org/drawingml/2006/table">
            <a:tbl>
              <a:tblPr/>
              <a:tblGrid>
                <a:gridCol w="619128"/>
                <a:gridCol w="497306"/>
                <a:gridCol w="497306"/>
                <a:gridCol w="497306"/>
                <a:gridCol w="497306"/>
                <a:gridCol w="497306"/>
                <a:gridCol w="497306"/>
                <a:gridCol w="497306"/>
                <a:gridCol w="497306"/>
                <a:gridCol w="497306"/>
                <a:gridCol w="497306"/>
                <a:gridCol w="497306"/>
                <a:gridCol w="497306"/>
                <a:gridCol w="497306"/>
                <a:gridCol w="497306"/>
                <a:gridCol w="497306"/>
                <a:gridCol w="497306"/>
              </a:tblGrid>
              <a:tr h="227222">
                <a:tc rowSpan="3">
                  <a:txBody>
                    <a:bodyPr/>
                    <a:lstStyle/>
                    <a:p>
                      <a:pPr algn="ctr" rtl="0" fontAlgn="ctr"/>
                      <a:r>
                        <a:rPr lang="ko-KR" altLang="en-US" sz="1050" b="1" i="0" u="none" strike="noStrike" smtClean="0">
                          <a:solidFill>
                            <a:schemeClr val="bg1"/>
                          </a:solidFill>
                          <a:latin typeface="+mn-ea"/>
                          <a:ea typeface="+mn-ea"/>
                        </a:rPr>
                        <a:t>업종</a:t>
                      </a:r>
                      <a:endParaRPr lang="en-US" altLang="ko-KR" sz="1050" b="1" i="0" u="none" strike="noStrike" smtClean="0">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8">
                  <a:txBody>
                    <a:bodyPr/>
                    <a:lstStyle/>
                    <a:p>
                      <a:pPr algn="ctr" rtl="0" fontAlgn="ctr"/>
                      <a:r>
                        <a:rPr lang="ko-KR" altLang="en-US" sz="1050" b="1" i="0" u="none" strike="noStrike" smtClean="0">
                          <a:solidFill>
                            <a:schemeClr val="bg1"/>
                          </a:solidFill>
                          <a:latin typeface="+mn-ea"/>
                          <a:ea typeface="+mn-ea"/>
                        </a:rPr>
                        <a:t>통포인트 가맹점 </a:t>
                      </a:r>
                      <a:r>
                        <a:rPr lang="en-US" altLang="ko-KR" sz="1050" b="1" i="0" u="none" strike="noStrike" smtClean="0">
                          <a:solidFill>
                            <a:schemeClr val="bg1"/>
                          </a:solidFill>
                          <a:latin typeface="+mn-ea"/>
                          <a:ea typeface="+mn-ea"/>
                        </a:rPr>
                        <a:t>1.9% </a:t>
                      </a:r>
                      <a:r>
                        <a:rPr lang="ko-KR" altLang="en-US" sz="1050" b="1" i="0" u="none" strike="noStrike" smtClean="0">
                          <a:solidFill>
                            <a:schemeClr val="bg1"/>
                          </a:solidFill>
                          <a:latin typeface="+mn-ea"/>
                          <a:ea typeface="+mn-ea"/>
                        </a:rPr>
                        <a:t>적립 상권</a:t>
                      </a:r>
                      <a:endParaRPr lang="en-US" sz="1050" b="1" i="0" u="none" strike="noStrike">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8">
                  <a:txBody>
                    <a:bodyPr/>
                    <a:lstStyle/>
                    <a:p>
                      <a:pPr algn="ctr" rtl="0" fontAlgn="ctr"/>
                      <a:r>
                        <a:rPr lang="ko-KR" altLang="en-US" sz="1050" b="1" i="0" u="none" strike="noStrike" smtClean="0">
                          <a:solidFill>
                            <a:schemeClr val="bg1"/>
                          </a:solidFill>
                          <a:latin typeface="+mn-ea"/>
                          <a:ea typeface="+mn-ea"/>
                        </a:rPr>
                        <a:t>골목상권 가맹점 </a:t>
                      </a:r>
                      <a:r>
                        <a:rPr lang="en-US" altLang="ko-KR" sz="1050" b="1" i="0" u="none" strike="noStrike" smtClean="0">
                          <a:solidFill>
                            <a:schemeClr val="bg1"/>
                          </a:solidFill>
                          <a:latin typeface="+mn-ea"/>
                          <a:ea typeface="+mn-ea"/>
                        </a:rPr>
                        <a:t>1.0% </a:t>
                      </a:r>
                      <a:r>
                        <a:rPr lang="ko-KR" altLang="en-US" sz="1050" b="1" i="0" u="none" strike="noStrike" smtClean="0">
                          <a:solidFill>
                            <a:schemeClr val="bg1"/>
                          </a:solidFill>
                          <a:latin typeface="+mn-ea"/>
                          <a:ea typeface="+mn-ea"/>
                        </a:rPr>
                        <a:t>적립 상권</a:t>
                      </a:r>
                      <a:endParaRPr lang="en-US" sz="1050" b="1" i="0" u="none" strike="noStrike">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7222">
                <a:tc vMerge="1">
                  <a:txBody>
                    <a:bodyPr/>
                    <a:lstStyle/>
                    <a:p>
                      <a:pPr algn="ctr" rtl="0" fontAlgn="ctr"/>
                      <a:endParaRPr lang="en-US" altLang="ko-KR" sz="105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050" b="1" i="0" u="none" strike="noStrike" smtClean="0">
                          <a:solidFill>
                            <a:schemeClr val="bg1"/>
                          </a:solidFill>
                          <a:latin typeface="+mn-ea"/>
                          <a:ea typeface="+mn-ea"/>
                        </a:rPr>
                        <a:t>가맹점수</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050" b="1" i="0" u="none" strike="noStrike" smtClean="0">
                          <a:solidFill>
                            <a:schemeClr val="bg1"/>
                          </a:solidFill>
                          <a:latin typeface="+mn-ea"/>
                          <a:ea typeface="+mn-ea"/>
                        </a:rPr>
                        <a:t>점당 고객 수</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050" b="1" i="0" u="none" strike="noStrike" smtClean="0">
                          <a:solidFill>
                            <a:schemeClr val="bg1"/>
                          </a:solidFill>
                          <a:latin typeface="+mn-ea"/>
                          <a:ea typeface="+mn-ea"/>
                        </a:rPr>
                        <a:t>객단가 </a:t>
                      </a:r>
                      <a:endParaRPr lang="en-US" altLang="ko-KR" sz="1050" b="1" i="0" u="none" strike="noStrike" smtClean="0">
                        <a:solidFill>
                          <a:schemeClr val="bg1"/>
                        </a:solidFill>
                        <a:latin typeface="+mn-ea"/>
                        <a:ea typeface="+mn-ea"/>
                      </a:endParaRPr>
                    </a:p>
                    <a:p>
                      <a:pPr algn="ctr" rtl="0" fontAlgn="ctr"/>
                      <a:r>
                        <a:rPr lang="en-US" altLang="ko-KR" sz="1050" b="1" i="0" u="none" strike="noStrike" smtClean="0">
                          <a:solidFill>
                            <a:schemeClr val="bg1"/>
                          </a:solidFill>
                          <a:latin typeface="+mn-ea"/>
                          <a:ea typeface="+mn-ea"/>
                        </a:rPr>
                        <a:t>(</a:t>
                      </a:r>
                      <a:r>
                        <a:rPr lang="ko-KR" altLang="en-US" sz="1050" b="1" i="0" u="none" strike="noStrike" smtClean="0">
                          <a:solidFill>
                            <a:schemeClr val="bg1"/>
                          </a:solidFill>
                          <a:latin typeface="+mn-ea"/>
                          <a:ea typeface="+mn-ea"/>
                        </a:rPr>
                        <a:t>천원</a:t>
                      </a:r>
                      <a:r>
                        <a:rPr lang="en-US" altLang="ko-KR" sz="1050" b="1" i="0" u="none" strike="noStrike" smtClean="0">
                          <a:solidFill>
                            <a:schemeClr val="bg1"/>
                          </a:solidFill>
                          <a:latin typeface="+mn-ea"/>
                          <a:ea typeface="+mn-ea"/>
                        </a:rPr>
                        <a:t>)</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ko-KR" altLang="en-US" sz="1050" b="1" i="0" u="none" strike="noStrike" smtClean="0">
                          <a:solidFill>
                            <a:schemeClr val="bg1"/>
                          </a:solidFill>
                          <a:latin typeface="+mn-ea"/>
                          <a:ea typeface="+mn-ea"/>
                        </a:rPr>
                        <a:t>점당 매출액</a:t>
                      </a:r>
                      <a:endParaRPr lang="en-US" altLang="ko-KR" sz="1050" b="1" i="0" u="none" strike="noStrike" smtClean="0">
                        <a:solidFill>
                          <a:schemeClr val="bg1"/>
                        </a:solidFill>
                        <a:latin typeface="+mn-ea"/>
                        <a:ea typeface="+mn-ea"/>
                      </a:endParaRPr>
                    </a:p>
                    <a:p>
                      <a:pPr marL="0" marR="0" indent="0" algn="ctr" defTabSz="914400" rtl="0" eaLnBrk="1" fontAlgn="ctr" latinLnBrk="0" hangingPunct="1">
                        <a:lnSpc>
                          <a:spcPct val="100000"/>
                        </a:lnSpc>
                        <a:spcBef>
                          <a:spcPct val="0"/>
                        </a:spcBef>
                        <a:spcAft>
                          <a:spcPct val="0"/>
                        </a:spcAft>
                        <a:buClrTx/>
                        <a:buSzTx/>
                        <a:buFontTx/>
                        <a:buNone/>
                        <a:defRPr/>
                      </a:pPr>
                      <a:r>
                        <a:rPr lang="en-US" altLang="ko-KR" sz="1050" b="1" i="0" u="none" strike="noStrike" smtClean="0">
                          <a:solidFill>
                            <a:schemeClr val="bg1"/>
                          </a:solidFill>
                          <a:latin typeface="+mn-ea"/>
                          <a:ea typeface="+mn-ea"/>
                        </a:rPr>
                        <a:t>(</a:t>
                      </a:r>
                      <a:r>
                        <a:rPr lang="ko-KR" altLang="en-US" sz="1050" b="1" i="0" u="none" strike="noStrike" smtClean="0">
                          <a:solidFill>
                            <a:schemeClr val="bg1"/>
                          </a:solidFill>
                          <a:latin typeface="+mn-ea"/>
                          <a:ea typeface="+mn-ea"/>
                        </a:rPr>
                        <a:t>백만원</a:t>
                      </a:r>
                      <a:r>
                        <a:rPr lang="en-US" altLang="ko-KR" sz="1050" b="1" i="0" u="none" strike="noStrike" smtClean="0">
                          <a:solidFill>
                            <a:schemeClr val="bg1"/>
                          </a:solidFill>
                          <a:latin typeface="+mn-ea"/>
                          <a:ea typeface="+mn-ea"/>
                        </a:rPr>
                        <a:t>)</a:t>
                      </a:r>
                    </a:p>
                  </a:txBody>
                  <a:tcPr marL="0" marR="0" marT="4070" marB="0" anchor="ctr">
                    <a:lnL w="19050"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marL="0" marR="0" indent="0" algn="ctr" defTabSz="914400" rtl="0" eaLnBrk="1" fontAlgn="ctr" latinLnBrk="0" hangingPunct="1">
                        <a:lnSpc>
                          <a:spcPct val="100000"/>
                        </a:lnSpc>
                        <a:spcBef>
                          <a:spcPct val="0"/>
                        </a:spcBef>
                        <a:spcAft>
                          <a:spcPct val="0"/>
                        </a:spcAft>
                        <a:buClrTx/>
                        <a:buSzTx/>
                        <a:buFontTx/>
                        <a:buNone/>
                        <a:defRPr/>
                      </a:pPr>
                      <a:endParaRPr lang="en-US" altLang="ko-KR" sz="1050" b="1" i="0" u="none" strike="noStrike" smtClean="0">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050" b="1" i="0" u="none" strike="noStrike" smtClean="0">
                          <a:solidFill>
                            <a:schemeClr val="bg1"/>
                          </a:solidFill>
                          <a:latin typeface="+mn-ea"/>
                          <a:ea typeface="+mn-ea"/>
                        </a:rPr>
                        <a:t>가맹점수</a:t>
                      </a:r>
                      <a:endParaRPr lang="en-US" sz="1050" b="1" i="0" u="none" strike="noStrike">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050" b="1" i="0" u="none" strike="noStrike" smtClean="0">
                          <a:solidFill>
                            <a:schemeClr val="bg1"/>
                          </a:solidFill>
                          <a:latin typeface="+mn-ea"/>
                          <a:ea typeface="+mn-ea"/>
                        </a:rPr>
                        <a:t>점당 고객 수</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050" b="1" i="0" u="none" strike="noStrike" smtClean="0">
                          <a:solidFill>
                            <a:schemeClr val="bg1"/>
                          </a:solidFill>
                          <a:latin typeface="+mn-ea"/>
                          <a:ea typeface="+mn-ea"/>
                        </a:rPr>
                        <a:t>객단가 </a:t>
                      </a:r>
                      <a:endParaRPr lang="en-US" altLang="ko-KR" sz="1050" b="1" i="0" u="none" strike="noStrike" smtClean="0">
                        <a:solidFill>
                          <a:schemeClr val="bg1"/>
                        </a:solidFill>
                        <a:latin typeface="+mn-ea"/>
                        <a:ea typeface="+mn-ea"/>
                      </a:endParaRPr>
                    </a:p>
                    <a:p>
                      <a:pPr algn="ctr" rtl="0" fontAlgn="ctr"/>
                      <a:r>
                        <a:rPr lang="en-US" altLang="ko-KR" sz="1050" b="1" i="0" u="none" strike="noStrike" smtClean="0">
                          <a:solidFill>
                            <a:schemeClr val="bg1"/>
                          </a:solidFill>
                          <a:latin typeface="+mn-ea"/>
                          <a:ea typeface="+mn-ea"/>
                        </a:rPr>
                        <a:t>(</a:t>
                      </a:r>
                      <a:r>
                        <a:rPr lang="ko-KR" altLang="en-US" sz="1050" b="1" i="0" u="none" strike="noStrike" smtClean="0">
                          <a:solidFill>
                            <a:schemeClr val="bg1"/>
                          </a:solidFill>
                          <a:latin typeface="+mn-ea"/>
                          <a:ea typeface="+mn-ea"/>
                        </a:rPr>
                        <a:t>천원</a:t>
                      </a:r>
                      <a:r>
                        <a:rPr lang="en-US" altLang="ko-KR" sz="1050" b="1" i="0" u="none" strike="noStrike" smtClean="0">
                          <a:solidFill>
                            <a:schemeClr val="bg1"/>
                          </a:solidFill>
                          <a:latin typeface="+mn-ea"/>
                          <a:ea typeface="+mn-ea"/>
                        </a:rPr>
                        <a:t>)</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ko-KR" altLang="en-US" sz="1050" b="1" i="0" u="none" strike="noStrike" smtClean="0">
                          <a:solidFill>
                            <a:schemeClr val="bg1"/>
                          </a:solidFill>
                          <a:latin typeface="+mn-ea"/>
                          <a:ea typeface="+mn-ea"/>
                        </a:rPr>
                        <a:t>점당 매출액</a:t>
                      </a:r>
                      <a:endParaRPr lang="en-US" altLang="ko-KR" sz="1050" b="1" i="0" u="none" strike="noStrike" smtClean="0">
                        <a:solidFill>
                          <a:schemeClr val="bg1"/>
                        </a:solidFill>
                        <a:latin typeface="+mn-ea"/>
                        <a:ea typeface="+mn-ea"/>
                      </a:endParaRPr>
                    </a:p>
                    <a:p>
                      <a:pPr marL="0" marR="0" indent="0" algn="ctr" defTabSz="914400" rtl="0" eaLnBrk="1" fontAlgn="ctr" latinLnBrk="0" hangingPunct="1">
                        <a:lnSpc>
                          <a:spcPct val="100000"/>
                        </a:lnSpc>
                        <a:spcBef>
                          <a:spcPct val="0"/>
                        </a:spcBef>
                        <a:spcAft>
                          <a:spcPct val="0"/>
                        </a:spcAft>
                        <a:buClrTx/>
                        <a:buSzTx/>
                        <a:buFontTx/>
                        <a:buNone/>
                        <a:defRPr/>
                      </a:pPr>
                      <a:r>
                        <a:rPr lang="en-US" altLang="ko-KR" sz="1050" b="1" i="0" u="none" strike="noStrike" smtClean="0">
                          <a:solidFill>
                            <a:schemeClr val="bg1"/>
                          </a:solidFill>
                          <a:latin typeface="+mn-ea"/>
                          <a:ea typeface="+mn-ea"/>
                        </a:rPr>
                        <a:t>(</a:t>
                      </a:r>
                      <a:r>
                        <a:rPr lang="ko-KR" altLang="en-US" sz="1050" b="1" i="0" u="none" strike="noStrike" smtClean="0">
                          <a:solidFill>
                            <a:schemeClr val="bg1"/>
                          </a:solidFill>
                          <a:latin typeface="+mn-ea"/>
                          <a:ea typeface="+mn-ea"/>
                        </a:rPr>
                        <a:t>백만원</a:t>
                      </a:r>
                      <a:r>
                        <a:rPr lang="en-US" altLang="ko-KR" sz="1050" b="1" i="0" u="none" strike="noStrike" smtClean="0">
                          <a:solidFill>
                            <a:schemeClr val="bg1"/>
                          </a:solidFill>
                          <a:latin typeface="+mn-ea"/>
                          <a:ea typeface="+mn-ea"/>
                        </a:rPr>
                        <a:t>)</a:t>
                      </a:r>
                    </a:p>
                  </a:txBody>
                  <a:tcPr marL="0" marR="0" marT="4070" marB="0" anchor="ctr">
                    <a:lnL w="19050"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marL="0" marR="0" indent="0" algn="ctr" defTabSz="914400" rtl="0" eaLnBrk="1" fontAlgn="ctr" latinLnBrk="0" hangingPunct="1">
                        <a:lnSpc>
                          <a:spcPct val="100000"/>
                        </a:lnSpc>
                        <a:spcBef>
                          <a:spcPct val="0"/>
                        </a:spcBef>
                        <a:spcAft>
                          <a:spcPct val="0"/>
                        </a:spcAft>
                        <a:buClrTx/>
                        <a:buSzTx/>
                        <a:buFontTx/>
                        <a:buNone/>
                        <a:defRPr/>
                      </a:pPr>
                      <a:endParaRPr lang="en-US" altLang="ko-KR" sz="1050" b="1" i="0" u="none" strike="noStrike" smtClean="0">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7222">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’14</a:t>
                      </a:r>
                      <a:endParaRPr lang="en-US" sz="1050" b="1" i="0" u="none" strike="noStrike">
                        <a:solidFill>
                          <a:schemeClr val="bg1"/>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’15</a:t>
                      </a:r>
                      <a:endParaRPr lang="en-US" sz="105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324110">
                <a:tc>
                  <a:txBody>
                    <a:bodyPr/>
                    <a:lstStyle/>
                    <a:p>
                      <a:pPr algn="ctr" rtl="0" fontAlgn="ctr"/>
                      <a:r>
                        <a:rPr lang="ko-KR" altLang="en-US" sz="1050" b="1" i="0" u="none" strike="noStrike" smtClean="0">
                          <a:solidFill>
                            <a:schemeClr val="bg1"/>
                          </a:solidFill>
                          <a:latin typeface="+mn-ea"/>
                          <a:ea typeface="+mn-ea"/>
                        </a:rPr>
                        <a:t>일반음식</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972</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829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271</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364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61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8,506</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6,924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88</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136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46</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35</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28575" cap="flat" cmpd="sng" algn="ctr">
                      <a:solidFill>
                        <a:schemeClr val="bg1">
                          <a:lumMod val="6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50" b="1" i="0" u="none" strike="noStrike" smtClean="0">
                          <a:solidFill>
                            <a:schemeClr val="bg1"/>
                          </a:solidFill>
                          <a:latin typeface="+mn-ea"/>
                          <a:ea typeface="+mn-ea"/>
                        </a:rPr>
                        <a:t>음식료품</a:t>
                      </a:r>
                      <a:endParaRPr lang="en-US" altLang="ko-KR" sz="1050" b="1" i="0" u="none" strike="noStrike" smtClean="0">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202</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189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344</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434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60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53</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61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2,702</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2,387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186</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236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82</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72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45</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rgbClr val="FF0000"/>
                          </a:solidFill>
                          <a:latin typeface="+mn-ea"/>
                          <a:ea typeface="+mn-ea"/>
                        </a:rPr>
                        <a:t>보건</a:t>
                      </a:r>
                      <a:r>
                        <a:rPr lang="en-US" altLang="ko-KR" sz="1050" b="1" i="0" u="none" strike="noStrike" smtClean="0">
                          <a:solidFill>
                            <a:srgbClr val="FF0000"/>
                          </a:solidFill>
                          <a:latin typeface="+mn-ea"/>
                          <a:ea typeface="+mn-ea"/>
                        </a:rPr>
                        <a:t>/</a:t>
                      </a:r>
                    </a:p>
                    <a:p>
                      <a:pPr algn="ctr" rtl="0" fontAlgn="ctr"/>
                      <a:r>
                        <a:rPr lang="ko-KR" altLang="en-US" sz="1050" b="1" i="0" u="none" strike="noStrike" smtClean="0">
                          <a:solidFill>
                            <a:srgbClr val="FF0000"/>
                          </a:solidFill>
                          <a:latin typeface="+mn-ea"/>
                          <a:ea typeface="+mn-ea"/>
                        </a:rPr>
                        <a:t>위생</a:t>
                      </a:r>
                      <a:endParaRPr lang="ko-KR" altLang="en-US" sz="1050" b="1" i="0" u="none" strike="noStrike">
                        <a:solidFill>
                          <a:srgbClr val="FF0000"/>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124</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120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719</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529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50</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59</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2,193</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1,881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143</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158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73</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26</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25</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chemeClr val="bg1"/>
                          </a:solidFill>
                          <a:latin typeface="+mn-ea"/>
                          <a:ea typeface="+mn-ea"/>
                        </a:rPr>
                        <a:t>의류</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118</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103</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207</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195</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107</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120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36</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1,425</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1,121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93</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99</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98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25</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chemeClr val="bg1"/>
                          </a:solidFill>
                          <a:latin typeface="+mn-ea"/>
                          <a:ea typeface="+mn-ea"/>
                        </a:rPr>
                        <a:t>레져용품</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113</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497</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486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127</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126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112</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668</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585</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238</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256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132</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128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82</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87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chemeClr val="bg1"/>
                          </a:solidFill>
                          <a:latin typeface="+mn-ea"/>
                          <a:ea typeface="+mn-ea"/>
                        </a:rPr>
                        <a:t>휴게</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85</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74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345</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450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29</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18</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1,621</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1,227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141</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234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26</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14</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chemeClr val="bg1"/>
                          </a:solidFill>
                          <a:latin typeface="+mn-ea"/>
                          <a:ea typeface="+mn-ea"/>
                        </a:rPr>
                        <a:t>유통업</a:t>
                      </a:r>
                      <a:endParaRPr lang="en-US" altLang="ko-KR" sz="1050" b="1" i="0" u="none" strike="noStrike" smtClean="0">
                        <a:solidFill>
                          <a:schemeClr val="bg1"/>
                        </a:solidFill>
                        <a:latin typeface="+mn-ea"/>
                        <a:ea typeface="+mn-ea"/>
                      </a:endParaRPr>
                    </a:p>
                    <a:p>
                      <a:pPr algn="ctr" rtl="0" fontAlgn="ctr"/>
                      <a:r>
                        <a:rPr lang="ko-KR" altLang="en-US" sz="1050" b="1" i="0" u="none" strike="noStrike" smtClean="0">
                          <a:solidFill>
                            <a:schemeClr val="bg1"/>
                          </a:solidFill>
                          <a:latin typeface="+mn-ea"/>
                          <a:ea typeface="+mn-ea"/>
                        </a:rPr>
                        <a:t>영리</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71</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57</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1,326</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1,661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29</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157</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193</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814</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700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428</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579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26</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107</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141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chemeClr val="bg1"/>
                          </a:solidFill>
                          <a:latin typeface="+mn-ea"/>
                          <a:ea typeface="+mn-ea"/>
                        </a:rPr>
                        <a:t>자동차</a:t>
                      </a:r>
                      <a:endParaRPr lang="en-US" altLang="ko-KR" sz="1050" b="1" i="0" u="none" strike="noStrike" smtClean="0">
                        <a:solidFill>
                          <a:schemeClr val="bg1"/>
                        </a:solidFill>
                        <a:latin typeface="+mn-ea"/>
                        <a:ea typeface="+mn-ea"/>
                      </a:endParaRPr>
                    </a:p>
                    <a:p>
                      <a:pPr algn="ctr" rtl="0" fontAlgn="ctr"/>
                      <a:r>
                        <a:rPr lang="ko-KR" altLang="en-US" sz="1050" b="1" i="0" u="none" strike="noStrike" smtClean="0">
                          <a:solidFill>
                            <a:schemeClr val="bg1"/>
                          </a:solidFill>
                          <a:latin typeface="+mn-ea"/>
                          <a:ea typeface="+mn-ea"/>
                        </a:rPr>
                        <a:t>정비유지</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59</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55</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158</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188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164</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168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41</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730</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680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94</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126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113</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90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37</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chemeClr val="bg1"/>
                          </a:solidFill>
                          <a:latin typeface="+mn-ea"/>
                          <a:ea typeface="+mn-ea"/>
                        </a:rPr>
                        <a:t>문화</a:t>
                      </a:r>
                      <a:r>
                        <a:rPr lang="en-US" altLang="ko-KR" sz="1050" b="1" i="0" u="none" strike="noStrike" smtClean="0">
                          <a:solidFill>
                            <a:schemeClr val="bg1"/>
                          </a:solidFill>
                          <a:latin typeface="+mn-ea"/>
                          <a:ea typeface="+mn-ea"/>
                        </a:rPr>
                        <a:t>/</a:t>
                      </a:r>
                    </a:p>
                    <a:p>
                      <a:pPr algn="ctr" rtl="0" fontAlgn="ctr"/>
                      <a:r>
                        <a:rPr lang="ko-KR" altLang="en-US" sz="1050" b="1" i="0" u="none" strike="noStrike" smtClean="0">
                          <a:solidFill>
                            <a:schemeClr val="bg1"/>
                          </a:solidFill>
                          <a:latin typeface="+mn-ea"/>
                          <a:ea typeface="+mn-ea"/>
                        </a:rPr>
                        <a:t>취미</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50</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99</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103</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138</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136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23</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23</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534</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472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434</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609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55</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41</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4110">
                <a:tc>
                  <a:txBody>
                    <a:bodyPr/>
                    <a:lstStyle/>
                    <a:p>
                      <a:pPr algn="ctr" rtl="0" fontAlgn="ctr"/>
                      <a:r>
                        <a:rPr lang="ko-KR" altLang="en-US" sz="1050" b="1" i="0" u="none" strike="noStrike" smtClean="0">
                          <a:solidFill>
                            <a:schemeClr val="bg1"/>
                          </a:solidFill>
                          <a:latin typeface="+mn-ea"/>
                          <a:ea typeface="+mn-ea"/>
                        </a:rPr>
                        <a:t>신변잡화</a:t>
                      </a:r>
                      <a:endParaRPr lang="ko-KR" altLang="en-US" sz="1050" b="1" i="0" u="none" strike="noStrike">
                        <a:solidFill>
                          <a:schemeClr val="bg1"/>
                        </a:solidFill>
                        <a:latin typeface="+mn-ea"/>
                        <a:ea typeface="+mn-ea"/>
                      </a:endParaRPr>
                    </a:p>
                  </a:txBody>
                  <a:tcPr marL="36000" marR="36000" marT="4070" marB="0" anchor="ctr">
                    <a:lnL w="28575" cap="flat" cmpd="sng" algn="ctr">
                      <a:solidFill>
                        <a:schemeClr val="bg1">
                          <a:lumMod val="65000"/>
                        </a:scheme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44</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358</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282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244</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202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108</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76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713</a:t>
                      </a:r>
                      <a:endParaRPr lang="ko-KR" altLang="en-US" sz="900" b="0" i="0" u="none" strike="noStrike">
                        <a:solidFill>
                          <a:srgbClr val="000000"/>
                        </a:solidFill>
                        <a:latin typeface="+mn-ea"/>
                        <a:ea typeface="+mn-ea"/>
                      </a:endParaRPr>
                    </a:p>
                  </a:txBody>
                  <a:tcPr marL="0" marR="0" marT="4070" marB="0" anchor="ctr">
                    <a:lnL w="28575"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583</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434</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595</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85</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69</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19050"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52</a:t>
                      </a:r>
                      <a:endParaRPr lang="ko-KR" altLang="en-US" sz="900" b="0" i="0" u="none" strike="noStrike">
                        <a:solidFill>
                          <a:srgbClr val="000000"/>
                        </a:solidFill>
                        <a:latin typeface="+mn-ea"/>
                        <a:ea typeface="+mn-ea"/>
                      </a:endParaRPr>
                    </a:p>
                  </a:txBody>
                  <a:tcPr marL="0" marR="0" marT="4070" marB="0" anchor="ctr">
                    <a:lnL w="19050" cap="flat" cmpd="sng" algn="ctr">
                      <a:solidFill>
                        <a:schemeClr val="bg1">
                          <a:lumMod val="6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58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6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2" name="위쪽 화살표 11"/>
          <p:cNvSpPr/>
          <p:nvPr/>
        </p:nvSpPr>
        <p:spPr>
          <a:xfrm rot="16200000">
            <a:off x="2268942" y="6020087"/>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5" name="위쪽 화살표 14"/>
          <p:cNvSpPr/>
          <p:nvPr/>
        </p:nvSpPr>
        <p:spPr>
          <a:xfrm rot="11466491">
            <a:off x="1290622" y="3349587"/>
            <a:ext cx="216025" cy="301196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위쪽 화살표 15"/>
          <p:cNvSpPr/>
          <p:nvPr/>
        </p:nvSpPr>
        <p:spPr>
          <a:xfrm rot="679347">
            <a:off x="6236817" y="3306673"/>
            <a:ext cx="247569" cy="304665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968398">
            <a:off x="8249799" y="4236370"/>
            <a:ext cx="247569" cy="214617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1" name="위쪽 화살표 20"/>
          <p:cNvSpPr/>
          <p:nvPr/>
        </p:nvSpPr>
        <p:spPr>
          <a:xfrm rot="13352843">
            <a:off x="2300001" y="3828463"/>
            <a:ext cx="216025" cy="1031429"/>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위쪽 화살표 23"/>
          <p:cNvSpPr/>
          <p:nvPr/>
        </p:nvSpPr>
        <p:spPr>
          <a:xfrm rot="1676642">
            <a:off x="2291312" y="4856666"/>
            <a:ext cx="247569" cy="120934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2262969" y="3109243"/>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5400000">
            <a:off x="2262969" y="3427800"/>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5400000">
            <a:off x="3256559" y="4090950"/>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위쪽 화살표 27"/>
          <p:cNvSpPr/>
          <p:nvPr/>
        </p:nvSpPr>
        <p:spPr>
          <a:xfrm rot="16200000">
            <a:off x="3263029" y="6020088"/>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16200000">
            <a:off x="4285167" y="3745989"/>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16200000">
            <a:off x="4282768" y="4399910"/>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16200000">
            <a:off x="4285168" y="6025025"/>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rot="2010011">
            <a:off x="4257584" y="4863382"/>
            <a:ext cx="247569" cy="89214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위쪽 화살표 33"/>
          <p:cNvSpPr/>
          <p:nvPr/>
        </p:nvSpPr>
        <p:spPr>
          <a:xfrm rot="5400000">
            <a:off x="4269397" y="3109243"/>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5" name="위쪽 화살표 34"/>
          <p:cNvSpPr/>
          <p:nvPr/>
        </p:nvSpPr>
        <p:spPr>
          <a:xfrm rot="5400000">
            <a:off x="4269397" y="3427800"/>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6" name="위쪽 화살표 35"/>
          <p:cNvSpPr/>
          <p:nvPr/>
        </p:nvSpPr>
        <p:spPr>
          <a:xfrm rot="11466491">
            <a:off x="5292171" y="3349586"/>
            <a:ext cx="216025" cy="301196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위쪽 화살표 36"/>
          <p:cNvSpPr/>
          <p:nvPr/>
        </p:nvSpPr>
        <p:spPr>
          <a:xfrm rot="11983748">
            <a:off x="7259037" y="4565587"/>
            <a:ext cx="216025" cy="182261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13352843">
            <a:off x="7278032" y="3175945"/>
            <a:ext cx="216025" cy="1031429"/>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rot="5400000">
            <a:off x="8229834" y="3109243"/>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rot="5400000">
            <a:off x="8229834" y="3427800"/>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직사각형 38"/>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통카드 상권을 </a:t>
            </a:r>
            <a:r>
              <a:rPr lang="en-US" altLang="ko-KR" sz="1600" spc="100">
                <a:ln>
                  <a:solidFill>
                    <a:prstClr val="black">
                      <a:alpha val="20000"/>
                    </a:prstClr>
                  </a:solidFill>
                </a:ln>
                <a:solidFill>
                  <a:srgbClr val="000000"/>
                </a:solidFill>
                <a:latin typeface="NOVA Bold"/>
                <a:ea typeface="NOVA Bold"/>
                <a:cs typeface="Arial" pitchFamily="34" charset="0"/>
              </a:rPr>
              <a:t>1.9%,1.0% </a:t>
            </a:r>
            <a:r>
              <a:rPr lang="ko-KR" altLang="en-US" sz="1600" spc="100">
                <a:ln>
                  <a:solidFill>
                    <a:prstClr val="black">
                      <a:alpha val="20000"/>
                    </a:prstClr>
                  </a:solidFill>
                </a:ln>
                <a:solidFill>
                  <a:srgbClr val="000000"/>
                </a:solidFill>
                <a:latin typeface="NOVA Bold"/>
                <a:ea typeface="NOVA Bold"/>
                <a:cs typeface="Arial" pitchFamily="34" charset="0"/>
              </a:rPr>
              <a:t>적립으로 구분하면</a:t>
            </a:r>
            <a:r>
              <a:rPr lang="en-US" altLang="ko-KR" sz="1600" spc="100">
                <a:ln>
                  <a:solidFill>
                    <a:prstClr val="black">
                      <a:alpha val="20000"/>
                    </a:prstClr>
                  </a:solidFill>
                </a:ln>
                <a:solidFill>
                  <a:srgbClr val="000000"/>
                </a:solidFill>
                <a:latin typeface="NOVA Bold"/>
                <a:ea typeface="NOVA Bold"/>
                <a:cs typeface="Arial" pitchFamily="34" charset="0"/>
              </a:rPr>
              <a:t>, 1.0% </a:t>
            </a:r>
            <a:r>
              <a:rPr lang="ko-KR" altLang="en-US" sz="1600" spc="100">
                <a:ln>
                  <a:solidFill>
                    <a:prstClr val="black">
                      <a:alpha val="20000"/>
                    </a:prstClr>
                  </a:solidFill>
                </a:ln>
                <a:solidFill>
                  <a:srgbClr val="000000"/>
                </a:solidFill>
                <a:latin typeface="NOVA Bold"/>
                <a:ea typeface="NOVA Bold"/>
                <a:cs typeface="Arial" pitchFamily="34" charset="0"/>
              </a:rPr>
              <a:t>상권은 대부분 업종에서 가맹점수 감소하여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점당 고객 수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점당 매출 증가했고</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1.9% </a:t>
            </a:r>
            <a:r>
              <a:rPr lang="ko-KR" altLang="en-US" sz="1600" spc="100">
                <a:ln>
                  <a:solidFill>
                    <a:prstClr val="black">
                      <a:alpha val="20000"/>
                    </a:prstClr>
                  </a:solidFill>
                </a:ln>
                <a:solidFill>
                  <a:srgbClr val="000000"/>
                </a:solidFill>
                <a:latin typeface="NOVA Bold"/>
                <a:ea typeface="NOVA Bold"/>
                <a:cs typeface="Arial" pitchFamily="34" charset="0"/>
              </a:rPr>
              <a:t>상권은 업종별로 패턴이 상이함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2" name="타원 41"/>
          <p:cNvSpPr/>
          <p:nvPr/>
        </p:nvSpPr>
        <p:spPr>
          <a:xfrm rot="714244">
            <a:off x="4818735" y="3227360"/>
            <a:ext cx="1080120" cy="32030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타원 42"/>
          <p:cNvSpPr/>
          <p:nvPr/>
        </p:nvSpPr>
        <p:spPr>
          <a:xfrm rot="714244">
            <a:off x="7807067" y="3227360"/>
            <a:ext cx="1080120" cy="32030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4" name="구부러진 연결선 43"/>
          <p:cNvCxnSpPr>
            <a:stCxn id="42" idx="4"/>
            <a:endCxn id="43" idx="4"/>
          </p:cNvCxnSpPr>
          <p:nvPr/>
        </p:nvCxnSpPr>
        <p:spPr>
          <a:xfrm rot="16200000" flipH="1">
            <a:off x="6522604" y="4901845"/>
            <a:ext cx="12700" cy="2988332"/>
          </a:xfrm>
          <a:prstGeom prst="curvedConnector3">
            <a:avLst>
              <a:gd name="adj1" fmla="val 2071197"/>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타원 44"/>
          <p:cNvSpPr/>
          <p:nvPr/>
        </p:nvSpPr>
        <p:spPr>
          <a:xfrm rot="714244">
            <a:off x="5909441" y="3195605"/>
            <a:ext cx="1080120" cy="32030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6" name="구부러진 연결선 45"/>
          <p:cNvCxnSpPr>
            <a:stCxn id="42" idx="4"/>
            <a:endCxn id="45" idx="4"/>
          </p:cNvCxnSpPr>
          <p:nvPr/>
        </p:nvCxnSpPr>
        <p:spPr>
          <a:xfrm rot="5400000" flipH="1" flipV="1">
            <a:off x="5557913" y="5834781"/>
            <a:ext cx="31755" cy="1090706"/>
          </a:xfrm>
          <a:prstGeom prst="curvedConnector3">
            <a:avLst>
              <a:gd name="adj1" fmla="val -828348"/>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타원 46"/>
          <p:cNvSpPr/>
          <p:nvPr/>
        </p:nvSpPr>
        <p:spPr>
          <a:xfrm rot="714244">
            <a:off x="822291" y="3227360"/>
            <a:ext cx="1080120" cy="32030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73129362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12676"/>
            <a:ext cx="8137599" cy="284693"/>
          </a:xfrm>
        </p:spPr>
        <p:txBody>
          <a:bodyPr/>
          <a:lstStyle/>
          <a:p>
            <a:r>
              <a:rPr lang="ko-KR" altLang="en-US" smtClean="0"/>
              <a:t>분류별</a:t>
            </a:r>
            <a:r>
              <a:rPr lang="ko-KR" altLang="en-US"/>
              <a:t> </a:t>
            </a:r>
            <a:r>
              <a:rPr lang="ko-KR" altLang="en-US" smtClean="0"/>
              <a:t>매출변화 비교</a:t>
            </a:r>
            <a:endParaRPr lang="ko-KR" altLang="en-US"/>
          </a:p>
        </p:txBody>
      </p:sp>
      <p:sp>
        <p:nvSpPr>
          <p:cNvPr id="3" name="제목 2"/>
          <p:cNvSpPr>
            <a:spLocks noGrp="1"/>
          </p:cNvSpPr>
          <p:nvPr>
            <p:ph type="title"/>
          </p:nvPr>
        </p:nvSpPr>
        <p:spPr/>
        <p:txBody>
          <a:bodyPr/>
          <a:lstStyle/>
          <a:p>
            <a:r>
              <a:rPr lang="ko-KR" altLang="en-US" smtClean="0"/>
              <a:t>     통포인트 </a:t>
            </a:r>
            <a:r>
              <a:rPr lang="ko-KR" altLang="en-US"/>
              <a:t>가맹점 </a:t>
            </a:r>
            <a:r>
              <a:rPr lang="en-US" altLang="ko-KR"/>
              <a:t>1.9% </a:t>
            </a:r>
            <a:r>
              <a:rPr lang="ko-KR" altLang="en-US"/>
              <a:t>적립</a:t>
            </a:r>
            <a:r>
              <a:rPr lang="en-US" altLang="ko-KR"/>
              <a:t> </a:t>
            </a:r>
            <a:r>
              <a:rPr lang="ko-KR" altLang="en-US"/>
              <a:t>상권 </a:t>
            </a:r>
            <a:r>
              <a:rPr lang="en-US" altLang="ko-KR"/>
              <a:t>vs </a:t>
            </a:r>
            <a:r>
              <a:rPr lang="ko-KR" altLang="en-US"/>
              <a:t>골목상권 가맹점 </a:t>
            </a:r>
            <a:r>
              <a:rPr lang="en-US" altLang="ko-KR"/>
              <a:t>1.0% </a:t>
            </a:r>
            <a:r>
              <a:rPr lang="ko-KR" altLang="en-US"/>
              <a:t>적립 상권</a:t>
            </a:r>
            <a:r>
              <a:rPr lang="en-US" altLang="ko-KR"/>
              <a:t>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18" name="직선 연결선 17"/>
          <p:cNvCxnSpPr/>
          <p:nvPr/>
        </p:nvCxnSpPr>
        <p:spPr>
          <a:xfrm>
            <a:off x="226706" y="2312876"/>
            <a:ext cx="866577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직사각형 23"/>
          <p:cNvSpPr/>
          <p:nvPr/>
        </p:nvSpPr>
        <p:spPr>
          <a:xfrm>
            <a:off x="215516" y="2888940"/>
            <a:ext cx="2016224" cy="1512168"/>
          </a:xfrm>
          <a:prstGeom prst="rect">
            <a:avLst/>
          </a:prstGeom>
          <a:noFill/>
          <a:ln w="28575" cap="flat" cmpd="sng" algn="ctr">
            <a:solidFill>
              <a:sysClr val="window" lastClr="FFFFFF">
                <a:lumMod val="50000"/>
              </a:sysClr>
            </a:solidFill>
            <a:prstDash val="sysDot"/>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제주도민 </a:t>
            </a:r>
            <a:r>
              <a:rPr lang="en-US" altLang="ko-KR" sz="1200" kern="0" spc="-60">
                <a:solidFill>
                  <a:srgbClr val="000000"/>
                </a:solidFill>
              </a:rPr>
              <a:t>, </a:t>
            </a:r>
            <a:r>
              <a:rPr lang="ko-KR" altLang="en-US" sz="1200" kern="0" spc="-60">
                <a:solidFill>
                  <a:srgbClr val="000000"/>
                </a:solidFill>
              </a:rPr>
              <a:t>중국관광객 거래는 다소 감소 추세</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국내관광객은 거의 정체 수준</a:t>
            </a:r>
            <a:endParaRPr lang="en-US" altLang="ko-KR" sz="1200" kern="0" spc="-60">
              <a:solidFill>
                <a:srgbClr val="000000"/>
              </a:solidFill>
            </a:endParaRPr>
          </a:p>
          <a:p>
            <a:pPr marL="177800" indent="-177800" latinLnBrk="0">
              <a:buFontTx/>
              <a:buChar char="-"/>
            </a:pPr>
            <a:endParaRPr lang="en-US" altLang="ko-KR" sz="1200" kern="0" spc="-60">
              <a:solidFill>
                <a:prstClr val="black"/>
              </a:solidFill>
            </a:endParaRPr>
          </a:p>
          <a:p>
            <a:pPr marL="177800" indent="-177800" latinLnBrk="0">
              <a:buFontTx/>
              <a:buChar char="-"/>
            </a:pPr>
            <a:r>
              <a:rPr lang="ko-KR" altLang="en-US" sz="1200" kern="0" spc="-60">
                <a:solidFill>
                  <a:prstClr val="black"/>
                </a:solidFill>
              </a:rPr>
              <a:t>제주도민 </a:t>
            </a:r>
            <a:r>
              <a:rPr lang="en-US" altLang="ko-KR" sz="1200" kern="0" spc="-60">
                <a:solidFill>
                  <a:prstClr val="black"/>
                </a:solidFill>
              </a:rPr>
              <a:t>&gt; </a:t>
            </a:r>
            <a:r>
              <a:rPr lang="ko-KR" altLang="en-US" sz="1200" kern="0" spc="-60">
                <a:solidFill>
                  <a:prstClr val="black"/>
                </a:solidFill>
              </a:rPr>
              <a:t>국내관광객 </a:t>
            </a:r>
            <a:r>
              <a:rPr lang="en-US" altLang="ko-KR" sz="1200" kern="0" spc="-60">
                <a:solidFill>
                  <a:prstClr val="black"/>
                </a:solidFill>
              </a:rPr>
              <a:t>&gt; </a:t>
            </a:r>
            <a:r>
              <a:rPr lang="ko-KR" altLang="en-US" sz="1200" kern="0" spc="-60">
                <a:solidFill>
                  <a:prstClr val="black"/>
                </a:solidFill>
              </a:rPr>
              <a:t>중국관광객 순서임</a:t>
            </a:r>
            <a:endParaRPr lang="ko-KR" altLang="en-US" sz="1200" kern="0">
              <a:solidFill>
                <a:prstClr val="black"/>
              </a:solidFill>
              <a:latin typeface="NOVA Bold"/>
              <a:ea typeface="NOVA Bold"/>
            </a:endParaRPr>
          </a:p>
        </p:txBody>
      </p:sp>
      <p:sp>
        <p:nvSpPr>
          <p:cNvPr id="25" name="직사각형 24"/>
          <p:cNvSpPr/>
          <p:nvPr/>
        </p:nvSpPr>
        <p:spPr>
          <a:xfrm>
            <a:off x="215516" y="2400759"/>
            <a:ext cx="2016224" cy="380169"/>
          </a:xfrm>
          <a:prstGeom prst="rect">
            <a:avLst/>
          </a:prstGeom>
          <a:solidFill>
            <a:sysClr val="window" lastClr="FFFFFF">
              <a:lumMod val="95000"/>
            </a:sysClr>
          </a:solid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600" kern="0">
                <a:solidFill>
                  <a:prstClr val="black"/>
                </a:solidFill>
                <a:latin typeface="NOVA Bold" panose="00000800000000000000" pitchFamily="2" charset="-127"/>
                <a:ea typeface="NOVA Bold" panose="00000800000000000000" pitchFamily="2" charset="-127"/>
              </a:rPr>
              <a:t>1.9% </a:t>
            </a:r>
            <a:r>
              <a:rPr lang="ko-KR" altLang="en-US" sz="1600" kern="0">
                <a:solidFill>
                  <a:prstClr val="black"/>
                </a:solidFill>
                <a:latin typeface="NOVA Bold" panose="00000800000000000000" pitchFamily="2" charset="-127"/>
                <a:ea typeface="NOVA Bold" panose="00000800000000000000" pitchFamily="2" charset="-127"/>
              </a:rPr>
              <a:t>적립 상권</a:t>
            </a:r>
          </a:p>
        </p:txBody>
      </p:sp>
      <p:sp>
        <p:nvSpPr>
          <p:cNvPr id="26" name="직사각형 25"/>
          <p:cNvSpPr/>
          <p:nvPr/>
        </p:nvSpPr>
        <p:spPr>
          <a:xfrm>
            <a:off x="215516" y="5049180"/>
            <a:ext cx="2016224" cy="1512168"/>
          </a:xfrm>
          <a:prstGeom prst="rect">
            <a:avLst/>
          </a:prstGeom>
          <a:noFill/>
          <a:ln w="28575" cap="flat" cmpd="sng" algn="ctr">
            <a:solidFill>
              <a:sysClr val="window" lastClr="FFFFFF">
                <a:lumMod val="50000"/>
              </a:sysClr>
            </a:solidFill>
            <a:prstDash val="sysDot"/>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제주도민</a:t>
            </a:r>
            <a:r>
              <a:rPr lang="en-US" altLang="ko-KR" sz="1200" kern="0" spc="-60">
                <a:solidFill>
                  <a:srgbClr val="000000"/>
                </a:solidFill>
              </a:rPr>
              <a:t>, </a:t>
            </a:r>
            <a:r>
              <a:rPr lang="ko-KR" altLang="en-US" sz="1200" kern="0" spc="-60">
                <a:solidFill>
                  <a:srgbClr val="000000"/>
                </a:solidFill>
              </a:rPr>
              <a:t>중국관광객 거래는 다소 감소 추세</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국내관광객은 거의 정체 수준</a:t>
            </a:r>
            <a:endParaRPr lang="en-US" altLang="ko-KR" sz="1200" kern="0" spc="-60">
              <a:solidFill>
                <a:srgbClr val="000000"/>
              </a:solidFill>
            </a:endParaRPr>
          </a:p>
          <a:p>
            <a:pPr marL="177800" indent="-177800" latinLnBrk="0">
              <a:buFontTx/>
              <a:buChar char="-"/>
            </a:pPr>
            <a:endParaRPr lang="en-US" altLang="ko-KR" sz="1200" kern="0" spc="-60">
              <a:solidFill>
                <a:prstClr val="black"/>
              </a:solidFill>
            </a:endParaRPr>
          </a:p>
          <a:p>
            <a:pPr marL="177800" indent="-177800" latinLnBrk="0">
              <a:buFontTx/>
              <a:buChar char="-"/>
            </a:pPr>
            <a:r>
              <a:rPr lang="ko-KR" altLang="en-US" sz="1200" kern="0" spc="-60">
                <a:solidFill>
                  <a:prstClr val="black"/>
                </a:solidFill>
              </a:rPr>
              <a:t>제주도민 </a:t>
            </a:r>
            <a:r>
              <a:rPr lang="en-US" altLang="ko-KR" sz="1200" kern="0" spc="-60">
                <a:solidFill>
                  <a:prstClr val="black"/>
                </a:solidFill>
              </a:rPr>
              <a:t>&gt; </a:t>
            </a:r>
            <a:r>
              <a:rPr lang="ko-KR" altLang="en-US" sz="1200" kern="0" spc="-60">
                <a:solidFill>
                  <a:prstClr val="black"/>
                </a:solidFill>
              </a:rPr>
              <a:t>중국관광객</a:t>
            </a:r>
            <a:r>
              <a:rPr lang="en-US" altLang="ko-KR" sz="1200" kern="0" spc="-60">
                <a:solidFill>
                  <a:prstClr val="black"/>
                </a:solidFill>
              </a:rPr>
              <a:t>, </a:t>
            </a:r>
            <a:r>
              <a:rPr lang="ko-KR" altLang="en-US" sz="1200" kern="0" spc="-60">
                <a:solidFill>
                  <a:prstClr val="black"/>
                </a:solidFill>
              </a:rPr>
              <a:t>국내관광객 순서임</a:t>
            </a:r>
            <a:endParaRPr lang="ko-KR" altLang="en-US" sz="1200" kern="0">
              <a:solidFill>
                <a:prstClr val="black"/>
              </a:solidFill>
              <a:latin typeface="NOVA Bold"/>
              <a:ea typeface="NOVA Bold"/>
            </a:endParaRPr>
          </a:p>
        </p:txBody>
      </p:sp>
      <p:sp>
        <p:nvSpPr>
          <p:cNvPr id="27" name="직사각형 26"/>
          <p:cNvSpPr/>
          <p:nvPr/>
        </p:nvSpPr>
        <p:spPr>
          <a:xfrm>
            <a:off x="226706" y="4545124"/>
            <a:ext cx="2016224" cy="380169"/>
          </a:xfrm>
          <a:prstGeom prst="rect">
            <a:avLst/>
          </a:prstGeom>
          <a:solidFill>
            <a:sysClr val="window" lastClr="FFFFFF">
              <a:lumMod val="95000"/>
            </a:sysClr>
          </a:solid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600" kern="0">
                <a:solidFill>
                  <a:prstClr val="black"/>
                </a:solidFill>
                <a:latin typeface="NOVA Bold" panose="00000800000000000000" pitchFamily="2" charset="-127"/>
                <a:ea typeface="NOVA Bold" panose="00000800000000000000" pitchFamily="2" charset="-127"/>
              </a:rPr>
              <a:t>1.0% </a:t>
            </a:r>
            <a:r>
              <a:rPr lang="ko-KR" altLang="en-US" sz="1600" kern="0">
                <a:solidFill>
                  <a:prstClr val="black"/>
                </a:solidFill>
                <a:latin typeface="NOVA Bold" panose="00000800000000000000" pitchFamily="2" charset="-127"/>
                <a:ea typeface="NOVA Bold" panose="00000800000000000000" pitchFamily="2" charset="-127"/>
              </a:rPr>
              <a:t>적립 상권</a:t>
            </a:r>
          </a:p>
        </p:txBody>
      </p:sp>
      <p:pic>
        <p:nvPicPr>
          <p:cNvPr id="139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39752" y="4545125"/>
            <a:ext cx="6552728"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26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339752" y="2420887"/>
            <a:ext cx="6552728" cy="1980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위쪽 화살표 27"/>
          <p:cNvSpPr/>
          <p:nvPr/>
        </p:nvSpPr>
        <p:spPr>
          <a:xfrm rot="16359269">
            <a:off x="5180836" y="1624291"/>
            <a:ext cx="216025" cy="5101573"/>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TextBox 18"/>
          <p:cNvSpPr txBox="1"/>
          <p:nvPr/>
        </p:nvSpPr>
        <p:spPr>
          <a:xfrm>
            <a:off x="215516" y="1984643"/>
            <a:ext cx="867696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유형별 월별 거래금액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단위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십억원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sp>
        <p:nvSpPr>
          <p:cNvPr id="20" name="직사각형 19"/>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1.9%, 1.0% </a:t>
            </a:r>
            <a:r>
              <a:rPr lang="ko-KR" altLang="en-US" sz="1600" spc="100">
                <a:ln>
                  <a:solidFill>
                    <a:prstClr val="black">
                      <a:alpha val="20000"/>
                    </a:prstClr>
                  </a:solidFill>
                </a:ln>
                <a:solidFill>
                  <a:srgbClr val="000000"/>
                </a:solidFill>
                <a:latin typeface="NOVA Bold"/>
                <a:ea typeface="NOVA Bold"/>
                <a:cs typeface="Arial" pitchFamily="34" charset="0"/>
              </a:rPr>
              <a:t>상권 모두 제주도민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중국관광객 매출은 감소추세</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 매출은 정체 추세이지만</a:t>
            </a:r>
            <a:r>
              <a:rPr lang="en-US" altLang="ko-KR" sz="1600" spc="100">
                <a:ln>
                  <a:solidFill>
                    <a:prstClr val="black">
                      <a:alpha val="20000"/>
                    </a:prstClr>
                  </a:solidFill>
                </a:ln>
                <a:solidFill>
                  <a:srgbClr val="000000"/>
                </a:solidFill>
                <a:latin typeface="NOVA Bold"/>
                <a:ea typeface="NOVA Bold"/>
                <a:cs typeface="Arial" pitchFamily="34" charset="0"/>
              </a:rPr>
              <a:t>, 1.9% </a:t>
            </a:r>
            <a:r>
              <a:rPr lang="ko-KR" altLang="en-US" sz="1600" spc="100">
                <a:ln>
                  <a:solidFill>
                    <a:prstClr val="black">
                      <a:alpha val="20000"/>
                    </a:prstClr>
                  </a:solidFill>
                </a:ln>
                <a:solidFill>
                  <a:srgbClr val="000000"/>
                </a:solidFill>
                <a:latin typeface="NOVA Bold"/>
                <a:ea typeface="NOVA Bold"/>
                <a:cs typeface="Arial" pitchFamily="34" charset="0"/>
              </a:rPr>
              <a:t>상권이 </a:t>
            </a:r>
            <a:r>
              <a:rPr lang="en-US" altLang="ko-KR" sz="1600" spc="100">
                <a:ln>
                  <a:solidFill>
                    <a:prstClr val="black">
                      <a:alpha val="20000"/>
                    </a:prstClr>
                  </a:solidFill>
                </a:ln>
                <a:solidFill>
                  <a:srgbClr val="000000"/>
                </a:solidFill>
                <a:latin typeface="NOVA Bold"/>
                <a:ea typeface="NOVA Bold"/>
                <a:cs typeface="Arial" pitchFamily="34" charset="0"/>
              </a:rPr>
              <a:t>1.0% </a:t>
            </a:r>
            <a:r>
              <a:rPr lang="ko-KR" altLang="en-US" sz="1600" spc="100">
                <a:ln>
                  <a:solidFill>
                    <a:prstClr val="black">
                      <a:alpha val="20000"/>
                    </a:prstClr>
                  </a:solidFill>
                </a:ln>
                <a:solidFill>
                  <a:srgbClr val="000000"/>
                </a:solidFill>
                <a:latin typeface="NOVA Bold"/>
                <a:ea typeface="NOVA Bold"/>
                <a:cs typeface="Arial" pitchFamily="34" charset="0"/>
              </a:rPr>
              <a:t>상권에 비해 중국관광객 보다 국내관광객 매출 점유비가 높음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1" name="타원 20"/>
          <p:cNvSpPr/>
          <p:nvPr/>
        </p:nvSpPr>
        <p:spPr>
          <a:xfrm>
            <a:off x="4538184" y="5605803"/>
            <a:ext cx="1080120" cy="530111"/>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TextBox 22"/>
          <p:cNvSpPr txBox="1"/>
          <p:nvPr/>
        </p:nvSpPr>
        <p:spPr>
          <a:xfrm>
            <a:off x="5472100" y="5994488"/>
            <a:ext cx="792088"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0000"/>
                </a:solidFill>
                <a:latin typeface="NOVA Bold"/>
                <a:ea typeface="NOVA Bold"/>
                <a:cs typeface="Arial Narrow" pitchFamily="34" charset="0"/>
              </a:rPr>
              <a:t>메르스</a:t>
            </a:r>
          </a:p>
        </p:txBody>
      </p:sp>
      <p:sp>
        <p:nvSpPr>
          <p:cNvPr id="29" name="타원 28"/>
          <p:cNvSpPr/>
          <p:nvPr/>
        </p:nvSpPr>
        <p:spPr>
          <a:xfrm>
            <a:off x="4538184" y="3690977"/>
            <a:ext cx="750664" cy="530111"/>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TextBox 29"/>
          <p:cNvSpPr txBox="1"/>
          <p:nvPr/>
        </p:nvSpPr>
        <p:spPr>
          <a:xfrm>
            <a:off x="5256076" y="3906256"/>
            <a:ext cx="792088"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0000"/>
                </a:solidFill>
                <a:latin typeface="NOVA Bold"/>
                <a:ea typeface="NOVA Bold"/>
                <a:cs typeface="Arial Narrow" pitchFamily="34" charset="0"/>
              </a:rPr>
              <a:t>메르스</a:t>
            </a:r>
          </a:p>
        </p:txBody>
      </p:sp>
    </p:spTree>
    <p:extLst>
      <p:ext uri="{BB962C8B-B14F-4D97-AF65-F5344CB8AC3E}">
        <p14:creationId xmlns:p14="http://schemas.microsoft.com/office/powerpoint/2010/main" val="358910696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31540" y="2096852"/>
            <a:ext cx="8424936" cy="3348372"/>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latin typeface="NOVA Bold" panose="00000800000000000000" pitchFamily="2" charset="-127"/>
              <a:ea typeface="NOVA Bold" panose="00000800000000000000" pitchFamily="2" charset="-127"/>
            </a:endParaRPr>
          </a:p>
        </p:txBody>
      </p:sp>
      <p:sp>
        <p:nvSpPr>
          <p:cNvPr id="4" name="텍스트 개체 틀 3"/>
          <p:cNvSpPr>
            <a:spLocks noGrp="1"/>
          </p:cNvSpPr>
          <p:nvPr>
            <p:ph type="body" sz="quarter" idx="12"/>
          </p:nvPr>
        </p:nvSpPr>
        <p:spPr>
          <a:xfrm>
            <a:off x="250828" y="509932"/>
            <a:ext cx="8137599" cy="284693"/>
          </a:xfrm>
        </p:spPr>
        <p:txBody>
          <a:bodyPr/>
          <a:lstStyle/>
          <a:p>
            <a:r>
              <a:rPr lang="en-US" altLang="ko-KR" smtClean="0"/>
              <a:t>Part 3.</a:t>
            </a:r>
            <a:endParaRPr lang="ko-KR" altLang="en-US"/>
          </a:p>
        </p:txBody>
      </p:sp>
      <p:sp>
        <p:nvSpPr>
          <p:cNvPr id="8" name="TextBox 7"/>
          <p:cNvSpPr txBox="1"/>
          <p:nvPr/>
        </p:nvSpPr>
        <p:spPr>
          <a:xfrm>
            <a:off x="467544" y="2759791"/>
            <a:ext cx="4767593" cy="400110"/>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000">
                <a:solidFill>
                  <a:srgbClr val="00B050"/>
                </a:solidFill>
                <a:latin typeface="NOVA Bold" panose="00000800000000000000" pitchFamily="2" charset="-127"/>
                <a:ea typeface="NOVA Bold" panose="00000800000000000000" pitchFamily="2" charset="-127"/>
              </a:rPr>
              <a:t>Ⅲ</a:t>
            </a:r>
            <a:r>
              <a:rPr lang="en-US" altLang="ko-KR" sz="2000" smtClean="0">
                <a:solidFill>
                  <a:srgbClr val="00B050"/>
                </a:solidFill>
                <a:latin typeface="NOVA Bold" panose="00000800000000000000" pitchFamily="2" charset="-127"/>
                <a:ea typeface="NOVA Bold" panose="00000800000000000000" pitchFamily="2" charset="-127"/>
              </a:rPr>
              <a:t>. 9</a:t>
            </a:r>
            <a:r>
              <a:rPr lang="ko-KR" altLang="en-US" sz="2000" smtClean="0">
                <a:solidFill>
                  <a:srgbClr val="00B050"/>
                </a:solidFill>
                <a:latin typeface="NOVA Bold" panose="00000800000000000000" pitchFamily="2" charset="-127"/>
                <a:ea typeface="NOVA Bold" panose="00000800000000000000" pitchFamily="2" charset="-127"/>
              </a:rPr>
              <a:t>대 골목 상권별 업종 및 소비패턴 분석</a:t>
            </a:r>
            <a:endParaRPr lang="ko-KR" altLang="en-US" sz="2000">
              <a:solidFill>
                <a:srgbClr val="00B050"/>
              </a:solidFill>
              <a:latin typeface="NOVA Bold" panose="00000800000000000000" pitchFamily="2" charset="-127"/>
              <a:ea typeface="NOVA Bold" panose="00000800000000000000" pitchFamily="2" charset="-127"/>
            </a:endParaRPr>
          </a:p>
        </p:txBody>
      </p:sp>
      <p:cxnSp>
        <p:nvCxnSpPr>
          <p:cNvPr id="11" name="직선 연결선 10"/>
          <p:cNvCxnSpPr/>
          <p:nvPr/>
        </p:nvCxnSpPr>
        <p:spPr>
          <a:xfrm flipH="1">
            <a:off x="5256076" y="2348880"/>
            <a:ext cx="0" cy="284431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28084" y="2168860"/>
            <a:ext cx="3895297" cy="3194721"/>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제주시 방송통신고 상권 업종 및 소비패턴 분석</a:t>
            </a: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제주시 연동 상권 업종 및 소비패턴분석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제주시 이도</a:t>
            </a:r>
            <a:r>
              <a:rPr lang="en-US" altLang="ko-KR" sz="1400">
                <a:solidFill>
                  <a:srgbClr val="000000"/>
                </a:solidFill>
                <a:latin typeface="NOVA Bold" panose="00000800000000000000" pitchFamily="2" charset="-127"/>
                <a:ea typeface="NOVA Bold" panose="00000800000000000000" pitchFamily="2" charset="-127"/>
              </a:rPr>
              <a:t>2</a:t>
            </a:r>
            <a:r>
              <a:rPr lang="ko-KR" altLang="en-US" sz="1400">
                <a:solidFill>
                  <a:srgbClr val="000000"/>
                </a:solidFill>
                <a:latin typeface="NOVA Bold" panose="00000800000000000000" pitchFamily="2" charset="-127"/>
                <a:ea typeface="NOVA Bold" panose="00000800000000000000" pitchFamily="2" charset="-127"/>
              </a:rPr>
              <a:t>동</a:t>
            </a:r>
            <a:r>
              <a:rPr lang="en-US" altLang="ko-KR" sz="1400">
                <a:solidFill>
                  <a:srgbClr val="000000"/>
                </a:solidFill>
                <a:latin typeface="NOVA Bold" panose="00000800000000000000" pitchFamily="2" charset="-127"/>
                <a:ea typeface="NOVA Bold" panose="00000800000000000000" pitchFamily="2" charset="-127"/>
              </a:rPr>
              <a:t> </a:t>
            </a:r>
            <a:r>
              <a:rPr lang="ko-KR" altLang="en-US" sz="1400">
                <a:solidFill>
                  <a:srgbClr val="000000"/>
                </a:solidFill>
                <a:latin typeface="NOVA Bold" panose="00000800000000000000" pitchFamily="2" charset="-127"/>
                <a:ea typeface="NOVA Bold" panose="00000800000000000000" pitchFamily="2" charset="-127"/>
              </a:rPr>
              <a:t>상권 업종 및 소비패턴 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제주시 제주시청</a:t>
            </a:r>
            <a:r>
              <a:rPr lang="en-US" altLang="ko-KR" sz="1400">
                <a:solidFill>
                  <a:srgbClr val="000000"/>
                </a:solidFill>
                <a:latin typeface="NOVA Bold" panose="00000800000000000000" pitchFamily="2" charset="-127"/>
                <a:ea typeface="NOVA Bold" panose="00000800000000000000" pitchFamily="2" charset="-127"/>
              </a:rPr>
              <a:t> </a:t>
            </a:r>
            <a:r>
              <a:rPr lang="ko-KR" altLang="en-US" sz="1400">
                <a:solidFill>
                  <a:srgbClr val="000000"/>
                </a:solidFill>
                <a:latin typeface="NOVA Bold" panose="00000800000000000000" pitchFamily="2" charset="-127"/>
                <a:ea typeface="NOVA Bold" panose="00000800000000000000" pitchFamily="2" charset="-127"/>
              </a:rPr>
              <a:t>상권 업종 및 소비패턴 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제주시 일도</a:t>
            </a:r>
            <a:r>
              <a:rPr lang="en-US" altLang="ko-KR" sz="1400">
                <a:solidFill>
                  <a:srgbClr val="000000"/>
                </a:solidFill>
                <a:latin typeface="NOVA Bold" panose="00000800000000000000" pitchFamily="2" charset="-127"/>
                <a:ea typeface="NOVA Bold" panose="00000800000000000000" pitchFamily="2" charset="-127"/>
              </a:rPr>
              <a:t>2</a:t>
            </a:r>
            <a:r>
              <a:rPr lang="ko-KR" altLang="en-US" sz="1400">
                <a:solidFill>
                  <a:srgbClr val="000000"/>
                </a:solidFill>
                <a:latin typeface="NOVA Bold" panose="00000800000000000000" pitchFamily="2" charset="-127"/>
                <a:ea typeface="NOVA Bold" panose="00000800000000000000" pitchFamily="2" charset="-127"/>
              </a:rPr>
              <a:t>동</a:t>
            </a:r>
            <a:r>
              <a:rPr lang="en-US" altLang="ko-KR" sz="1400">
                <a:solidFill>
                  <a:srgbClr val="000000"/>
                </a:solidFill>
                <a:latin typeface="NOVA Bold" panose="00000800000000000000" pitchFamily="2" charset="-127"/>
                <a:ea typeface="NOVA Bold" panose="00000800000000000000" pitchFamily="2" charset="-127"/>
              </a:rPr>
              <a:t> </a:t>
            </a:r>
            <a:r>
              <a:rPr lang="ko-KR" altLang="en-US" sz="1400">
                <a:solidFill>
                  <a:srgbClr val="000000"/>
                </a:solidFill>
                <a:latin typeface="NOVA Bold" panose="00000800000000000000" pitchFamily="2" charset="-127"/>
                <a:ea typeface="NOVA Bold" panose="00000800000000000000" pitchFamily="2" charset="-127"/>
              </a:rPr>
              <a:t>상권 업종 및 소비패턴 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제주시 한림읍 상권 업종 및 소비패턴 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서귀포 대정읍</a:t>
            </a:r>
            <a:r>
              <a:rPr lang="en-US" altLang="ko-KR" sz="1400">
                <a:solidFill>
                  <a:srgbClr val="000000"/>
                </a:solidFill>
                <a:latin typeface="NOVA Bold" panose="00000800000000000000" pitchFamily="2" charset="-127"/>
                <a:ea typeface="NOVA Bold" panose="00000800000000000000" pitchFamily="2" charset="-127"/>
              </a:rPr>
              <a:t> </a:t>
            </a:r>
            <a:r>
              <a:rPr lang="ko-KR" altLang="en-US" sz="1400">
                <a:solidFill>
                  <a:srgbClr val="000000"/>
                </a:solidFill>
                <a:latin typeface="NOVA Bold" panose="00000800000000000000" pitchFamily="2" charset="-127"/>
                <a:ea typeface="NOVA Bold" panose="00000800000000000000" pitchFamily="2" charset="-127"/>
              </a:rPr>
              <a:t>상권 업종 및 소비패턴 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서귀포 동흥동</a:t>
            </a:r>
            <a:r>
              <a:rPr lang="en-US" altLang="ko-KR" sz="1400">
                <a:solidFill>
                  <a:srgbClr val="000000"/>
                </a:solidFill>
                <a:latin typeface="NOVA Bold" panose="00000800000000000000" pitchFamily="2" charset="-127"/>
                <a:ea typeface="NOVA Bold" panose="00000800000000000000" pitchFamily="2" charset="-127"/>
              </a:rPr>
              <a:t> </a:t>
            </a:r>
            <a:r>
              <a:rPr lang="ko-KR" altLang="en-US" sz="1400">
                <a:solidFill>
                  <a:srgbClr val="000000"/>
                </a:solidFill>
                <a:latin typeface="NOVA Bold" panose="00000800000000000000" pitchFamily="2" charset="-127"/>
                <a:ea typeface="NOVA Bold" panose="00000800000000000000" pitchFamily="2" charset="-127"/>
              </a:rPr>
              <a:t>상권 업종 및 소비패턴 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서귀포 중앙동</a:t>
            </a:r>
            <a:r>
              <a:rPr lang="en-US" altLang="ko-KR" sz="1400">
                <a:solidFill>
                  <a:srgbClr val="000000"/>
                </a:solidFill>
                <a:latin typeface="NOVA Bold" panose="00000800000000000000" pitchFamily="2" charset="-127"/>
                <a:ea typeface="NOVA Bold" panose="00000800000000000000" pitchFamily="2" charset="-127"/>
              </a:rPr>
              <a:t> </a:t>
            </a:r>
            <a:r>
              <a:rPr lang="ko-KR" altLang="en-US" sz="1400">
                <a:solidFill>
                  <a:srgbClr val="000000"/>
                </a:solidFill>
                <a:latin typeface="NOVA Bold" panose="00000800000000000000" pitchFamily="2" charset="-127"/>
                <a:ea typeface="NOVA Bold" panose="00000800000000000000" pitchFamily="2" charset="-127"/>
              </a:rPr>
              <a:t>상권 업종 및 소비패턴 분석</a:t>
            </a:r>
            <a:endParaRPr lang="en-US" altLang="ko-KR" sz="1400">
              <a:solidFill>
                <a:srgbClr val="000000"/>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20388766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상권 현황</a:t>
            </a:r>
            <a:endParaRPr lang="ko-KR" altLang="en-US"/>
          </a:p>
        </p:txBody>
      </p:sp>
      <p:sp>
        <p:nvSpPr>
          <p:cNvPr id="3" name="제목 2"/>
          <p:cNvSpPr>
            <a:spLocks noGrp="1"/>
          </p:cNvSpPr>
          <p:nvPr>
            <p:ph type="title"/>
          </p:nvPr>
        </p:nvSpPr>
        <p:spPr/>
        <p:txBody>
          <a:bodyPr/>
          <a:lstStyle/>
          <a:p>
            <a:r>
              <a:rPr lang="ko-KR" altLang="en-US" smtClean="0"/>
              <a:t>     제주시 방송통신고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pic>
        <p:nvPicPr>
          <p:cNvPr id="7" name="그림 6"/>
          <p:cNvPicPr>
            <a:picLocks noChangeAspect="1"/>
          </p:cNvPicPr>
          <p:nvPr/>
        </p:nvPicPr>
        <p:blipFill>
          <a:blip r:embed="rId3">
            <a:extLst>
              <a:ext uri="{28A0092B-C50C-407E-A947-70E740481C1C}">
                <a14:useLocalDpi xmlns:a14="http://schemas.microsoft.com/office/drawing/2010/main" val="0"/>
              </a:ext>
            </a:extLst>
          </a:blip>
          <a:srcRect l="19099" t="3320" r="4377" b="7920"/>
          <a:stretch>
            <a:fillRect/>
          </a:stretch>
        </p:blipFill>
        <p:spPr>
          <a:xfrm>
            <a:off x="251520" y="2420888"/>
            <a:ext cx="3828425" cy="2738513"/>
          </a:xfrm>
          <a:prstGeom prst="rect">
            <a:avLst/>
          </a:prstGeom>
          <a:ln>
            <a:solidFill>
              <a:schemeClr val="bg1">
                <a:lumMod val="75000"/>
              </a:schemeClr>
            </a:solidFill>
          </a:ln>
        </p:spPr>
      </p:pic>
      <p:cxnSp>
        <p:nvCxnSpPr>
          <p:cNvPr id="16" name="직선 연결선 15"/>
          <p:cNvCxnSpPr/>
          <p:nvPr/>
        </p:nvCxnSpPr>
        <p:spPr>
          <a:xfrm>
            <a:off x="305512" y="2312876"/>
            <a:ext cx="862297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1520" y="1984644"/>
            <a:ext cx="867696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상권 및 주변 현황</a:t>
            </a:r>
          </a:p>
        </p:txBody>
      </p:sp>
      <p:graphicFrame>
        <p:nvGraphicFramePr>
          <p:cNvPr id="19" name="표 18"/>
          <p:cNvGraphicFramePr>
            <a:graphicFrameLocks noGrp="1"/>
          </p:cNvGraphicFramePr>
          <p:nvPr>
            <p:extLst>
              <p:ext uri="{D42A27DB-BD31-4B8C-83A1-F6EECF244321}">
                <p14:modId xmlns:p14="http://schemas.microsoft.com/office/powerpoint/2010/main" val="1558768927"/>
              </p:ext>
            </p:extLst>
          </p:nvPr>
        </p:nvGraphicFramePr>
        <p:xfrm>
          <a:off x="4716018" y="5458217"/>
          <a:ext cx="4248470" cy="811501"/>
        </p:xfrm>
        <a:graphic>
          <a:graphicData uri="http://schemas.openxmlformats.org/drawingml/2006/table">
            <a:tbl>
              <a:tblPr/>
              <a:tblGrid>
                <a:gridCol w="706280"/>
                <a:gridCol w="590365"/>
                <a:gridCol w="590365"/>
                <a:gridCol w="590365"/>
                <a:gridCol w="590365"/>
                <a:gridCol w="590365"/>
                <a:gridCol w="590365"/>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영업 업력</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100" b="1" i="0" u="none" strike="noStrike" smtClean="0">
                          <a:solidFill>
                            <a:schemeClr val="bg1"/>
                          </a:solidFill>
                          <a:latin typeface="+mn-ea"/>
                          <a:ea typeface="+mn-ea"/>
                        </a:rPr>
                        <a:t>~ 1</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1~2</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2~3</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3~5</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a:t>
                      </a:r>
                      <a:r>
                        <a:rPr lang="ko-KR" altLang="en-US" sz="1100" b="1" i="0" u="none" strike="noStrike" smtClean="0">
                          <a:solidFill>
                            <a:schemeClr val="bg1"/>
                          </a:solidFill>
                          <a:latin typeface="+mn-ea"/>
                          <a:ea typeface="+mn-ea"/>
                        </a:rPr>
                        <a:t>년 </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가맹점수</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24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chemeClr val="tx1"/>
                          </a:solidFill>
                          <a:latin typeface="+mn-ea"/>
                          <a:ea typeface="+mn-ea"/>
                        </a:rPr>
                        <a:t>25</a:t>
                      </a:r>
                      <a:endParaRPr lang="en-US" altLang="ko-KR" sz="11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38</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92</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204</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12%</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12%</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chemeClr val="tx1"/>
                          </a:solidFill>
                          <a:latin typeface="+mn-ea"/>
                          <a:ea typeface="+mn-ea"/>
                        </a:rPr>
                        <a:t>12%</a:t>
                      </a:r>
                      <a:endParaRPr lang="ko-KR" altLang="en-US" sz="11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0" name="표 19"/>
          <p:cNvGraphicFramePr>
            <a:graphicFrameLocks noGrp="1"/>
          </p:cNvGraphicFramePr>
          <p:nvPr>
            <p:extLst>
              <p:ext uri="{D42A27DB-BD31-4B8C-83A1-F6EECF244321}">
                <p14:modId xmlns:p14="http://schemas.microsoft.com/office/powerpoint/2010/main" val="3789410679"/>
              </p:ext>
            </p:extLst>
          </p:nvPr>
        </p:nvGraphicFramePr>
        <p:xfrm>
          <a:off x="4211960" y="2420888"/>
          <a:ext cx="2412268" cy="2738514"/>
        </p:xfrm>
        <a:graphic>
          <a:graphicData uri="http://schemas.openxmlformats.org/drawingml/2006/table">
            <a:tbl>
              <a:tblPr/>
              <a:tblGrid>
                <a:gridCol w="288032"/>
                <a:gridCol w="828094"/>
                <a:gridCol w="720078"/>
                <a:gridCol w="576064"/>
              </a:tblGrid>
              <a:tr h="362766">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토지 용도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면적</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(1,000㎡)</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r>
                        <a:rPr lang="en-US" sz="1100" b="1" i="0" u="none" strike="noStrike" smtClean="0">
                          <a:solidFill>
                            <a:schemeClr val="bg1"/>
                          </a:solidFill>
                          <a:latin typeface="+mn-ea"/>
                          <a:ea typeface="+mn-ea"/>
                        </a:rPr>
                        <a:t>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상업시설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47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7%</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공업시설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오피스시설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en-US" altLang="ko-KR" sz="1100" b="0" i="0" u="none" strike="noStrike" smtClean="0">
                          <a:solidFill>
                            <a:srgbClr val="000000"/>
                          </a:solidFill>
                          <a:latin typeface="+mn-ea"/>
                          <a:ea typeface="+mn-ea"/>
                        </a:rPr>
                        <a:t>59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주거시설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539</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81%</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row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아파트</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412</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62%</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단독주택</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79</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다세대연립</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48</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기타시설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22</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en-US" altLang="ko-KR" sz="1100" b="0" i="0" u="none" strike="noStrike" smtClean="0">
                          <a:solidFill>
                            <a:srgbClr val="000000"/>
                          </a:solidFill>
                          <a:latin typeface="+mn-ea"/>
                          <a:ea typeface="+mn-ea"/>
                        </a:rPr>
                        <a:t>667</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1" name="표 20"/>
          <p:cNvGraphicFramePr>
            <a:graphicFrameLocks noGrp="1"/>
          </p:cNvGraphicFramePr>
          <p:nvPr>
            <p:extLst>
              <p:ext uri="{D42A27DB-BD31-4B8C-83A1-F6EECF244321}">
                <p14:modId xmlns:p14="http://schemas.microsoft.com/office/powerpoint/2010/main" val="691287605"/>
              </p:ext>
            </p:extLst>
          </p:nvPr>
        </p:nvGraphicFramePr>
        <p:xfrm>
          <a:off x="6768244" y="2420888"/>
          <a:ext cx="2196244" cy="2738512"/>
        </p:xfrm>
        <a:graphic>
          <a:graphicData uri="http://schemas.openxmlformats.org/drawingml/2006/table">
            <a:tbl>
              <a:tblPr/>
              <a:tblGrid>
                <a:gridCol w="331056"/>
                <a:gridCol w="605048"/>
                <a:gridCol w="684076"/>
                <a:gridCol w="576064"/>
              </a:tblGrid>
              <a:tr h="27766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구분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인구 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73428">
                <a:tc row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성</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남</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4,037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49%</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여</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4,219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rowSpan="6">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연</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령</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2,436</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30%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992</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1,167</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1,784</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1,074</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60</a:t>
                      </a:r>
                      <a:r>
                        <a:rPr lang="ko-KR" altLang="en-US" sz="1100" b="1" i="0" u="none" strike="noStrike" smtClean="0">
                          <a:solidFill>
                            <a:schemeClr val="bg1"/>
                          </a:solidFill>
                          <a:latin typeface="+mn-ea"/>
                          <a:ea typeface="+mn-ea"/>
                        </a:rPr>
                        <a:t>대</a:t>
                      </a:r>
                      <a:r>
                        <a:rPr lang="en-US" altLang="ko-KR" sz="1100" b="1" i="0" u="none" strike="noStrike" smtClean="0">
                          <a:solidFill>
                            <a:schemeClr val="bg1"/>
                          </a:solidFill>
                          <a:latin typeface="+mn-ea"/>
                          <a:ea typeface="+mn-ea"/>
                        </a:rPr>
                        <a:t>~</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803</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gridSpan="2">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8,256</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7" name="TextBox 26"/>
          <p:cNvSpPr txBox="1"/>
          <p:nvPr/>
        </p:nvSpPr>
        <p:spPr>
          <a:xfrm>
            <a:off x="4211960" y="5193196"/>
            <a:ext cx="4752528"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2015</a:t>
            </a:r>
            <a:r>
              <a:rPr lang="ko-KR" altLang="en-US" sz="1000">
                <a:solidFill>
                  <a:srgbClr val="000000"/>
                </a:solidFill>
                <a:cs typeface="Arial Narrow" pitchFamily="34" charset="0"/>
              </a:rPr>
              <a:t>년  해당 상권 인근 반경 </a:t>
            </a:r>
            <a:r>
              <a:rPr lang="en-US" altLang="ko-KR" sz="1000">
                <a:solidFill>
                  <a:srgbClr val="000000"/>
                </a:solidFill>
                <a:cs typeface="Arial Narrow" pitchFamily="34" charset="0"/>
              </a:rPr>
              <a:t>400</a:t>
            </a:r>
            <a:r>
              <a:rPr lang="ko-KR" altLang="en-US" sz="1000">
                <a:solidFill>
                  <a:srgbClr val="000000"/>
                </a:solidFill>
                <a:cs typeface="Arial Narrow" pitchFamily="34" charset="0"/>
              </a:rPr>
              <a:t>미터 이내 블록 기준 </a:t>
            </a:r>
            <a:endParaRPr lang="en-US" altLang="ko-KR" sz="1000">
              <a:solidFill>
                <a:srgbClr val="000000"/>
              </a:solidFill>
              <a:cs typeface="Arial Narrow" pitchFamily="34" charset="0"/>
            </a:endParaRPr>
          </a:p>
        </p:txBody>
      </p:sp>
      <p:graphicFrame>
        <p:nvGraphicFramePr>
          <p:cNvPr id="4" name="표 3"/>
          <p:cNvGraphicFramePr>
            <a:graphicFrameLocks noGrp="1"/>
          </p:cNvGraphicFramePr>
          <p:nvPr>
            <p:extLst>
              <p:ext uri="{D42A27DB-BD31-4B8C-83A1-F6EECF244321}">
                <p14:modId xmlns:p14="http://schemas.microsoft.com/office/powerpoint/2010/main" val="1034624582"/>
              </p:ext>
            </p:extLst>
          </p:nvPr>
        </p:nvGraphicFramePr>
        <p:xfrm>
          <a:off x="291460" y="5481229"/>
          <a:ext cx="1976284" cy="792087"/>
        </p:xfrm>
        <a:graphic>
          <a:graphicData uri="http://schemas.openxmlformats.org/drawingml/2006/table">
            <a:tbl>
              <a:tblPr/>
              <a:tblGrid>
                <a:gridCol w="680140"/>
                <a:gridCol w="576064"/>
                <a:gridCol w="720080"/>
              </a:tblGrid>
              <a:tr h="264029">
                <a:tc rowSpan="3">
                  <a:txBody>
                    <a:bodyPr/>
                    <a:lstStyle/>
                    <a:p>
                      <a:pPr algn="ctr" rtl="0" fontAlgn="ctr"/>
                      <a:r>
                        <a:rPr lang="ko-KR" altLang="en-US" sz="1100" b="1" i="0" u="none" strike="noStrike" smtClean="0">
                          <a:solidFill>
                            <a:schemeClr val="bg1"/>
                          </a:solidFill>
                          <a:latin typeface="+mn-ea"/>
                          <a:ea typeface="+mn-ea"/>
                        </a:rPr>
                        <a:t>카드</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가맹점수</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개업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378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204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174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8" name="표 17"/>
          <p:cNvGraphicFramePr>
            <a:graphicFrameLocks noGrp="1"/>
          </p:cNvGraphicFramePr>
          <p:nvPr>
            <p:extLst>
              <p:ext uri="{D42A27DB-BD31-4B8C-83A1-F6EECF244321}">
                <p14:modId xmlns:p14="http://schemas.microsoft.com/office/powerpoint/2010/main" val="164248236"/>
              </p:ext>
            </p:extLst>
          </p:nvPr>
        </p:nvGraphicFramePr>
        <p:xfrm>
          <a:off x="2411760" y="5481229"/>
          <a:ext cx="2160240" cy="792087"/>
        </p:xfrm>
        <a:graphic>
          <a:graphicData uri="http://schemas.openxmlformats.org/drawingml/2006/table">
            <a:tbl>
              <a:tblPr/>
              <a:tblGrid>
                <a:gridCol w="756084"/>
                <a:gridCol w="576064"/>
                <a:gridCol w="828092"/>
              </a:tblGrid>
              <a:tr h="264029">
                <a:tc rowSpan="3">
                  <a:txBody>
                    <a:bodyPr/>
                    <a:lstStyle/>
                    <a:p>
                      <a:pPr algn="ctr" rtl="0" fontAlgn="ctr"/>
                      <a:r>
                        <a:rPr lang="ko-KR" altLang="en-US" sz="1100" b="1" i="0" u="none" strike="noStrike" smtClean="0">
                          <a:solidFill>
                            <a:schemeClr val="bg1"/>
                          </a:solidFill>
                          <a:latin typeface="+mn-ea"/>
                          <a:ea typeface="+mn-ea"/>
                        </a:rPr>
                        <a:t>평균</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영업 업력</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7</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9</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3</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직사각형 14"/>
          <p:cNvSpPr/>
          <p:nvPr/>
        </p:nvSpPr>
        <p:spPr>
          <a:xfrm>
            <a:off x="107504" y="1124744"/>
            <a:ext cx="8892988"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인근 면적 중 주거시설이 </a:t>
            </a:r>
            <a:r>
              <a:rPr lang="en-US" altLang="ko-KR" sz="1600" spc="100">
                <a:ln>
                  <a:solidFill>
                    <a:prstClr val="black">
                      <a:alpha val="20000"/>
                    </a:prstClr>
                  </a:solidFill>
                </a:ln>
                <a:solidFill>
                  <a:srgbClr val="000000"/>
                </a:solidFill>
                <a:latin typeface="NOVA Bold"/>
                <a:ea typeface="NOVA Bold"/>
                <a:cs typeface="Arial" pitchFamily="34" charset="0"/>
              </a:rPr>
              <a:t>81%(</a:t>
            </a:r>
            <a:r>
              <a:rPr lang="ko-KR" altLang="en-US" sz="1600" spc="100">
                <a:ln>
                  <a:solidFill>
                    <a:prstClr val="black">
                      <a:alpha val="20000"/>
                    </a:prstClr>
                  </a:solidFill>
                </a:ln>
                <a:solidFill>
                  <a:srgbClr val="000000"/>
                </a:solidFill>
                <a:latin typeface="NOVA Bold"/>
                <a:ea typeface="NOVA Bold"/>
                <a:cs typeface="Arial" pitchFamily="34" charset="0"/>
              </a:rPr>
              <a:t>아파트</a:t>
            </a:r>
            <a:r>
              <a:rPr lang="en-US" altLang="ko-KR" sz="1600" spc="100">
                <a:ln>
                  <a:solidFill>
                    <a:prstClr val="black">
                      <a:alpha val="20000"/>
                    </a:prstClr>
                  </a:solidFill>
                </a:ln>
                <a:solidFill>
                  <a:srgbClr val="000000"/>
                </a:solidFill>
                <a:latin typeface="NOVA Bold"/>
                <a:ea typeface="NOVA Bold"/>
                <a:cs typeface="Arial" pitchFamily="34" charset="0"/>
              </a:rPr>
              <a:t>62%)</a:t>
            </a:r>
            <a:r>
              <a:rPr lang="ko-KR" altLang="en-US" sz="1600" spc="100">
                <a:ln>
                  <a:solidFill>
                    <a:prstClr val="black">
                      <a:alpha val="20000"/>
                    </a:prstClr>
                  </a:solidFill>
                </a:ln>
                <a:solidFill>
                  <a:srgbClr val="000000"/>
                </a:solidFill>
                <a:latin typeface="NOVA Bold"/>
                <a:ea typeface="NOVA Bold"/>
                <a:cs typeface="Arial" pitchFamily="34" charset="0"/>
              </a:rPr>
              <a:t>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인근 거주 인구는 </a:t>
            </a:r>
            <a:r>
              <a:rPr lang="en-US" altLang="ko-KR" sz="1600" spc="100">
                <a:ln>
                  <a:solidFill>
                    <a:prstClr val="black">
                      <a:alpha val="20000"/>
                    </a:prstClr>
                  </a:solidFill>
                </a:ln>
                <a:solidFill>
                  <a:srgbClr val="000000"/>
                </a:solidFill>
                <a:latin typeface="NOVA Bold"/>
                <a:ea typeface="NOVA Bold"/>
                <a:cs typeface="Arial" pitchFamily="34" charset="0"/>
              </a:rPr>
              <a:t>8,256</a:t>
            </a:r>
            <a:r>
              <a:rPr lang="ko-KR" altLang="en-US" sz="1600" spc="100">
                <a:ln>
                  <a:solidFill>
                    <a:prstClr val="black">
                      <a:alpha val="20000"/>
                    </a:prstClr>
                  </a:solidFill>
                </a:ln>
                <a:solidFill>
                  <a:srgbClr val="000000"/>
                </a:solidFill>
                <a:latin typeface="NOVA Bold"/>
                <a:ea typeface="NOVA Bold"/>
                <a:cs typeface="Arial" pitchFamily="34" charset="0"/>
              </a:rPr>
              <a:t>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연령 </a:t>
            </a:r>
            <a:r>
              <a:rPr lang="en-US" altLang="ko-KR" sz="1600" spc="100">
                <a:ln>
                  <a:solidFill>
                    <a:prstClr val="black">
                      <a:alpha val="20000"/>
                    </a:prstClr>
                  </a:solidFill>
                </a:ln>
                <a:solidFill>
                  <a:srgbClr val="000000"/>
                </a:solidFill>
                <a:latin typeface="NOVA Bold"/>
                <a:ea typeface="NOVA Bold"/>
                <a:cs typeface="Arial" pitchFamily="34" charset="0"/>
              </a:rPr>
              <a:t>50</a:t>
            </a:r>
            <a:r>
              <a:rPr lang="ko-KR" altLang="en-US" sz="1600" spc="100">
                <a:ln>
                  <a:solidFill>
                    <a:prstClr val="black">
                      <a:alpha val="20000"/>
                    </a:prstClr>
                  </a:solidFill>
                </a:ln>
                <a:solidFill>
                  <a:srgbClr val="000000"/>
                </a:solidFill>
                <a:latin typeface="NOVA Bold"/>
                <a:ea typeface="NOVA Bold"/>
                <a:cs typeface="Arial" pitchFamily="34" charset="0"/>
              </a:rPr>
              <a:t>대 이상 인구는 </a:t>
            </a:r>
            <a:r>
              <a:rPr lang="en-US" altLang="ko-KR" sz="1600" spc="100">
                <a:ln>
                  <a:solidFill>
                    <a:prstClr val="black">
                      <a:alpha val="20000"/>
                    </a:prstClr>
                  </a:solidFill>
                </a:ln>
                <a:solidFill>
                  <a:srgbClr val="000000"/>
                </a:solidFill>
                <a:latin typeface="NOVA Bold"/>
                <a:ea typeface="NOVA Bold"/>
                <a:cs typeface="Arial" pitchFamily="34" charset="0"/>
              </a:rPr>
              <a:t>23% </a:t>
            </a:r>
            <a:r>
              <a:rPr lang="ko-KR" altLang="en-US" sz="1600" spc="100">
                <a:ln>
                  <a:solidFill>
                    <a:prstClr val="black">
                      <a:alpha val="20000"/>
                    </a:prstClr>
                  </a:solidFill>
                </a:ln>
                <a:solidFill>
                  <a:srgbClr val="000000"/>
                </a:solidFill>
                <a:latin typeface="NOVA Bold"/>
                <a:ea typeface="NOVA Bold"/>
                <a:cs typeface="Arial" pitchFamily="34" charset="0"/>
              </a:rPr>
              <a:t>를 차지하며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현재 </a:t>
            </a:r>
            <a:r>
              <a:rPr lang="en-US" altLang="ko-KR" sz="1600" spc="100">
                <a:ln>
                  <a:solidFill>
                    <a:prstClr val="black">
                      <a:alpha val="20000"/>
                    </a:prstClr>
                  </a:solidFill>
                </a:ln>
                <a:solidFill>
                  <a:srgbClr val="000000"/>
                </a:solidFill>
                <a:latin typeface="NOVA Bold"/>
                <a:ea typeface="NOVA Bold"/>
                <a:cs typeface="Arial" pitchFamily="34" charset="0"/>
              </a:rPr>
              <a:t>204</a:t>
            </a:r>
            <a:r>
              <a:rPr lang="ko-KR" altLang="en-US" sz="1600" spc="100">
                <a:ln>
                  <a:solidFill>
                    <a:prstClr val="black">
                      <a:alpha val="20000"/>
                    </a:prstClr>
                  </a:solidFill>
                </a:ln>
                <a:solidFill>
                  <a:srgbClr val="000000"/>
                </a:solidFill>
                <a:latin typeface="NOVA Bold"/>
                <a:ea typeface="NOVA Bold"/>
                <a:cs typeface="Arial" pitchFamily="34" charset="0"/>
              </a:rPr>
              <a:t>개 가맹점 중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년 이상 영업 비율이 </a:t>
            </a:r>
            <a:r>
              <a:rPr lang="en-US" altLang="ko-KR" sz="1600" spc="100">
                <a:ln>
                  <a:solidFill>
                    <a:prstClr val="black">
                      <a:alpha val="20000"/>
                    </a:prstClr>
                  </a:solidFill>
                </a:ln>
                <a:solidFill>
                  <a:srgbClr val="000000"/>
                </a:solidFill>
                <a:latin typeface="NOVA Bold"/>
                <a:ea typeface="NOVA Bold"/>
                <a:cs typeface="Arial" pitchFamily="34" charset="0"/>
              </a:rPr>
              <a:t>76%</a:t>
            </a:r>
            <a:r>
              <a:rPr lang="ko-KR" altLang="en-US" sz="1600" spc="100">
                <a:ln>
                  <a:solidFill>
                    <a:prstClr val="black">
                      <a:alpha val="20000"/>
                    </a:prstClr>
                  </a:solidFill>
                </a:ln>
                <a:solidFill>
                  <a:srgbClr val="000000"/>
                </a:solidFill>
                <a:latin typeface="NOVA Bold"/>
                <a:ea typeface="NOVA Bold"/>
                <a:cs typeface="Arial" pitchFamily="34" charset="0"/>
              </a:rPr>
              <a:t>를 차지함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125392601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a:t>
            </a:r>
            <a:r>
              <a:rPr lang="ko-KR" altLang="en-US"/>
              <a:t>종</a:t>
            </a:r>
            <a:r>
              <a:rPr lang="ko-KR" altLang="en-US" smtClean="0"/>
              <a:t> 현황</a:t>
            </a:r>
            <a:endParaRPr lang="ko-KR" altLang="en-US"/>
          </a:p>
        </p:txBody>
      </p:sp>
      <p:sp>
        <p:nvSpPr>
          <p:cNvPr id="3" name="제목 2"/>
          <p:cNvSpPr>
            <a:spLocks noGrp="1"/>
          </p:cNvSpPr>
          <p:nvPr>
            <p:ph type="title"/>
          </p:nvPr>
        </p:nvSpPr>
        <p:spPr/>
        <p:txBody>
          <a:bodyPr/>
          <a:lstStyle/>
          <a:p>
            <a:r>
              <a:rPr lang="ko-KR" altLang="en-US" smtClean="0"/>
              <a:t>     제주시 방송통신고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21" name="직선 연결선 20"/>
          <p:cNvCxnSpPr/>
          <p:nvPr/>
        </p:nvCxnSpPr>
        <p:spPr>
          <a:xfrm>
            <a:off x="359932" y="227687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59532" y="195283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34" name="표 33"/>
          <p:cNvGraphicFramePr>
            <a:graphicFrameLocks noGrp="1"/>
          </p:cNvGraphicFramePr>
          <p:nvPr>
            <p:extLst>
              <p:ext uri="{D42A27DB-BD31-4B8C-83A1-F6EECF244321}">
                <p14:modId xmlns:p14="http://schemas.microsoft.com/office/powerpoint/2010/main" val="1346690609"/>
              </p:ext>
            </p:extLst>
          </p:nvPr>
        </p:nvGraphicFramePr>
        <p:xfrm>
          <a:off x="349493" y="2343370"/>
          <a:ext cx="8506977" cy="1934762"/>
        </p:xfrm>
        <a:graphic>
          <a:graphicData uri="http://schemas.openxmlformats.org/drawingml/2006/table">
            <a:tbl>
              <a:tblPr/>
              <a:tblGrid>
                <a:gridCol w="442087"/>
                <a:gridCol w="540060"/>
                <a:gridCol w="752483"/>
                <a:gridCol w="752483"/>
                <a:gridCol w="752483"/>
                <a:gridCol w="752483"/>
                <a:gridCol w="752483"/>
                <a:gridCol w="752483"/>
                <a:gridCol w="752483"/>
                <a:gridCol w="752483"/>
                <a:gridCol w="752483"/>
                <a:gridCol w="752483"/>
              </a:tblGrid>
              <a:tr h="288034">
                <a:tc>
                  <a:txBody>
                    <a:bodyPr/>
                    <a:lstStyle/>
                    <a:p>
                      <a:pPr algn="ctr" rtl="0" fontAlgn="ctr"/>
                      <a:r>
                        <a:rPr lang="ko-KR" altLang="en-US" sz="1100" b="1" i="0" u="none" strike="noStrike" smtClean="0">
                          <a:solidFill>
                            <a:schemeClr val="bg1"/>
                          </a:solidFill>
                          <a:latin typeface="+mn-ea"/>
                          <a:ea typeface="+mn-ea"/>
                        </a:rPr>
                        <a:t>년도</a:t>
                      </a:r>
                      <a:endParaRPr lang="en-US" altLang="ko-KR" sz="1100" b="1" i="0" u="none" strike="noStrike" smtClean="0">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업종</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tx1"/>
                          </a:solidFill>
                          <a:latin typeface="+mn-ea"/>
                          <a:ea typeface="+mn-ea"/>
                        </a:rPr>
                        <a:t>일반음식</a:t>
                      </a:r>
                      <a:endParaRPr lang="en-US" altLang="ko-KR" sz="1100" b="1" i="0" u="none" strike="noStrike" smtClean="0">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보건</a:t>
                      </a:r>
                      <a:r>
                        <a:rPr lang="en-US" altLang="ko-KR" sz="1100" b="1" i="0" u="none" strike="noStrike" smtClean="0">
                          <a:solidFill>
                            <a:schemeClr val="tx1"/>
                          </a:solidFill>
                          <a:latin typeface="+mn-ea"/>
                          <a:ea typeface="+mn-ea"/>
                        </a:rPr>
                        <a:t>/</a:t>
                      </a:r>
                      <a:r>
                        <a:rPr lang="ko-KR" altLang="en-US" sz="1100" b="1" i="0" u="none" strike="noStrike" smtClean="0">
                          <a:solidFill>
                            <a:schemeClr val="tx1"/>
                          </a:solidFill>
                          <a:latin typeface="+mn-ea"/>
                          <a:ea typeface="+mn-ea"/>
                        </a:rPr>
                        <a:t>위생</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휴게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음식료품</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회원제</a:t>
                      </a:r>
                      <a:endParaRPr lang="en-US" altLang="ko-KR" sz="1100" b="1" i="0" u="none" strike="noStrike" smtClean="0">
                        <a:solidFill>
                          <a:schemeClr val="tx1"/>
                        </a:solidFill>
                        <a:latin typeface="+mn-ea"/>
                        <a:ea typeface="+mn-ea"/>
                      </a:endParaRPr>
                    </a:p>
                    <a:p>
                      <a:pPr algn="ctr" rtl="0" fontAlgn="ctr"/>
                      <a:r>
                        <a:rPr lang="ko-KR" altLang="en-US" sz="1100" b="1" i="0" u="none" strike="noStrike" smtClean="0">
                          <a:solidFill>
                            <a:schemeClr val="tx1"/>
                          </a:solidFill>
                          <a:latin typeface="+mn-ea"/>
                          <a:ea typeface="+mn-ea"/>
                        </a:rPr>
                        <a:t>형태업소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유통업영리</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의류</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학원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용역서비스</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서적</a:t>
                      </a:r>
                      <a:r>
                        <a:rPr lang="en-US" altLang="ko-KR" sz="1100" b="1" i="0" u="none" strike="noStrike" smtClean="0">
                          <a:solidFill>
                            <a:schemeClr val="tx1"/>
                          </a:solidFill>
                          <a:latin typeface="+mn-ea"/>
                          <a:ea typeface="+mn-ea"/>
                        </a:rPr>
                        <a:t>/</a:t>
                      </a:r>
                      <a:r>
                        <a:rPr lang="ko-KR" altLang="en-US" sz="1100" b="1" i="0" u="none" strike="noStrike" smtClean="0">
                          <a:solidFill>
                            <a:schemeClr val="tx1"/>
                          </a:solidFill>
                          <a:latin typeface="+mn-ea"/>
                          <a:ea typeface="+mn-ea"/>
                        </a:rPr>
                        <a:t>문구</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7916">
                <a:tc rowSpan="2">
                  <a:txBody>
                    <a:bodyPr/>
                    <a:lstStyle/>
                    <a:p>
                      <a:pPr algn="ctr" rtl="0" fontAlgn="ctr"/>
                      <a:r>
                        <a:rPr lang="en-US" altLang="ko-KR" sz="1100" b="1" i="0" u="none" strike="noStrike" smtClean="0">
                          <a:solidFill>
                            <a:schemeClr val="bg1"/>
                          </a:solidFill>
                          <a:latin typeface="+mn-ea"/>
                          <a:ea typeface="+mn-ea"/>
                        </a:rPr>
                        <a:t>’14</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rowSpan="2">
                  <a:txBody>
                    <a:bodyPr/>
                    <a:lstStyle/>
                    <a:p>
                      <a:pPr algn="ctr" rtl="0" fontAlgn="ctr"/>
                      <a:r>
                        <a:rPr lang="en-US" altLang="ko-KR" sz="1100" b="1" i="0" u="none" strike="noStrike" smtClean="0">
                          <a:solidFill>
                            <a:schemeClr val="bg1"/>
                          </a:solidFill>
                          <a:latin typeface="+mn-ea"/>
                          <a:ea typeface="+mn-ea"/>
                        </a:rPr>
                        <a:t>’15</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19</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rowSpan="3">
                  <a:txBody>
                    <a:bodyPr/>
                    <a:lstStyle/>
                    <a:p>
                      <a:pPr algn="ctr" rtl="0" fontAlgn="ctr"/>
                      <a:r>
                        <a:rPr lang="en-US" altLang="ko-KR" sz="1100" b="1" i="0" u="none" strike="noStrike" smtClean="0">
                          <a:solidFill>
                            <a:schemeClr val="bg1"/>
                          </a:solidFill>
                          <a:latin typeface="+mn-ea"/>
                          <a:ea typeface="+mn-ea"/>
                        </a:rPr>
                        <a:t>‘16</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10</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58</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35" name="직선 연결선 34"/>
          <p:cNvCxnSpPr/>
          <p:nvPr/>
        </p:nvCxnSpPr>
        <p:spPr>
          <a:xfrm>
            <a:off x="365327" y="4755640"/>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64927" y="4431604"/>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및 점당 매출액 현황</a:t>
            </a:r>
          </a:p>
        </p:txBody>
      </p:sp>
      <p:graphicFrame>
        <p:nvGraphicFramePr>
          <p:cNvPr id="37" name="표 36"/>
          <p:cNvGraphicFramePr>
            <a:graphicFrameLocks noGrp="1"/>
          </p:cNvGraphicFramePr>
          <p:nvPr>
            <p:extLst>
              <p:ext uri="{D42A27DB-BD31-4B8C-83A1-F6EECF244321}">
                <p14:modId xmlns:p14="http://schemas.microsoft.com/office/powerpoint/2010/main" val="646834642"/>
              </p:ext>
            </p:extLst>
          </p:nvPr>
        </p:nvGraphicFramePr>
        <p:xfrm>
          <a:off x="372517" y="4829317"/>
          <a:ext cx="8506979" cy="1663495"/>
        </p:xfrm>
        <a:graphic>
          <a:graphicData uri="http://schemas.openxmlformats.org/drawingml/2006/table">
            <a:tbl>
              <a:tblPr/>
              <a:tblGrid>
                <a:gridCol w="563079"/>
                <a:gridCol w="419070"/>
                <a:gridCol w="752483"/>
                <a:gridCol w="752483"/>
                <a:gridCol w="752483"/>
                <a:gridCol w="752483"/>
                <a:gridCol w="752483"/>
                <a:gridCol w="752483"/>
                <a:gridCol w="752483"/>
                <a:gridCol w="752483"/>
                <a:gridCol w="752483"/>
                <a:gridCol w="752483"/>
              </a:tblGrid>
              <a:tr h="264829">
                <a:tc gridSpan="2">
                  <a:txBody>
                    <a:bodyPr/>
                    <a:lstStyle/>
                    <a:p>
                      <a:pPr algn="ctr" rtl="0" fontAlgn="ctr"/>
                      <a:r>
                        <a:rPr lang="ko-KR" altLang="en-US" sz="1100" b="1" i="0" u="none" strike="noStrike" smtClean="0">
                          <a:solidFill>
                            <a:schemeClr val="bg1"/>
                          </a:solidFill>
                          <a:latin typeface="+mn-ea"/>
                          <a:ea typeface="+mn-ea"/>
                        </a:rPr>
                        <a:t>업종</a:t>
                      </a:r>
                      <a:endParaRPr 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tx1"/>
                          </a:solidFill>
                          <a:latin typeface="+mn-ea"/>
                          <a:ea typeface="+mn-ea"/>
                        </a:rPr>
                        <a:t>일반음식</a:t>
                      </a:r>
                      <a:endParaRPr lang="en-US" altLang="ko-KR" sz="1100" b="1" i="0" u="none" strike="noStrike" smtClean="0">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보건</a:t>
                      </a:r>
                      <a:r>
                        <a:rPr lang="en-US" altLang="ko-KR" sz="1100" b="1" i="0" u="none" strike="noStrike" smtClean="0">
                          <a:solidFill>
                            <a:schemeClr val="tx1"/>
                          </a:solidFill>
                          <a:latin typeface="+mn-ea"/>
                          <a:ea typeface="+mn-ea"/>
                        </a:rPr>
                        <a:t>/</a:t>
                      </a:r>
                      <a:r>
                        <a:rPr lang="ko-KR" altLang="en-US" sz="1100" b="1" i="0" u="none" strike="noStrike" smtClean="0">
                          <a:solidFill>
                            <a:schemeClr val="tx1"/>
                          </a:solidFill>
                          <a:latin typeface="+mn-ea"/>
                          <a:ea typeface="+mn-ea"/>
                        </a:rPr>
                        <a:t>위생</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휴게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음식료품</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회원제</a:t>
                      </a:r>
                      <a:endParaRPr lang="en-US" altLang="ko-KR" sz="1100" b="1" i="0" u="none" strike="noStrike" smtClean="0">
                        <a:solidFill>
                          <a:schemeClr val="tx1"/>
                        </a:solidFill>
                        <a:latin typeface="+mn-ea"/>
                        <a:ea typeface="+mn-ea"/>
                      </a:endParaRPr>
                    </a:p>
                    <a:p>
                      <a:pPr algn="ctr" rtl="0" fontAlgn="ctr"/>
                      <a:r>
                        <a:rPr lang="ko-KR" altLang="en-US" sz="1100" b="1" i="0" u="none" strike="noStrike" smtClean="0">
                          <a:solidFill>
                            <a:schemeClr val="tx1"/>
                          </a:solidFill>
                          <a:latin typeface="+mn-ea"/>
                          <a:ea typeface="+mn-ea"/>
                        </a:rPr>
                        <a:t>형태업소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유통업영리</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rgbClr val="FF0000"/>
                          </a:solidFill>
                          <a:latin typeface="+mn-ea"/>
                          <a:ea typeface="+mn-ea"/>
                        </a:rPr>
                        <a:t>의류</a:t>
                      </a:r>
                      <a:endParaRPr lang="en-US" sz="11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학원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용역서비스</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rgbClr val="3333FF"/>
                          </a:solidFill>
                          <a:latin typeface="+mn-ea"/>
                          <a:ea typeface="+mn-ea"/>
                        </a:rPr>
                        <a:t>서적</a:t>
                      </a:r>
                      <a:r>
                        <a:rPr lang="en-US" altLang="ko-KR" sz="1100" b="1" i="0" u="none" strike="noStrike" smtClean="0">
                          <a:solidFill>
                            <a:srgbClr val="3333FF"/>
                          </a:solidFill>
                          <a:latin typeface="+mn-ea"/>
                          <a:ea typeface="+mn-ea"/>
                        </a:rPr>
                        <a:t>/</a:t>
                      </a:r>
                      <a:r>
                        <a:rPr lang="ko-KR" altLang="en-US" sz="1100" b="1" i="0" u="none" strike="noStrike" smtClean="0">
                          <a:solidFill>
                            <a:srgbClr val="3333FF"/>
                          </a:solidFill>
                          <a:latin typeface="+mn-ea"/>
                          <a:ea typeface="+mn-ea"/>
                        </a:rPr>
                        <a:t>문구</a:t>
                      </a:r>
                      <a:endParaRPr lang="en-US" sz="1100" b="1" i="0" u="none" strike="noStrike">
                        <a:solidFill>
                          <a:srgbClr val="3333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4829">
                <a:tc gridSpan="2">
                  <a:txBody>
                    <a:bodyPr/>
                    <a:lstStyle/>
                    <a:p>
                      <a:pPr algn="ctr" rtl="0" fontAlgn="ctr"/>
                      <a:r>
                        <a:rPr lang="ko-KR" altLang="en-US" sz="1100" b="1" i="0" u="none" strike="noStrike" smtClean="0">
                          <a:solidFill>
                            <a:schemeClr val="bg1"/>
                          </a:solidFill>
                          <a:latin typeface="+mn-ea"/>
                          <a:ea typeface="+mn-ea"/>
                        </a:rPr>
                        <a:t>전체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1</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6</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9</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gridSpan="2">
                  <a:txBody>
                    <a:bodyPr/>
                    <a:lstStyle/>
                    <a:p>
                      <a:pPr algn="ctr" rtl="0" fontAlgn="ctr"/>
                      <a:r>
                        <a:rPr lang="ko-KR" altLang="en-US" sz="1100" b="1" i="0" u="none" strike="noStrike" smtClean="0">
                          <a:solidFill>
                            <a:schemeClr val="bg1"/>
                          </a:solidFill>
                          <a:latin typeface="+mn-ea"/>
                          <a:ea typeface="+mn-ea"/>
                        </a:rPr>
                        <a:t>영업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1</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5</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9</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3333FF"/>
                          </a:solidFill>
                          <a:latin typeface="+mn-ea"/>
                          <a:ea typeface="+mn-ea"/>
                        </a:rPr>
                        <a:t>9</a:t>
                      </a:r>
                      <a:r>
                        <a:rPr lang="ko-KR" altLang="en-US" sz="1000" b="0" i="0" u="none" strike="noStrike" smtClean="0">
                          <a:solidFill>
                            <a:srgbClr val="3333FF"/>
                          </a:solidFill>
                          <a:latin typeface="+mn-ea"/>
                          <a:ea typeface="+mn-ea"/>
                        </a:rPr>
                        <a:t>년 </a:t>
                      </a:r>
                      <a:r>
                        <a:rPr lang="en-US" altLang="ko-KR" sz="1000" b="0" i="0" u="none" strike="noStrike" smtClean="0">
                          <a:solidFill>
                            <a:srgbClr val="3333FF"/>
                          </a:solidFill>
                          <a:latin typeface="+mn-ea"/>
                          <a:ea typeface="+mn-ea"/>
                        </a:rPr>
                        <a:t>2</a:t>
                      </a:r>
                      <a:r>
                        <a:rPr lang="ko-KR" altLang="en-US" sz="1000" b="0" i="0" u="none" strike="noStrike" smtClean="0">
                          <a:solidFill>
                            <a:srgbClr val="3333FF"/>
                          </a:solidFill>
                          <a:latin typeface="+mn-ea"/>
                          <a:ea typeface="+mn-ea"/>
                        </a:rPr>
                        <a:t>개월</a:t>
                      </a:r>
                      <a:endParaRPr lang="ko-KR" altLang="en-US" sz="1000" b="0" i="0" u="none" strike="noStrike">
                        <a:solidFill>
                          <a:srgbClr val="3333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gridSpan="2">
                  <a:txBody>
                    <a:bodyPr/>
                    <a:lstStyle/>
                    <a:p>
                      <a:pPr algn="ctr" rtl="0" fontAlgn="ctr"/>
                      <a:r>
                        <a:rPr lang="ko-KR" altLang="en-US" sz="1100" b="1" i="0" u="none" strike="noStrike" smtClean="0">
                          <a:solidFill>
                            <a:schemeClr val="bg1"/>
                          </a:solidFill>
                          <a:latin typeface="+mn-ea"/>
                          <a:ea typeface="+mn-ea"/>
                        </a:rPr>
                        <a:t>폐업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B w="28575" cap="flat" cmpd="sng" algn="ctr">
                      <a:solidFill>
                        <a:schemeClr val="bg1">
                          <a:lumMod val="75000"/>
                        </a:schemeClr>
                      </a:solidFill>
                      <a:prstDash val="solid"/>
                      <a:round/>
                      <a:headEnd type="none" w="med" len="med"/>
                      <a:tailEnd type="none" w="med" len="med"/>
                    </a:lnB>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1</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7</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12</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64829">
                <a:tc rowSpan="2">
                  <a:txBody>
                    <a:bodyPr/>
                    <a:lstStyle/>
                    <a:p>
                      <a:pPr algn="ctr" rtl="0" fontAlgn="ctr"/>
                      <a:r>
                        <a:rPr lang="ko-KR" altLang="en-US" sz="1100" b="1" i="0" u="none" strike="noStrike" smtClean="0">
                          <a:solidFill>
                            <a:schemeClr val="bg1"/>
                          </a:solidFill>
                          <a:latin typeface="+mn-ea"/>
                          <a:ea typeface="+mn-ea"/>
                        </a:rPr>
                        <a:t>점당</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매출</a:t>
                      </a:r>
                      <a:endParaRPr lang="en-US" altLang="ko-KR" sz="1100" b="1" i="0" u="none" strike="noStrike" smtClean="0">
                        <a:solidFill>
                          <a:schemeClr val="bg1"/>
                        </a:solidFill>
                        <a:latin typeface="+mn-ea"/>
                        <a:ea typeface="+mn-ea"/>
                      </a:endParaRPr>
                    </a:p>
                    <a:p>
                      <a:pPr algn="ctr" rtl="0" fontAlgn="ctr"/>
                      <a:r>
                        <a:rPr lang="en-US" altLang="ko-KR" sz="1000" b="1" i="0" u="none" strike="noStrike" smtClean="0">
                          <a:solidFill>
                            <a:schemeClr val="bg1"/>
                          </a:solidFill>
                          <a:latin typeface="+mn-ea"/>
                          <a:ea typeface="+mn-ea"/>
                        </a:rPr>
                        <a:t>(</a:t>
                      </a:r>
                      <a:r>
                        <a:rPr lang="ko-KR" altLang="en-US" sz="1000" b="1" i="0" u="none" strike="noStrike" smtClean="0">
                          <a:solidFill>
                            <a:schemeClr val="bg1"/>
                          </a:solidFill>
                          <a:latin typeface="+mn-ea"/>
                          <a:ea typeface="+mn-ea"/>
                        </a:rPr>
                        <a:t>백만원</a:t>
                      </a:r>
                      <a:r>
                        <a:rPr lang="en-US" altLang="ko-KR" sz="1000" b="1" i="0" u="none" strike="noStrike" smtClean="0">
                          <a:solidFill>
                            <a:schemeClr val="bg1"/>
                          </a:solidFill>
                          <a:latin typeface="+mn-ea"/>
                          <a:ea typeface="+mn-ea"/>
                        </a:rPr>
                        <a:t>)</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0" marR="0" marT="4070" marB="0" anchor="ctr">
                    <a:lnL w="12700" cap="flat" cmpd="sng" algn="ctr">
                      <a:solidFill>
                        <a:schemeClr val="bg1">
                          <a:lumMod val="75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chemeClr val="tx1"/>
                          </a:solidFill>
                          <a:latin typeface="+mn-ea"/>
                          <a:ea typeface="+mn-ea"/>
                        </a:rPr>
                        <a:t>36</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10</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1</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3333FF"/>
                          </a:solidFill>
                          <a:latin typeface="+mn-ea"/>
                          <a:ea typeface="+mn-ea"/>
                        </a:rPr>
                        <a:t>78</a:t>
                      </a:r>
                      <a:endParaRPr lang="ko-KR" altLang="en-US" sz="1000" b="0" i="0" u="none" strike="noStrike">
                        <a:solidFill>
                          <a:srgbClr val="3333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vMerge="1">
                  <a:txBody>
                    <a:bodyPr/>
                    <a:lstStyle/>
                    <a:p>
                      <a:pPr algn="ctr" rtl="0" fontAlgn="ct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chemeClr val="tx1"/>
                          </a:solidFill>
                          <a:latin typeface="+mn-ea"/>
                          <a:ea typeface="+mn-ea"/>
                        </a:rPr>
                        <a:t>46</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10</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16</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36</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27</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48</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3</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27</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17</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3333FF"/>
                          </a:solidFill>
                          <a:latin typeface="+mn-ea"/>
                          <a:ea typeface="+mn-ea"/>
                        </a:rPr>
                        <a:t>116</a:t>
                      </a:r>
                      <a:endParaRPr lang="ko-KR" altLang="en-US" sz="1000" b="0" i="0" u="none" strike="noStrike">
                        <a:solidFill>
                          <a:srgbClr val="3333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9" name="TextBox 38"/>
          <p:cNvSpPr txBox="1"/>
          <p:nvPr/>
        </p:nvSpPr>
        <p:spPr>
          <a:xfrm>
            <a:off x="395536" y="4330769"/>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5" name="위쪽 화살표 14"/>
          <p:cNvSpPr/>
          <p:nvPr/>
        </p:nvSpPr>
        <p:spPr>
          <a:xfrm rot="10800000">
            <a:off x="1763688" y="3645024"/>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위쪽 화살표 15"/>
          <p:cNvSpPr/>
          <p:nvPr/>
        </p:nvSpPr>
        <p:spPr>
          <a:xfrm>
            <a:off x="1763688" y="3197023"/>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7" name="위쪽 화살표 16"/>
          <p:cNvSpPr/>
          <p:nvPr/>
        </p:nvSpPr>
        <p:spPr>
          <a:xfrm>
            <a:off x="2483768" y="2744924"/>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0800000">
            <a:off x="3275856" y="2744924"/>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위쪽 화살표 18"/>
          <p:cNvSpPr/>
          <p:nvPr/>
        </p:nvSpPr>
        <p:spPr>
          <a:xfrm rot="10800000">
            <a:off x="6300192" y="2744925"/>
            <a:ext cx="288032" cy="12593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2" name="위쪽 화살표 21"/>
          <p:cNvSpPr/>
          <p:nvPr/>
        </p:nvSpPr>
        <p:spPr>
          <a:xfrm rot="10800000">
            <a:off x="7021677" y="2744925"/>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10800000">
            <a:off x="8516912" y="2735315"/>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위쪽 화살표 23"/>
          <p:cNvSpPr/>
          <p:nvPr/>
        </p:nvSpPr>
        <p:spPr>
          <a:xfrm rot="10800000">
            <a:off x="4788024" y="3197023"/>
            <a:ext cx="288032" cy="80720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a:off x="4788024" y="2744924"/>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a:off x="4031940" y="2744924"/>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10800000">
            <a:off x="4031940" y="3645026"/>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위쪽 화살표 27"/>
          <p:cNvSpPr/>
          <p:nvPr/>
        </p:nvSpPr>
        <p:spPr>
          <a:xfrm rot="10800000">
            <a:off x="5508104" y="3645024"/>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a:off x="5508103" y="2744924"/>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a:off x="7021677" y="319702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a:off x="7776356" y="3645024"/>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a:off x="8568444" y="605729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a:off x="5544108" y="6057291"/>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2" name="위쪽 화살표 41"/>
          <p:cNvSpPr/>
          <p:nvPr/>
        </p:nvSpPr>
        <p:spPr>
          <a:xfrm>
            <a:off x="3311860" y="6053110"/>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위쪽 화살표 43"/>
          <p:cNvSpPr/>
          <p:nvPr/>
        </p:nvSpPr>
        <p:spPr>
          <a:xfrm>
            <a:off x="1799692" y="6053109"/>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위쪽 화살표 44"/>
          <p:cNvSpPr/>
          <p:nvPr/>
        </p:nvSpPr>
        <p:spPr>
          <a:xfrm rot="10800000">
            <a:off x="4031941" y="6057292"/>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위쪽 화살표 45"/>
          <p:cNvSpPr/>
          <p:nvPr/>
        </p:nvSpPr>
        <p:spPr>
          <a:xfrm>
            <a:off x="2519772" y="605729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직사각형 40"/>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일반음식 업종의 개폐업이 가장 활발하고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의류업은 영업</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폐업 모두 평균 업력이 가장 짧으며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폐업추세가 지속되고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서적</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문구 업종의 평균 업력과 점당 매출액이 가장 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 name="TextBox 3"/>
          <p:cNvSpPr txBox="1"/>
          <p:nvPr/>
        </p:nvSpPr>
        <p:spPr>
          <a:xfrm>
            <a:off x="1563299"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43" name="TextBox 42"/>
          <p:cNvSpPr txBox="1"/>
          <p:nvPr/>
        </p:nvSpPr>
        <p:spPr>
          <a:xfrm>
            <a:off x="6036639" y="5589240"/>
            <a:ext cx="305331"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FF0000"/>
                </a:solidFill>
                <a:cs typeface="Arial Narrow" pitchFamily="34" charset="0"/>
              </a:rPr>
              <a:t>∧</a:t>
            </a:r>
            <a:endParaRPr lang="ko-KR" altLang="en-US" sz="1500">
              <a:solidFill>
                <a:srgbClr val="FF0000"/>
              </a:solidFill>
              <a:cs typeface="Arial Narrow" pitchFamily="34" charset="0"/>
            </a:endParaRPr>
          </a:p>
        </p:txBody>
      </p:sp>
      <p:sp>
        <p:nvSpPr>
          <p:cNvPr id="47" name="TextBox 46"/>
          <p:cNvSpPr txBox="1"/>
          <p:nvPr/>
        </p:nvSpPr>
        <p:spPr>
          <a:xfrm>
            <a:off x="2339752"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48" name="TextBox 47"/>
          <p:cNvSpPr txBox="1"/>
          <p:nvPr/>
        </p:nvSpPr>
        <p:spPr>
          <a:xfrm>
            <a:off x="3059832"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49" name="TextBox 48"/>
          <p:cNvSpPr txBox="1"/>
          <p:nvPr/>
        </p:nvSpPr>
        <p:spPr>
          <a:xfrm>
            <a:off x="3836285"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0" name="TextBox 49"/>
          <p:cNvSpPr txBox="1"/>
          <p:nvPr/>
        </p:nvSpPr>
        <p:spPr>
          <a:xfrm>
            <a:off x="4572000"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1" name="TextBox 50"/>
          <p:cNvSpPr txBox="1"/>
          <p:nvPr/>
        </p:nvSpPr>
        <p:spPr>
          <a:xfrm>
            <a:off x="5348453"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2" name="TextBox 51"/>
          <p:cNvSpPr txBox="1"/>
          <p:nvPr/>
        </p:nvSpPr>
        <p:spPr>
          <a:xfrm>
            <a:off x="6855887"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3" name="TextBox 52"/>
          <p:cNvSpPr txBox="1"/>
          <p:nvPr/>
        </p:nvSpPr>
        <p:spPr>
          <a:xfrm>
            <a:off x="7632340"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4" name="TextBox 53"/>
          <p:cNvSpPr txBox="1"/>
          <p:nvPr/>
        </p:nvSpPr>
        <p:spPr>
          <a:xfrm>
            <a:off x="8352420"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5" name="위쪽 화살표 54"/>
          <p:cNvSpPr/>
          <p:nvPr/>
        </p:nvSpPr>
        <p:spPr>
          <a:xfrm>
            <a:off x="4824028" y="6050478"/>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6" name="위쪽 화살표 55"/>
          <p:cNvSpPr/>
          <p:nvPr/>
        </p:nvSpPr>
        <p:spPr>
          <a:xfrm>
            <a:off x="7056276" y="605729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7" name="위쪽 화살표 56"/>
          <p:cNvSpPr/>
          <p:nvPr/>
        </p:nvSpPr>
        <p:spPr>
          <a:xfrm>
            <a:off x="7812360" y="605729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10425238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 속성 현황</a:t>
            </a:r>
            <a:endParaRPr lang="ko-KR" altLang="en-US"/>
          </a:p>
        </p:txBody>
      </p:sp>
      <p:sp>
        <p:nvSpPr>
          <p:cNvPr id="3" name="제목 2"/>
          <p:cNvSpPr>
            <a:spLocks noGrp="1"/>
          </p:cNvSpPr>
          <p:nvPr>
            <p:ph type="title"/>
          </p:nvPr>
        </p:nvSpPr>
        <p:spPr/>
        <p:txBody>
          <a:bodyPr/>
          <a:lstStyle/>
          <a:p>
            <a:r>
              <a:rPr lang="ko-KR" altLang="en-US" smtClean="0"/>
              <a:t>     제주시 방송통신고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16" name="직선 연결선 15"/>
          <p:cNvCxnSpPr/>
          <p:nvPr/>
        </p:nvCxnSpPr>
        <p:spPr>
          <a:xfrm>
            <a:off x="503948" y="3028334"/>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03548" y="2704298"/>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8" name="직선 연결선 17"/>
          <p:cNvCxnSpPr/>
          <p:nvPr/>
        </p:nvCxnSpPr>
        <p:spPr>
          <a:xfrm>
            <a:off x="4103948" y="232595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103948" y="2036694"/>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0" name="표 19"/>
          <p:cNvGraphicFramePr>
            <a:graphicFrameLocks noGrp="1"/>
          </p:cNvGraphicFramePr>
          <p:nvPr>
            <p:extLst>
              <p:ext uri="{D42A27DB-BD31-4B8C-83A1-F6EECF244321}">
                <p14:modId xmlns:p14="http://schemas.microsoft.com/office/powerpoint/2010/main" val="4183885805"/>
              </p:ext>
            </p:extLst>
          </p:nvPr>
        </p:nvGraphicFramePr>
        <p:xfrm>
          <a:off x="4103947" y="2398706"/>
          <a:ext cx="4752129" cy="1007372"/>
        </p:xfrm>
        <a:graphic>
          <a:graphicData uri="http://schemas.openxmlformats.org/drawingml/2006/table">
            <a:tbl>
              <a:tblPr/>
              <a:tblGrid>
                <a:gridCol w="648073"/>
                <a:gridCol w="630070"/>
                <a:gridCol w="630070"/>
                <a:gridCol w="710979"/>
                <a:gridCol w="710979"/>
                <a:gridCol w="710979"/>
                <a:gridCol w="710979"/>
              </a:tblGrid>
              <a:tr h="253777">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성별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100" b="1" i="0" u="none" strike="noStrike" smtClean="0">
                          <a:solidFill>
                            <a:schemeClr val="bg1"/>
                          </a:solidFill>
                          <a:latin typeface="+mn-ea"/>
                          <a:ea typeface="+mn-ea"/>
                        </a:rPr>
                        <a:t>연령대별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377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남</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여</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 이하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 이상</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990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49909">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2" name="표 21"/>
          <p:cNvGraphicFramePr>
            <a:graphicFrameLocks noGrp="1"/>
          </p:cNvGraphicFramePr>
          <p:nvPr>
            <p:extLst>
              <p:ext uri="{D42A27DB-BD31-4B8C-83A1-F6EECF244321}">
                <p14:modId xmlns:p14="http://schemas.microsoft.com/office/powerpoint/2010/main" val="1945008086"/>
              </p:ext>
            </p:extLst>
          </p:nvPr>
        </p:nvGraphicFramePr>
        <p:xfrm>
          <a:off x="4103945" y="4017654"/>
          <a:ext cx="4752531" cy="923514"/>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시간대별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요일</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8~18</a:t>
                      </a:r>
                      <a:r>
                        <a:rPr lang="ko-KR" altLang="en-US" sz="1100" b="1" i="0" u="none" strike="noStrike" smtClean="0">
                          <a:solidFill>
                            <a:schemeClr val="bg1"/>
                          </a:solidFill>
                          <a:latin typeface="+mn-ea"/>
                          <a:ea typeface="+mn-ea"/>
                        </a:rPr>
                        <a:t>시</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18~8</a:t>
                      </a:r>
                      <a:r>
                        <a:rPr lang="ko-KR" altLang="en-US" sz="1100" b="1" i="0" u="none" strike="noStrike" smtClean="0">
                          <a:solidFill>
                            <a:schemeClr val="bg1"/>
                          </a:solidFill>
                          <a:latin typeface="+mn-ea"/>
                          <a:ea typeface="+mn-ea"/>
                        </a:rPr>
                        <a:t>시</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주말</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주중</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658106"/>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2368152123"/>
              </p:ext>
            </p:extLst>
          </p:nvPr>
        </p:nvGraphicFramePr>
        <p:xfrm>
          <a:off x="431540" y="5018705"/>
          <a:ext cx="3276364" cy="864096"/>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인당 건수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인당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건당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144,300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42,664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140,188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34,129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46697"/>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623153"/>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8" name="모서리가 둥근 직사각형 27"/>
          <p:cNvSpPr/>
          <p:nvPr/>
        </p:nvSpPr>
        <p:spPr>
          <a:xfrm>
            <a:off x="341516" y="2249853"/>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9" name="표 28"/>
          <p:cNvGraphicFramePr>
            <a:graphicFrameLocks noGrp="1"/>
          </p:cNvGraphicFramePr>
          <p:nvPr>
            <p:extLst>
              <p:ext uri="{D42A27DB-BD31-4B8C-83A1-F6EECF244321}">
                <p14:modId xmlns:p14="http://schemas.microsoft.com/office/powerpoint/2010/main" val="1171068451"/>
              </p:ext>
            </p:extLst>
          </p:nvPr>
        </p:nvGraphicFramePr>
        <p:xfrm>
          <a:off x="4103948" y="5594768"/>
          <a:ext cx="4752526" cy="730388"/>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1~3</a:t>
                      </a:r>
                      <a:r>
                        <a:rPr lang="en-US" sz="1100" b="1" i="0" u="none" strike="noStrike" baseline="0" smtClean="0">
                          <a:solidFill>
                            <a:schemeClr val="bg1"/>
                          </a:solidFill>
                          <a:latin typeface="+mn-ea"/>
                          <a:ea typeface="+mn-ea"/>
                        </a:rPr>
                        <a:t>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3~5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 Km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53%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54%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1" name="TextBox 30"/>
          <p:cNvSpPr txBox="1"/>
          <p:nvPr/>
        </p:nvSpPr>
        <p:spPr>
          <a:xfrm>
            <a:off x="4103948" y="5234729"/>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cxnSp>
        <p:nvCxnSpPr>
          <p:cNvPr id="33" name="직선 연결선 32"/>
          <p:cNvCxnSpPr/>
          <p:nvPr/>
        </p:nvCxnSpPr>
        <p:spPr>
          <a:xfrm>
            <a:off x="4139952" y="394613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4139952" y="5523253"/>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42" name="표 41"/>
          <p:cNvGraphicFramePr>
            <a:graphicFrameLocks noGrp="1"/>
          </p:cNvGraphicFramePr>
          <p:nvPr>
            <p:extLst>
              <p:ext uri="{D42A27DB-BD31-4B8C-83A1-F6EECF244321}">
                <p14:modId xmlns:p14="http://schemas.microsoft.com/office/powerpoint/2010/main" val="528360533"/>
              </p:ext>
            </p:extLst>
          </p:nvPr>
        </p:nvGraphicFramePr>
        <p:xfrm>
          <a:off x="478612" y="3136346"/>
          <a:ext cx="3229291" cy="915414"/>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고객수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거래건수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거래금액</a:t>
                      </a:r>
                      <a:endParaRPr lang="en-US" altLang="ko-KR" sz="1100" b="1" i="0" u="none" strike="noStrike" smtClean="0">
                        <a:solidFill>
                          <a:schemeClr val="bg1"/>
                        </a:solidFill>
                        <a:latin typeface="+mn-ea"/>
                        <a:ea typeface="+mn-ea"/>
                      </a:endParaRPr>
                    </a:p>
                    <a:p>
                      <a:pPr algn="ctr" rtl="0" fontAlgn="ctr"/>
                      <a:r>
                        <a:rPr lang="en-US"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백만원</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28,717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97,129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4,144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37,988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156,040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5,325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4" name="위쪽 화살표 43"/>
          <p:cNvSpPr/>
          <p:nvPr/>
        </p:nvSpPr>
        <p:spPr>
          <a:xfrm rot="10800000">
            <a:off x="3419873" y="5404014"/>
            <a:ext cx="288032" cy="39604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위쪽 화살표 44"/>
          <p:cNvSpPr/>
          <p:nvPr/>
        </p:nvSpPr>
        <p:spPr>
          <a:xfrm>
            <a:off x="1691680" y="3574652"/>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위쪽 화살표 45"/>
          <p:cNvSpPr/>
          <p:nvPr/>
        </p:nvSpPr>
        <p:spPr>
          <a:xfrm>
            <a:off x="2591780" y="3574652"/>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위쪽 화살표 46"/>
          <p:cNvSpPr/>
          <p:nvPr/>
        </p:nvSpPr>
        <p:spPr>
          <a:xfrm>
            <a:off x="6462010" y="2963810"/>
            <a:ext cx="288032" cy="37026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8" name="위쪽 화살표 47"/>
          <p:cNvSpPr/>
          <p:nvPr/>
        </p:nvSpPr>
        <p:spPr>
          <a:xfrm rot="10800000">
            <a:off x="8604448" y="2991056"/>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9" name="위쪽 화살표 48"/>
          <p:cNvSpPr/>
          <p:nvPr/>
        </p:nvSpPr>
        <p:spPr>
          <a:xfrm>
            <a:off x="5112060" y="2963810"/>
            <a:ext cx="288032" cy="37026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0" name="위쪽 화살표 49"/>
          <p:cNvSpPr/>
          <p:nvPr/>
        </p:nvSpPr>
        <p:spPr>
          <a:xfrm rot="10800000">
            <a:off x="5724128" y="2974030"/>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1" name="위쪽 화살표 50"/>
          <p:cNvSpPr/>
          <p:nvPr/>
        </p:nvSpPr>
        <p:spPr>
          <a:xfrm>
            <a:off x="6606026" y="4522202"/>
            <a:ext cx="288032" cy="36004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2" name="위쪽 화살표 51"/>
          <p:cNvSpPr/>
          <p:nvPr/>
        </p:nvSpPr>
        <p:spPr>
          <a:xfrm rot="10800000">
            <a:off x="5652120" y="4549688"/>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3" name="위쪽 화살표 52"/>
          <p:cNvSpPr/>
          <p:nvPr/>
        </p:nvSpPr>
        <p:spPr>
          <a:xfrm>
            <a:off x="7596336" y="4522202"/>
            <a:ext cx="288032" cy="36004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4" name="위쪽 화살표 53"/>
          <p:cNvSpPr/>
          <p:nvPr/>
        </p:nvSpPr>
        <p:spPr>
          <a:xfrm rot="10800000">
            <a:off x="8568444" y="4549688"/>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8" name="위쪽 화살표 57"/>
          <p:cNvSpPr/>
          <p:nvPr/>
        </p:nvSpPr>
        <p:spPr>
          <a:xfrm>
            <a:off x="8532440" y="5883293"/>
            <a:ext cx="288032" cy="38609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위쪽 화살표 36"/>
          <p:cNvSpPr/>
          <p:nvPr/>
        </p:nvSpPr>
        <p:spPr>
          <a:xfrm>
            <a:off x="3419872" y="3574652"/>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a:off x="1655676" y="5374852"/>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rot="10800000">
            <a:off x="2555776" y="5379239"/>
            <a:ext cx="288032" cy="39604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rot="10800000">
            <a:off x="7848364" y="2991056"/>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직사각형 42"/>
          <p:cNvSpPr/>
          <p:nvPr/>
        </p:nvSpPr>
        <p:spPr>
          <a:xfrm>
            <a:off x="143508" y="1124744"/>
            <a:ext cx="8820980"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증가로 인해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 모두 증가 추세이지만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금액 감소로 인해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 이하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저녁시간과 주말 매출이 증가하고 있음</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55" name="타원 54"/>
          <p:cNvSpPr/>
          <p:nvPr/>
        </p:nvSpPr>
        <p:spPr>
          <a:xfrm>
            <a:off x="1079612" y="3465003"/>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56" name="구부러진 연결선 55"/>
          <p:cNvCxnSpPr>
            <a:stCxn id="62" idx="4"/>
            <a:endCxn id="63" idx="4"/>
          </p:cNvCxnSpPr>
          <p:nvPr/>
        </p:nvCxnSpPr>
        <p:spPr>
          <a:xfrm rot="5400000">
            <a:off x="2897814" y="5427223"/>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타원 56"/>
          <p:cNvSpPr/>
          <p:nvPr/>
        </p:nvSpPr>
        <p:spPr>
          <a:xfrm>
            <a:off x="1979712" y="3486833"/>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9" name="타원 58"/>
          <p:cNvSpPr/>
          <p:nvPr/>
        </p:nvSpPr>
        <p:spPr>
          <a:xfrm>
            <a:off x="2915816" y="3486833"/>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60" name="구부러진 연결선 59"/>
          <p:cNvCxnSpPr>
            <a:stCxn id="55" idx="4"/>
            <a:endCxn id="57" idx="4"/>
          </p:cNvCxnSpPr>
          <p:nvPr/>
        </p:nvCxnSpPr>
        <p:spPr>
          <a:xfrm rot="16200000" flipH="1">
            <a:off x="1950795" y="3601933"/>
            <a:ext cx="21830" cy="900100"/>
          </a:xfrm>
          <a:prstGeom prst="curvedConnector3">
            <a:avLst>
              <a:gd name="adj1" fmla="val 1147183"/>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구부러진 연결선 60"/>
          <p:cNvCxnSpPr>
            <a:stCxn id="55" idx="4"/>
            <a:endCxn id="59" idx="4"/>
          </p:cNvCxnSpPr>
          <p:nvPr/>
        </p:nvCxnSpPr>
        <p:spPr>
          <a:xfrm rot="16200000" flipH="1">
            <a:off x="2418847" y="3133881"/>
            <a:ext cx="21830" cy="1836204"/>
          </a:xfrm>
          <a:prstGeom prst="curvedConnector3">
            <a:avLst>
              <a:gd name="adj1" fmla="val 1147183"/>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타원 61"/>
          <p:cNvSpPr/>
          <p:nvPr/>
        </p:nvSpPr>
        <p:spPr>
          <a:xfrm>
            <a:off x="2915816" y="5301208"/>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3" name="타원 62"/>
          <p:cNvSpPr/>
          <p:nvPr/>
        </p:nvSpPr>
        <p:spPr>
          <a:xfrm>
            <a:off x="2015716" y="5301208"/>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88111449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소비패턴 분석</a:t>
            </a:r>
            <a:endParaRPr lang="ko-KR" altLang="en-US"/>
          </a:p>
        </p:txBody>
      </p:sp>
      <p:sp>
        <p:nvSpPr>
          <p:cNvPr id="3" name="제목 2"/>
          <p:cNvSpPr>
            <a:spLocks noGrp="1"/>
          </p:cNvSpPr>
          <p:nvPr>
            <p:ph type="title"/>
          </p:nvPr>
        </p:nvSpPr>
        <p:spPr/>
        <p:txBody>
          <a:bodyPr/>
          <a:lstStyle/>
          <a:p>
            <a:r>
              <a:rPr lang="ko-KR" altLang="en-US" smtClean="0"/>
              <a:t>     제주시 방송통신고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95536" y="2276872"/>
            <a:ext cx="838893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6496" y="1988840"/>
            <a:ext cx="827596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 고객 유형별 고객 추이분석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월별 고객 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9" name="표 18"/>
          <p:cNvGraphicFramePr>
            <a:graphicFrameLocks noGrp="1"/>
          </p:cNvGraphicFramePr>
          <p:nvPr>
            <p:extLst>
              <p:ext uri="{D42A27DB-BD31-4B8C-83A1-F6EECF244321}">
                <p14:modId xmlns:p14="http://schemas.microsoft.com/office/powerpoint/2010/main" val="2001543853"/>
              </p:ext>
            </p:extLst>
          </p:nvPr>
        </p:nvGraphicFramePr>
        <p:xfrm>
          <a:off x="341516" y="4901234"/>
          <a:ext cx="8442946" cy="1516098"/>
        </p:xfrm>
        <a:graphic>
          <a:graphicData uri="http://schemas.openxmlformats.org/drawingml/2006/table">
            <a:tbl>
              <a:tblPr/>
              <a:tblGrid>
                <a:gridCol w="497741"/>
                <a:gridCol w="497741"/>
                <a:gridCol w="620622"/>
                <a:gridCol w="620622"/>
                <a:gridCol w="620622"/>
                <a:gridCol w="620622"/>
                <a:gridCol w="620622"/>
                <a:gridCol w="620622"/>
                <a:gridCol w="620622"/>
                <a:gridCol w="620622"/>
                <a:gridCol w="620622"/>
                <a:gridCol w="620622"/>
                <a:gridCol w="620622"/>
                <a:gridCol w="620622"/>
              </a:tblGrid>
              <a:tr h="255277">
                <a:tc gridSpan="2">
                  <a:txBody>
                    <a:bodyPr/>
                    <a:lstStyle/>
                    <a:p>
                      <a:pPr algn="ctr" rtl="0" fontAlgn="ctr"/>
                      <a:r>
                        <a:rPr lang="ko-KR" altLang="en-US" sz="1000" b="1" i="0" u="none" strike="noStrike" smtClean="0">
                          <a:solidFill>
                            <a:schemeClr val="bg1"/>
                          </a:solidFill>
                          <a:latin typeface="+mn-ea"/>
                          <a:ea typeface="+mn-ea"/>
                        </a:rPr>
                        <a:t>고객 구분</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tcPr>
                </a:tc>
                <a:tc gridSpan="4">
                  <a:txBody>
                    <a:bodyPr/>
                    <a:lstStyle/>
                    <a:p>
                      <a:pPr algn="ctr" rtl="0" fontAlgn="ctr"/>
                      <a:r>
                        <a:rPr lang="ko-KR" altLang="en-US" sz="1000" b="1" i="0" u="none" strike="noStrike" smtClean="0">
                          <a:solidFill>
                            <a:schemeClr val="bg1"/>
                          </a:solidFill>
                          <a:latin typeface="+mn-ea"/>
                          <a:ea typeface="+mn-ea"/>
                        </a:rPr>
                        <a:t>중국관광객</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ctr"/>
                      <a:r>
                        <a:rPr lang="ko-KR" altLang="en-US" sz="1000" b="1" i="0" u="none" strike="noStrike" smtClean="0">
                          <a:solidFill>
                            <a:schemeClr val="bg1"/>
                          </a:solidFill>
                          <a:latin typeface="+mn-ea"/>
                          <a:ea typeface="+mn-ea"/>
                        </a:rPr>
                        <a:t>국내관광객</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ctr"/>
                      <a:r>
                        <a:rPr lang="ko-KR" altLang="en-US" sz="1000" b="1" i="0" u="none" strike="noStrike" smtClean="0">
                          <a:solidFill>
                            <a:schemeClr val="bg1"/>
                          </a:solidFill>
                          <a:latin typeface="+mn-ea"/>
                          <a:ea typeface="+mn-ea"/>
                        </a:rPr>
                        <a:t>제주도민</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5277">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기간</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1386">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고객 수</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75</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81</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112</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134</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3,011</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3,631</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4,355</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4,259</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12,535</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16,007</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17,569</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19,229</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row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인당</a:t>
                      </a:r>
                      <a:endParaRPr lang="ko-KR" alt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건수</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1.1</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1.2</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1.9</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2.3</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2.4</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2.7</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2.9</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금액</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139,651</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84,815</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37,419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31,053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68,195</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64,738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68,531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72,962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91,098</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92,402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98,299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100,754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gridSpan="2">
                  <a:txBody>
                    <a:bodyPr/>
                    <a:lstStyle/>
                    <a:p>
                      <a:pPr algn="ctr" rtl="0" fontAlgn="ctr"/>
                      <a:r>
                        <a:rPr lang="ko-KR" altLang="en-US" sz="1000" b="1" i="0" u="none" strike="noStrike" smtClean="0">
                          <a:solidFill>
                            <a:schemeClr val="bg1"/>
                          </a:solidFill>
                          <a:latin typeface="+mn-ea"/>
                          <a:ea typeface="+mn-ea"/>
                        </a:rPr>
                        <a:t>건당 금액</a:t>
                      </a:r>
                      <a:endParaRPr lang="ko-KR" alt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121,788</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72,316</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25,870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95,077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35,166</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28,195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28,470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26,676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31,470</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28,142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26,940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26,790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4" name="TextBox 43"/>
          <p:cNvSpPr txBox="1"/>
          <p:nvPr/>
        </p:nvSpPr>
        <p:spPr>
          <a:xfrm>
            <a:off x="359532" y="4509120"/>
            <a:ext cx="8424936"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 고객 유형별 패턴분석</a:t>
            </a:r>
          </a:p>
        </p:txBody>
      </p:sp>
      <p:cxnSp>
        <p:nvCxnSpPr>
          <p:cNvPr id="45" name="직선 연결선 44"/>
          <p:cNvCxnSpPr/>
          <p:nvPr/>
        </p:nvCxnSpPr>
        <p:spPr>
          <a:xfrm>
            <a:off x="359532" y="4833156"/>
            <a:ext cx="8424936"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6552220" y="2333649"/>
            <a:ext cx="2232248" cy="1999843"/>
          </a:xfrm>
          <a:prstGeom prst="rect">
            <a:avLst/>
          </a:prstGeom>
          <a:noFill/>
          <a:ln w="28575" cap="flat" cmpd="sng" algn="ctr">
            <a:solidFill>
              <a:sysClr val="window" lastClr="FFFFFF">
                <a:lumMod val="50000"/>
              </a:sysClr>
            </a:solidFill>
            <a:prstDash val="sysDot"/>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해당 상권에서 중국관광객 수는 거의 없음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a:solidFill>
                  <a:prstClr val="black"/>
                </a:solidFill>
              </a:rPr>
              <a:t>메르스 영향 거의 없음</a:t>
            </a:r>
            <a:endParaRPr lang="en-US" altLang="ko-KR" sz="1200" kern="0">
              <a:solidFill>
                <a:prstClr val="black"/>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제주도민이 </a:t>
            </a:r>
            <a:r>
              <a:rPr lang="en-US" altLang="ko-KR" sz="1200" kern="0" spc="-60">
                <a:solidFill>
                  <a:srgbClr val="000000"/>
                </a:solidFill>
              </a:rPr>
              <a:t>81% </a:t>
            </a:r>
            <a:r>
              <a:rPr lang="ko-KR" altLang="en-US" sz="1200" kern="0" spc="-60">
                <a:solidFill>
                  <a:srgbClr val="000000"/>
                </a:solidFill>
              </a:rPr>
              <a:t>차지 하며</a:t>
            </a:r>
            <a:r>
              <a:rPr lang="en-US" altLang="ko-KR" sz="1200" kern="0" spc="-60">
                <a:solidFill>
                  <a:srgbClr val="000000"/>
                </a:solidFill>
              </a:rPr>
              <a:t>, </a:t>
            </a:r>
            <a:r>
              <a:rPr lang="ko-KR" altLang="en-US" sz="1200" kern="0" spc="-60">
                <a:solidFill>
                  <a:srgbClr val="000000"/>
                </a:solidFill>
              </a:rPr>
              <a:t>지속적으로 증가하며</a:t>
            </a:r>
            <a:r>
              <a:rPr lang="en-US" altLang="ko-KR" sz="1200" kern="0" spc="-60">
                <a:solidFill>
                  <a:srgbClr val="000000"/>
                </a:solidFill>
              </a:rPr>
              <a:t>, </a:t>
            </a:r>
            <a:r>
              <a:rPr lang="ko-KR" altLang="en-US" sz="1200" kern="0" spc="-60">
                <a:solidFill>
                  <a:srgbClr val="000000"/>
                </a:solidFill>
              </a:rPr>
              <a:t>인당 건수 및 인당 금액도 증가 추세임</a:t>
            </a:r>
            <a:endParaRPr lang="en-US" altLang="ko-KR" sz="1200" kern="0" spc="-60">
              <a:solidFill>
                <a:srgbClr val="000000"/>
              </a:solidFill>
            </a:endParaRPr>
          </a:p>
        </p:txBody>
      </p:sp>
      <p:pic>
        <p:nvPicPr>
          <p:cNvPr id="137222"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9532" y="2333649"/>
            <a:ext cx="6103248" cy="1999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위쪽 화살표 19"/>
          <p:cNvSpPr/>
          <p:nvPr/>
        </p:nvSpPr>
        <p:spPr>
          <a:xfrm rot="5400000">
            <a:off x="2465766" y="4599130"/>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2" name="위쪽 화살표 21"/>
          <p:cNvSpPr/>
          <p:nvPr/>
        </p:nvSpPr>
        <p:spPr>
          <a:xfrm rot="5400000">
            <a:off x="2159732" y="5157192"/>
            <a:ext cx="288032" cy="129614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16200000">
            <a:off x="2465229" y="5103723"/>
            <a:ext cx="288032" cy="190713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위쪽 화살표 23"/>
          <p:cNvSpPr/>
          <p:nvPr/>
        </p:nvSpPr>
        <p:spPr>
          <a:xfrm rot="5400000">
            <a:off x="4644008" y="4869161"/>
            <a:ext cx="288032" cy="129614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4950042" y="4851158"/>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5400000">
            <a:off x="5256076" y="5409221"/>
            <a:ext cx="288032" cy="129614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16200000">
            <a:off x="2160271" y="5661785"/>
            <a:ext cx="288032" cy="129507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위쪽 화살표 27"/>
          <p:cNvSpPr/>
          <p:nvPr/>
        </p:nvSpPr>
        <p:spPr>
          <a:xfrm rot="16200000">
            <a:off x="4950580" y="5319748"/>
            <a:ext cx="288032" cy="190713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5400000">
            <a:off x="7434317" y="4563128"/>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5400000">
            <a:off x="7434316" y="4815155"/>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5400000">
            <a:off x="7434317" y="5079110"/>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rot="16200000">
            <a:off x="7432303" y="5355751"/>
            <a:ext cx="288032" cy="190713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5" name="위쪽 화살표 34"/>
          <p:cNvSpPr/>
          <p:nvPr/>
        </p:nvSpPr>
        <p:spPr>
          <a:xfrm rot="5249393">
            <a:off x="3057225" y="1891214"/>
            <a:ext cx="288032" cy="446449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직사각형 33"/>
          <p:cNvSpPr/>
          <p:nvPr/>
        </p:nvSpPr>
        <p:spPr>
          <a:xfrm>
            <a:off x="143508" y="1124744"/>
            <a:ext cx="885698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제주도민이 </a:t>
            </a:r>
            <a:r>
              <a:rPr lang="en-US" altLang="ko-KR" sz="1600" spc="100">
                <a:ln>
                  <a:solidFill>
                    <a:prstClr val="black">
                      <a:alpha val="20000"/>
                    </a:prstClr>
                  </a:solidFill>
                </a:ln>
                <a:solidFill>
                  <a:srgbClr val="000000"/>
                </a:solidFill>
                <a:latin typeface="NOVA Bold"/>
                <a:ea typeface="NOVA Bold"/>
                <a:cs typeface="Arial" pitchFamily="34" charset="0"/>
              </a:rPr>
              <a:t>81% </a:t>
            </a:r>
            <a:r>
              <a:rPr lang="ko-KR" altLang="en-US" sz="1600" spc="100">
                <a:ln>
                  <a:solidFill>
                    <a:prstClr val="black">
                      <a:alpha val="20000"/>
                    </a:prstClr>
                  </a:solidFill>
                </a:ln>
                <a:solidFill>
                  <a:srgbClr val="000000"/>
                </a:solidFill>
                <a:latin typeface="NOVA Bold"/>
                <a:ea typeface="NOVA Bold"/>
                <a:cs typeface="Arial" pitchFamily="34" charset="0"/>
              </a:rPr>
              <a:t>차지하며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지속적으로 고객 수와 인당 금액이 증가하지만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국내관광객은 </a:t>
            </a:r>
            <a:r>
              <a:rPr lang="en-US" altLang="ko-KR" sz="1600" spc="100">
                <a:ln>
                  <a:solidFill>
                    <a:prstClr val="black">
                      <a:alpha val="20000"/>
                    </a:prstClr>
                  </a:solidFill>
                </a:ln>
                <a:solidFill>
                  <a:srgbClr val="000000"/>
                </a:solidFill>
                <a:latin typeface="NOVA Bold"/>
                <a:ea typeface="NOVA Bold"/>
                <a:cs typeface="Arial" pitchFamily="34" charset="0"/>
              </a:rPr>
              <a:t>’16</a:t>
            </a:r>
            <a:r>
              <a:rPr lang="ko-KR" altLang="en-US" sz="1600" spc="100">
                <a:ln>
                  <a:solidFill>
                    <a:prstClr val="black">
                      <a:alpha val="20000"/>
                    </a:prstClr>
                  </a:solidFill>
                </a:ln>
                <a:solidFill>
                  <a:srgbClr val="000000"/>
                </a:solidFill>
                <a:latin typeface="NOVA Bold"/>
                <a:ea typeface="NOVA Bold"/>
                <a:cs typeface="Arial" pitchFamily="34" charset="0"/>
              </a:rPr>
              <a:t>년 상반기에 감소되었고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중국관광객은 거의 없으며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금액은 모든 고객군에서 감소 추세임</a:t>
            </a:r>
            <a:r>
              <a:rPr lang="en-US" altLang="ko-KR" sz="1600" spc="100">
                <a:ln>
                  <a:solidFill>
                    <a:prstClr val="black">
                      <a:alpha val="20000"/>
                    </a:prstClr>
                  </a:solidFill>
                </a:ln>
                <a:solidFill>
                  <a:srgbClr val="000000"/>
                </a:solidFill>
                <a:latin typeface="NOVA Bold"/>
                <a:ea typeface="NOVA Bold"/>
                <a:cs typeface="Arial" pitchFamily="34" charset="0"/>
              </a:rPr>
              <a:t> </a:t>
            </a:r>
          </a:p>
        </p:txBody>
      </p:sp>
      <p:sp>
        <p:nvSpPr>
          <p:cNvPr id="36" name="타원 35"/>
          <p:cNvSpPr/>
          <p:nvPr/>
        </p:nvSpPr>
        <p:spPr>
          <a:xfrm>
            <a:off x="2557964" y="2600908"/>
            <a:ext cx="753896" cy="1430211"/>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TextBox 36"/>
          <p:cNvSpPr txBox="1"/>
          <p:nvPr/>
        </p:nvSpPr>
        <p:spPr>
          <a:xfrm>
            <a:off x="3239852" y="3294188"/>
            <a:ext cx="792088"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0000"/>
                </a:solidFill>
                <a:latin typeface="NOVA Bold"/>
                <a:ea typeface="NOVA Bold"/>
                <a:cs typeface="Arial Narrow" pitchFamily="34" charset="0"/>
              </a:rPr>
              <a:t>메르스</a:t>
            </a:r>
          </a:p>
        </p:txBody>
      </p:sp>
    </p:spTree>
    <p:extLst>
      <p:ext uri="{BB962C8B-B14F-4D97-AF65-F5344CB8AC3E}">
        <p14:creationId xmlns:p14="http://schemas.microsoft.com/office/powerpoint/2010/main" val="61336616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31540" y="2096852"/>
            <a:ext cx="8244916" cy="2481025"/>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TextBox 18"/>
          <p:cNvSpPr txBox="1"/>
          <p:nvPr/>
        </p:nvSpPr>
        <p:spPr>
          <a:xfrm>
            <a:off x="1115616" y="2826660"/>
            <a:ext cx="2167581" cy="461665"/>
          </a:xfrm>
          <a:prstGeom prst="rect">
            <a:avLst/>
          </a:prstGeom>
          <a:noFill/>
        </p:spPr>
        <p:txBody>
          <a:bodyPr wrap="non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400">
                <a:solidFill>
                  <a:srgbClr val="00B050"/>
                </a:solidFill>
                <a:latin typeface="NOVA Bold" panose="00000800000000000000" pitchFamily="2" charset="-127"/>
                <a:ea typeface="NOVA Bold" panose="00000800000000000000" pitchFamily="2" charset="-127"/>
              </a:rPr>
              <a:t>Ⅱ. </a:t>
            </a:r>
            <a:r>
              <a:rPr lang="ko-KR" altLang="en-US" sz="2400">
                <a:solidFill>
                  <a:srgbClr val="00B050"/>
                </a:solidFill>
                <a:latin typeface="NOVA Bold" panose="00000800000000000000" pitchFamily="2" charset="-127"/>
                <a:ea typeface="NOVA Bold" panose="00000800000000000000" pitchFamily="2" charset="-127"/>
              </a:rPr>
              <a:t>데이터 분석</a:t>
            </a:r>
          </a:p>
        </p:txBody>
      </p:sp>
      <p:cxnSp>
        <p:nvCxnSpPr>
          <p:cNvPr id="20" name="직선 연결선 19"/>
          <p:cNvCxnSpPr/>
          <p:nvPr/>
        </p:nvCxnSpPr>
        <p:spPr>
          <a:xfrm flipH="1">
            <a:off x="3808456" y="2637004"/>
            <a:ext cx="0" cy="15120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962236" y="2515774"/>
            <a:ext cx="4066147" cy="2062103"/>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지역별 소비 현황</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관광지 특성 및 소비 패턴</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상업지구 특성 및 소비 패턴</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구도심 지역의 특성 및 소비 패턴</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endParaRPr lang="en-US" altLang="ko-KR" sz="1600">
              <a:solidFill>
                <a:srgbClr val="000000"/>
              </a:solidFill>
              <a:latin typeface="NOVA Bold" panose="00000800000000000000" pitchFamily="2" charset="-127"/>
              <a:ea typeface="NOVA Bold" panose="00000800000000000000" pitchFamily="2" charset="-127"/>
            </a:endParaRPr>
          </a:p>
        </p:txBody>
      </p:sp>
      <p:sp>
        <p:nvSpPr>
          <p:cNvPr id="8" name="텍스트 개체 틀 3"/>
          <p:cNvSpPr>
            <a:spLocks noGrp="1"/>
          </p:cNvSpPr>
          <p:nvPr>
            <p:ph type="body" sz="quarter" idx="12"/>
          </p:nvPr>
        </p:nvSpPr>
        <p:spPr>
          <a:xfrm>
            <a:off x="250828" y="509932"/>
            <a:ext cx="8137599" cy="284693"/>
          </a:xfrm>
        </p:spPr>
        <p:txBody>
          <a:bodyPr/>
          <a:lstStyle/>
          <a:p>
            <a:r>
              <a:rPr lang="en-US" altLang="ko-KR" smtClean="0"/>
              <a:t>Part 1.</a:t>
            </a:r>
            <a:endParaRPr lang="ko-KR" altLang="en-US"/>
          </a:p>
        </p:txBody>
      </p:sp>
    </p:spTree>
    <p:extLst>
      <p:ext uri="{BB962C8B-B14F-4D97-AF65-F5344CB8AC3E}">
        <p14:creationId xmlns:p14="http://schemas.microsoft.com/office/powerpoint/2010/main" val="152441383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상권 현황</a:t>
            </a:r>
            <a:endParaRPr lang="ko-KR" altLang="en-US"/>
          </a:p>
        </p:txBody>
      </p:sp>
      <p:sp>
        <p:nvSpPr>
          <p:cNvPr id="3" name="제목 2"/>
          <p:cNvSpPr>
            <a:spLocks noGrp="1"/>
          </p:cNvSpPr>
          <p:nvPr>
            <p:ph type="title"/>
          </p:nvPr>
        </p:nvSpPr>
        <p:spPr/>
        <p:txBody>
          <a:bodyPr/>
          <a:lstStyle/>
          <a:p>
            <a:r>
              <a:rPr lang="ko-KR" altLang="en-US" smtClean="0"/>
              <a:t>     제주시 연동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rcRect l="12448" t="7097" r="12493" b="5592"/>
          <a:stretch>
            <a:fillRect/>
          </a:stretch>
        </p:blipFill>
        <p:spPr>
          <a:xfrm>
            <a:off x="252304" y="2470052"/>
            <a:ext cx="3779636" cy="2703614"/>
          </a:xfrm>
          <a:prstGeom prst="rect">
            <a:avLst/>
          </a:prstGeom>
          <a:ln>
            <a:solidFill>
              <a:schemeClr val="bg1">
                <a:lumMod val="75000"/>
              </a:schemeClr>
            </a:solidFill>
          </a:ln>
        </p:spPr>
      </p:pic>
      <p:cxnSp>
        <p:nvCxnSpPr>
          <p:cNvPr id="18" name="직선 연결선 17"/>
          <p:cNvCxnSpPr/>
          <p:nvPr/>
        </p:nvCxnSpPr>
        <p:spPr>
          <a:xfrm>
            <a:off x="305512" y="2348880"/>
            <a:ext cx="862297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1520" y="1984644"/>
            <a:ext cx="867696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상권 및 주변 현황</a:t>
            </a:r>
          </a:p>
        </p:txBody>
      </p:sp>
      <p:graphicFrame>
        <p:nvGraphicFramePr>
          <p:cNvPr id="23" name="표 22"/>
          <p:cNvGraphicFramePr>
            <a:graphicFrameLocks noGrp="1"/>
          </p:cNvGraphicFramePr>
          <p:nvPr>
            <p:extLst>
              <p:ext uri="{D42A27DB-BD31-4B8C-83A1-F6EECF244321}">
                <p14:modId xmlns:p14="http://schemas.microsoft.com/office/powerpoint/2010/main" val="3220853297"/>
              </p:ext>
            </p:extLst>
          </p:nvPr>
        </p:nvGraphicFramePr>
        <p:xfrm>
          <a:off x="4716018" y="5494221"/>
          <a:ext cx="4248470" cy="811501"/>
        </p:xfrm>
        <a:graphic>
          <a:graphicData uri="http://schemas.openxmlformats.org/drawingml/2006/table">
            <a:tbl>
              <a:tblPr/>
              <a:tblGrid>
                <a:gridCol w="706280"/>
                <a:gridCol w="590365"/>
                <a:gridCol w="590365"/>
                <a:gridCol w="590365"/>
                <a:gridCol w="590365"/>
                <a:gridCol w="590365"/>
                <a:gridCol w="590365"/>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영업 업력</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100" b="1" i="0" u="none" strike="noStrike" smtClean="0">
                          <a:solidFill>
                            <a:schemeClr val="bg1"/>
                          </a:solidFill>
                          <a:latin typeface="+mn-ea"/>
                          <a:ea typeface="+mn-ea"/>
                        </a:rPr>
                        <a:t>~ 1</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1~2</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2~3</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3~5</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a:t>
                      </a:r>
                      <a:r>
                        <a:rPr lang="ko-KR" altLang="en-US" sz="1100" b="1" i="0" u="none" strike="noStrike" smtClean="0">
                          <a:solidFill>
                            <a:schemeClr val="bg1"/>
                          </a:solidFill>
                          <a:latin typeface="+mn-ea"/>
                          <a:ea typeface="+mn-ea"/>
                        </a:rPr>
                        <a:t>년 </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가맹점수</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354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381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chemeClr val="tx1"/>
                          </a:solidFill>
                          <a:latin typeface="+mn-ea"/>
                          <a:ea typeface="+mn-ea"/>
                        </a:rPr>
                        <a:t>256</a:t>
                      </a:r>
                      <a:endParaRPr lang="en-US" altLang="ko-KR" sz="11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350</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1,105</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2,446</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14%</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16%</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chemeClr val="tx1"/>
                          </a:solidFill>
                          <a:latin typeface="+mn-ea"/>
                          <a:ea typeface="+mn-ea"/>
                        </a:rPr>
                        <a:t>10%</a:t>
                      </a:r>
                      <a:endParaRPr lang="ko-KR" altLang="en-US" sz="11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4" name="표 23"/>
          <p:cNvGraphicFramePr>
            <a:graphicFrameLocks noGrp="1"/>
          </p:cNvGraphicFramePr>
          <p:nvPr>
            <p:extLst>
              <p:ext uri="{D42A27DB-BD31-4B8C-83A1-F6EECF244321}">
                <p14:modId xmlns:p14="http://schemas.microsoft.com/office/powerpoint/2010/main" val="1117252736"/>
              </p:ext>
            </p:extLst>
          </p:nvPr>
        </p:nvGraphicFramePr>
        <p:xfrm>
          <a:off x="4211960" y="2456892"/>
          <a:ext cx="2412268" cy="2738514"/>
        </p:xfrm>
        <a:graphic>
          <a:graphicData uri="http://schemas.openxmlformats.org/drawingml/2006/table">
            <a:tbl>
              <a:tblPr/>
              <a:tblGrid>
                <a:gridCol w="288032"/>
                <a:gridCol w="828094"/>
                <a:gridCol w="720078"/>
                <a:gridCol w="576064"/>
              </a:tblGrid>
              <a:tr h="362766">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토지 용도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면적</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(1,000㎡)</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r>
                        <a:rPr lang="en-US" sz="1100" b="1" i="0" u="none" strike="noStrike" smtClean="0">
                          <a:solidFill>
                            <a:schemeClr val="bg1"/>
                          </a:solidFill>
                          <a:latin typeface="+mn-ea"/>
                          <a:ea typeface="+mn-ea"/>
                        </a:rPr>
                        <a:t>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상업시설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80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5%</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공업시설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오피스시설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en-US" altLang="ko-KR" sz="1100" b="0" i="0" u="none" strike="noStrike" smtClean="0">
                          <a:solidFill>
                            <a:srgbClr val="FF0000"/>
                          </a:solidFill>
                          <a:latin typeface="+mn-ea"/>
                          <a:ea typeface="+mn-ea"/>
                        </a:rPr>
                        <a:t>320</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21%</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주거시설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1,145</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74%</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row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아파트</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601</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39%</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단독주택</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313</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다세대연립</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231</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기타시설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13</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en-US" altLang="ko-KR" sz="1100" b="0" i="0" u="none" strike="noStrike" smtClean="0">
                          <a:solidFill>
                            <a:srgbClr val="000000"/>
                          </a:solidFill>
                          <a:latin typeface="+mn-ea"/>
                          <a:ea typeface="+mn-ea"/>
                        </a:rPr>
                        <a:t>1,557</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5" name="표 24"/>
          <p:cNvGraphicFramePr>
            <a:graphicFrameLocks noGrp="1"/>
          </p:cNvGraphicFramePr>
          <p:nvPr>
            <p:extLst>
              <p:ext uri="{D42A27DB-BD31-4B8C-83A1-F6EECF244321}">
                <p14:modId xmlns:p14="http://schemas.microsoft.com/office/powerpoint/2010/main" val="2450958349"/>
              </p:ext>
            </p:extLst>
          </p:nvPr>
        </p:nvGraphicFramePr>
        <p:xfrm>
          <a:off x="6768244" y="2456892"/>
          <a:ext cx="2196244" cy="2738512"/>
        </p:xfrm>
        <a:graphic>
          <a:graphicData uri="http://schemas.openxmlformats.org/drawingml/2006/table">
            <a:tbl>
              <a:tblPr/>
              <a:tblGrid>
                <a:gridCol w="331056"/>
                <a:gridCol w="605048"/>
                <a:gridCol w="684076"/>
                <a:gridCol w="576064"/>
              </a:tblGrid>
              <a:tr h="27766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구분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인구 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73428">
                <a:tc row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성</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남</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15,566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49%</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여</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16,228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rowSpan="6">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연</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령</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7,721</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24%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4,394</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5,109</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6,266</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4,793</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60</a:t>
                      </a:r>
                      <a:r>
                        <a:rPr lang="ko-KR" altLang="en-US" sz="1100" b="1" i="0" u="none" strike="noStrike" smtClean="0">
                          <a:solidFill>
                            <a:schemeClr val="bg1"/>
                          </a:solidFill>
                          <a:latin typeface="+mn-ea"/>
                          <a:ea typeface="+mn-ea"/>
                        </a:rPr>
                        <a:t>대</a:t>
                      </a:r>
                      <a:r>
                        <a:rPr lang="en-US" altLang="ko-KR" sz="1100" b="1" i="0" u="none" strike="noStrike" smtClean="0">
                          <a:solidFill>
                            <a:schemeClr val="bg1"/>
                          </a:solidFill>
                          <a:latin typeface="+mn-ea"/>
                          <a:ea typeface="+mn-ea"/>
                        </a:rPr>
                        <a:t>~</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3,512</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gridSpan="2">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31,794</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4211960" y="5229200"/>
            <a:ext cx="4752528"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2015</a:t>
            </a:r>
            <a:r>
              <a:rPr lang="ko-KR" altLang="en-US" sz="1000">
                <a:solidFill>
                  <a:srgbClr val="000000"/>
                </a:solidFill>
                <a:cs typeface="Arial Narrow" pitchFamily="34" charset="0"/>
              </a:rPr>
              <a:t>년  해당 상권 인근 반경 </a:t>
            </a:r>
            <a:r>
              <a:rPr lang="en-US" altLang="ko-KR" sz="1000">
                <a:solidFill>
                  <a:srgbClr val="000000"/>
                </a:solidFill>
                <a:cs typeface="Arial Narrow" pitchFamily="34" charset="0"/>
              </a:rPr>
              <a:t>400</a:t>
            </a:r>
            <a:r>
              <a:rPr lang="ko-KR" altLang="en-US" sz="1000">
                <a:solidFill>
                  <a:srgbClr val="000000"/>
                </a:solidFill>
                <a:cs typeface="Arial Narrow" pitchFamily="34" charset="0"/>
              </a:rPr>
              <a:t>미터 이내 블록 기준 </a:t>
            </a:r>
            <a:endParaRPr lang="en-US" altLang="ko-KR" sz="1000">
              <a:solidFill>
                <a:srgbClr val="000000"/>
              </a:solidFill>
              <a:cs typeface="Arial Narrow" pitchFamily="34" charset="0"/>
            </a:endParaRPr>
          </a:p>
        </p:txBody>
      </p:sp>
      <p:graphicFrame>
        <p:nvGraphicFramePr>
          <p:cNvPr id="28" name="표 27"/>
          <p:cNvGraphicFramePr>
            <a:graphicFrameLocks noGrp="1"/>
          </p:cNvGraphicFramePr>
          <p:nvPr>
            <p:extLst>
              <p:ext uri="{D42A27DB-BD31-4B8C-83A1-F6EECF244321}">
                <p14:modId xmlns:p14="http://schemas.microsoft.com/office/powerpoint/2010/main" val="1506486448"/>
              </p:ext>
            </p:extLst>
          </p:nvPr>
        </p:nvGraphicFramePr>
        <p:xfrm>
          <a:off x="291460" y="5517233"/>
          <a:ext cx="1976284" cy="792087"/>
        </p:xfrm>
        <a:graphic>
          <a:graphicData uri="http://schemas.openxmlformats.org/drawingml/2006/table">
            <a:tbl>
              <a:tblPr/>
              <a:tblGrid>
                <a:gridCol w="680140"/>
                <a:gridCol w="576064"/>
                <a:gridCol w="720080"/>
              </a:tblGrid>
              <a:tr h="264029">
                <a:tc rowSpan="3">
                  <a:txBody>
                    <a:bodyPr/>
                    <a:lstStyle/>
                    <a:p>
                      <a:pPr algn="ctr" rtl="0" fontAlgn="ctr"/>
                      <a:r>
                        <a:rPr lang="ko-KR" altLang="en-US" sz="1100" b="1" i="0" u="none" strike="noStrike" smtClean="0">
                          <a:solidFill>
                            <a:schemeClr val="bg1"/>
                          </a:solidFill>
                          <a:latin typeface="+mn-ea"/>
                          <a:ea typeface="+mn-ea"/>
                        </a:rPr>
                        <a:t>카드</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가맹점수</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개업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5,897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2,446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3,451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9" name="표 28"/>
          <p:cNvGraphicFramePr>
            <a:graphicFrameLocks noGrp="1"/>
          </p:cNvGraphicFramePr>
          <p:nvPr>
            <p:extLst>
              <p:ext uri="{D42A27DB-BD31-4B8C-83A1-F6EECF244321}">
                <p14:modId xmlns:p14="http://schemas.microsoft.com/office/powerpoint/2010/main" val="3679093696"/>
              </p:ext>
            </p:extLst>
          </p:nvPr>
        </p:nvGraphicFramePr>
        <p:xfrm>
          <a:off x="2411760" y="5517233"/>
          <a:ext cx="2160240" cy="792087"/>
        </p:xfrm>
        <a:graphic>
          <a:graphicData uri="http://schemas.openxmlformats.org/drawingml/2006/table">
            <a:tbl>
              <a:tblPr/>
              <a:tblGrid>
                <a:gridCol w="756084"/>
                <a:gridCol w="576064"/>
                <a:gridCol w="828092"/>
              </a:tblGrid>
              <a:tr h="264029">
                <a:tc rowSpan="3">
                  <a:txBody>
                    <a:bodyPr/>
                    <a:lstStyle/>
                    <a:p>
                      <a:pPr algn="ctr" rtl="0" fontAlgn="ctr"/>
                      <a:r>
                        <a:rPr lang="ko-KR" altLang="en-US" sz="1100" b="1" i="0" u="none" strike="noStrike" smtClean="0">
                          <a:solidFill>
                            <a:schemeClr val="bg1"/>
                          </a:solidFill>
                          <a:latin typeface="+mn-ea"/>
                          <a:ea typeface="+mn-ea"/>
                        </a:rPr>
                        <a:t>평균</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영업 업력</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8</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7</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10</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3</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직사각형 14"/>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9</a:t>
            </a:r>
            <a:r>
              <a:rPr lang="ko-KR" altLang="en-US" sz="1600" spc="100">
                <a:ln>
                  <a:solidFill>
                    <a:prstClr val="black">
                      <a:alpha val="20000"/>
                    </a:prstClr>
                  </a:solidFill>
                </a:ln>
                <a:solidFill>
                  <a:srgbClr val="000000"/>
                </a:solidFill>
                <a:latin typeface="NOVA Bold"/>
                <a:ea typeface="NOVA Bold"/>
                <a:cs typeface="Arial" pitchFamily="34" charset="0"/>
              </a:rPr>
              <a:t>대 상권 중 최대 상권으로 인근 면적 중 주거시설 </a:t>
            </a:r>
            <a:r>
              <a:rPr lang="en-US" altLang="ko-KR" sz="1600" spc="100">
                <a:ln>
                  <a:solidFill>
                    <a:prstClr val="black">
                      <a:alpha val="20000"/>
                    </a:prstClr>
                  </a:solidFill>
                </a:ln>
                <a:solidFill>
                  <a:srgbClr val="000000"/>
                </a:solidFill>
                <a:latin typeface="NOVA Bold"/>
                <a:ea typeface="NOVA Bold"/>
                <a:cs typeface="Arial" pitchFamily="34" charset="0"/>
              </a:rPr>
              <a:t>74%, </a:t>
            </a:r>
            <a:r>
              <a:rPr lang="ko-KR" altLang="en-US" sz="1600" spc="100">
                <a:ln>
                  <a:solidFill>
                    <a:prstClr val="black">
                      <a:alpha val="20000"/>
                    </a:prstClr>
                  </a:solidFill>
                </a:ln>
                <a:solidFill>
                  <a:srgbClr val="000000"/>
                </a:solidFill>
                <a:latin typeface="NOVA Bold"/>
                <a:ea typeface="NOVA Bold"/>
                <a:cs typeface="Arial" pitchFamily="34" charset="0"/>
              </a:rPr>
              <a:t>오피스시설 </a:t>
            </a:r>
            <a:r>
              <a:rPr lang="en-US" altLang="ko-KR" sz="1600" spc="100">
                <a:ln>
                  <a:solidFill>
                    <a:prstClr val="black">
                      <a:alpha val="20000"/>
                    </a:prstClr>
                  </a:solidFill>
                </a:ln>
                <a:solidFill>
                  <a:srgbClr val="000000"/>
                </a:solidFill>
                <a:latin typeface="NOVA Bold"/>
                <a:ea typeface="NOVA Bold"/>
                <a:cs typeface="Arial" pitchFamily="34" charset="0"/>
              </a:rPr>
              <a:t>21%</a:t>
            </a:r>
            <a:r>
              <a:rPr lang="ko-KR" altLang="en-US" sz="1600" spc="100">
                <a:ln>
                  <a:solidFill>
                    <a:prstClr val="black">
                      <a:alpha val="20000"/>
                    </a:prstClr>
                  </a:solidFill>
                </a:ln>
                <a:solidFill>
                  <a:srgbClr val="000000"/>
                </a:solidFill>
                <a:latin typeface="NOVA Bold"/>
                <a:ea typeface="NOVA Bold"/>
                <a:cs typeface="Arial" pitchFamily="34" charset="0"/>
              </a:rPr>
              <a:t>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차지하고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인근 거주 인구 </a:t>
            </a:r>
            <a:r>
              <a:rPr lang="en-US" altLang="ko-KR" sz="1600" spc="100">
                <a:ln>
                  <a:solidFill>
                    <a:prstClr val="black">
                      <a:alpha val="20000"/>
                    </a:prstClr>
                  </a:solidFill>
                </a:ln>
                <a:solidFill>
                  <a:srgbClr val="000000"/>
                </a:solidFill>
                <a:latin typeface="NOVA Bold"/>
                <a:ea typeface="NOVA Bold"/>
                <a:cs typeface="Arial" pitchFamily="34" charset="0"/>
              </a:rPr>
              <a:t>31,794</a:t>
            </a:r>
            <a:r>
              <a:rPr lang="ko-KR" altLang="en-US" sz="1600" spc="100">
                <a:ln>
                  <a:solidFill>
                    <a:prstClr val="black">
                      <a:alpha val="20000"/>
                    </a:prstClr>
                  </a:solidFill>
                </a:ln>
                <a:solidFill>
                  <a:srgbClr val="000000"/>
                </a:solidFill>
                <a:latin typeface="NOVA Bold"/>
                <a:ea typeface="NOVA Bold"/>
                <a:cs typeface="Arial" pitchFamily="34" charset="0"/>
              </a:rPr>
              <a:t>명</a:t>
            </a:r>
            <a:r>
              <a:rPr lang="en-US" altLang="ko-KR" sz="1600" spc="100">
                <a:ln>
                  <a:solidFill>
                    <a:prstClr val="black">
                      <a:alpha val="20000"/>
                    </a:prstClr>
                  </a:solidFill>
                </a:ln>
                <a:solidFill>
                  <a:srgbClr val="000000"/>
                </a:solidFill>
                <a:latin typeface="NOVA Bold"/>
                <a:ea typeface="NOVA Bold"/>
                <a:cs typeface="Arial" pitchFamily="34" charset="0"/>
              </a:rPr>
              <a:t>, 2,446</a:t>
            </a:r>
            <a:r>
              <a:rPr lang="ko-KR" altLang="en-US" sz="1600" spc="100">
                <a:ln>
                  <a:solidFill>
                    <a:prstClr val="black">
                      <a:alpha val="20000"/>
                    </a:prstClr>
                  </a:solidFill>
                </a:ln>
                <a:solidFill>
                  <a:srgbClr val="000000"/>
                </a:solidFill>
                <a:latin typeface="NOVA Bold"/>
                <a:ea typeface="NOVA Bold"/>
                <a:cs typeface="Arial" pitchFamily="34" charset="0"/>
              </a:rPr>
              <a:t>개 가맹점 중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년 이상 영업 비율이 </a:t>
            </a:r>
            <a:r>
              <a:rPr lang="en-US" altLang="ko-KR" sz="1600" spc="100">
                <a:ln>
                  <a:solidFill>
                    <a:prstClr val="black">
                      <a:alpha val="20000"/>
                    </a:prstClr>
                  </a:solidFill>
                </a:ln>
                <a:solidFill>
                  <a:srgbClr val="000000"/>
                </a:solidFill>
                <a:latin typeface="NOVA Bold"/>
                <a:ea typeface="NOVA Bold"/>
                <a:cs typeface="Arial" pitchFamily="34" charset="0"/>
              </a:rPr>
              <a:t>70%</a:t>
            </a:r>
            <a:r>
              <a:rPr lang="ko-KR" altLang="en-US" sz="1600" spc="100">
                <a:ln>
                  <a:solidFill>
                    <a:prstClr val="black">
                      <a:alpha val="20000"/>
                    </a:prstClr>
                  </a:solidFill>
                </a:ln>
                <a:solidFill>
                  <a:srgbClr val="000000"/>
                </a:solidFill>
                <a:latin typeface="NOVA Bold"/>
                <a:ea typeface="NOVA Bold"/>
                <a:cs typeface="Arial" pitchFamily="34" charset="0"/>
              </a:rPr>
              <a:t>를 차지함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238767362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a:t>
            </a:r>
            <a:r>
              <a:rPr lang="ko-KR" altLang="en-US"/>
              <a:t>종</a:t>
            </a:r>
            <a:r>
              <a:rPr lang="ko-KR" altLang="en-US" smtClean="0"/>
              <a:t> 현황</a:t>
            </a:r>
            <a:endParaRPr lang="ko-KR" altLang="en-US"/>
          </a:p>
        </p:txBody>
      </p:sp>
      <p:sp>
        <p:nvSpPr>
          <p:cNvPr id="3" name="제목 2"/>
          <p:cNvSpPr>
            <a:spLocks noGrp="1"/>
          </p:cNvSpPr>
          <p:nvPr>
            <p:ph type="title"/>
          </p:nvPr>
        </p:nvSpPr>
        <p:spPr/>
        <p:txBody>
          <a:bodyPr/>
          <a:lstStyle/>
          <a:p>
            <a:r>
              <a:rPr lang="ko-KR" altLang="en-US" smtClean="0"/>
              <a:t>     제주시 </a:t>
            </a:r>
            <a:r>
              <a:rPr lang="ko-KR" altLang="en-US"/>
              <a:t>연</a:t>
            </a:r>
            <a:r>
              <a:rPr lang="ko-KR" altLang="en-US" smtClean="0"/>
              <a:t>동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21" name="직선 연결선 20"/>
          <p:cNvCxnSpPr/>
          <p:nvPr/>
        </p:nvCxnSpPr>
        <p:spPr>
          <a:xfrm>
            <a:off x="359932" y="2309404"/>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59532" y="1985368"/>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34" name="표 33"/>
          <p:cNvGraphicFramePr>
            <a:graphicFrameLocks noGrp="1"/>
          </p:cNvGraphicFramePr>
          <p:nvPr>
            <p:extLst>
              <p:ext uri="{D42A27DB-BD31-4B8C-83A1-F6EECF244321}">
                <p14:modId xmlns:p14="http://schemas.microsoft.com/office/powerpoint/2010/main" val="757562197"/>
              </p:ext>
            </p:extLst>
          </p:nvPr>
        </p:nvGraphicFramePr>
        <p:xfrm>
          <a:off x="349493" y="2375902"/>
          <a:ext cx="8506977" cy="1934762"/>
        </p:xfrm>
        <a:graphic>
          <a:graphicData uri="http://schemas.openxmlformats.org/drawingml/2006/table">
            <a:tbl>
              <a:tblPr/>
              <a:tblGrid>
                <a:gridCol w="442087"/>
                <a:gridCol w="540060"/>
                <a:gridCol w="752483"/>
                <a:gridCol w="752483"/>
                <a:gridCol w="752483"/>
                <a:gridCol w="752483"/>
                <a:gridCol w="752483"/>
                <a:gridCol w="752483"/>
                <a:gridCol w="752483"/>
                <a:gridCol w="752483"/>
                <a:gridCol w="752483"/>
                <a:gridCol w="752483"/>
              </a:tblGrid>
              <a:tr h="288034">
                <a:tc>
                  <a:txBody>
                    <a:bodyPr/>
                    <a:lstStyle/>
                    <a:p>
                      <a:pPr algn="ctr" rtl="0" fontAlgn="ctr"/>
                      <a:r>
                        <a:rPr lang="ko-KR" altLang="en-US" sz="1100" b="1" i="0" u="none" strike="noStrike" smtClean="0">
                          <a:solidFill>
                            <a:schemeClr val="bg1"/>
                          </a:solidFill>
                          <a:latin typeface="+mn-ea"/>
                          <a:ea typeface="+mn-ea"/>
                        </a:rPr>
                        <a:t>년도</a:t>
                      </a:r>
                      <a:endParaRPr lang="en-US" altLang="ko-KR" sz="1100" b="1" i="0" u="none" strike="noStrike" smtClean="0">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업종</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tx1"/>
                          </a:solidFill>
                          <a:latin typeface="+mn-ea"/>
                          <a:ea typeface="+mn-ea"/>
                        </a:rPr>
                        <a:t>일반음식</a:t>
                      </a:r>
                      <a:endParaRPr lang="en-US" altLang="ko-KR" sz="1100" b="1" i="0" u="none" strike="noStrike" smtClean="0">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유흥주점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보건</a:t>
                      </a:r>
                      <a:r>
                        <a:rPr lang="en-US" altLang="ko-KR" sz="1100" b="1" i="0" u="none" strike="noStrike" smtClean="0">
                          <a:solidFill>
                            <a:schemeClr val="tx1"/>
                          </a:solidFill>
                          <a:latin typeface="+mn-ea"/>
                          <a:ea typeface="+mn-ea"/>
                        </a:rPr>
                        <a:t>/</a:t>
                      </a:r>
                      <a:r>
                        <a:rPr lang="ko-KR" altLang="en-US" sz="1100" b="1" i="0" u="none" strike="noStrike" smtClean="0">
                          <a:solidFill>
                            <a:schemeClr val="tx1"/>
                          </a:solidFill>
                          <a:latin typeface="+mn-ea"/>
                          <a:ea typeface="+mn-ea"/>
                        </a:rPr>
                        <a:t>위생</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의류</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단란주점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휴게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신변잡화</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레져용품</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숙박업</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회원제</a:t>
                      </a:r>
                      <a:endParaRPr lang="en-US" altLang="ko-KR" sz="1100" b="1" i="0" u="none" strike="noStrike" smtClean="0">
                        <a:solidFill>
                          <a:schemeClr val="tx1"/>
                        </a:solidFill>
                        <a:latin typeface="+mn-ea"/>
                        <a:ea typeface="+mn-ea"/>
                      </a:endParaRPr>
                    </a:p>
                    <a:p>
                      <a:pPr algn="ctr" rtl="0" fontAlgn="ctr"/>
                      <a:r>
                        <a:rPr lang="ko-KR" altLang="en-US" sz="1100" b="1" i="0" u="none" strike="noStrike" smtClean="0">
                          <a:solidFill>
                            <a:schemeClr val="tx1"/>
                          </a:solidFill>
                          <a:latin typeface="+mn-ea"/>
                          <a:ea typeface="+mn-ea"/>
                        </a:rPr>
                        <a:t>형태업소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7916">
                <a:tc rowSpan="2">
                  <a:txBody>
                    <a:bodyPr/>
                    <a:lstStyle/>
                    <a:p>
                      <a:pPr algn="ctr" rtl="0" fontAlgn="ctr"/>
                      <a:r>
                        <a:rPr lang="en-US" altLang="ko-KR" sz="1100" b="1" i="0" u="none" strike="noStrike" smtClean="0">
                          <a:solidFill>
                            <a:schemeClr val="bg1"/>
                          </a:solidFill>
                          <a:latin typeface="+mn-ea"/>
                          <a:ea typeface="+mn-ea"/>
                        </a:rPr>
                        <a:t>’14</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149</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127</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rowSpan="2">
                  <a:txBody>
                    <a:bodyPr/>
                    <a:lstStyle/>
                    <a:p>
                      <a:pPr algn="ctr" rtl="0" fontAlgn="ctr"/>
                      <a:r>
                        <a:rPr lang="en-US" altLang="ko-KR" sz="1100" b="1" i="0" u="none" strike="noStrike" smtClean="0">
                          <a:solidFill>
                            <a:schemeClr val="bg1"/>
                          </a:solidFill>
                          <a:latin typeface="+mn-ea"/>
                          <a:ea typeface="+mn-ea"/>
                        </a:rPr>
                        <a:t>’15</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129</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131</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rowSpan="3">
                  <a:txBody>
                    <a:bodyPr/>
                    <a:lstStyle/>
                    <a:p>
                      <a:pPr algn="ctr" rtl="0" fontAlgn="ctr"/>
                      <a:r>
                        <a:rPr lang="en-US" altLang="ko-KR" sz="1100" b="1" i="0" u="none" strike="noStrike" smtClean="0">
                          <a:solidFill>
                            <a:schemeClr val="bg1"/>
                          </a:solidFill>
                          <a:latin typeface="+mn-ea"/>
                          <a:ea typeface="+mn-ea"/>
                        </a:rPr>
                        <a:t>‘16</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40</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100</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523</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243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298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226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143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35" name="직선 연결선 34"/>
          <p:cNvCxnSpPr/>
          <p:nvPr/>
        </p:nvCxnSpPr>
        <p:spPr>
          <a:xfrm>
            <a:off x="365327" y="478817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64927" y="446413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및 점당 매출액 현황</a:t>
            </a:r>
          </a:p>
        </p:txBody>
      </p:sp>
      <p:graphicFrame>
        <p:nvGraphicFramePr>
          <p:cNvPr id="37" name="표 36"/>
          <p:cNvGraphicFramePr>
            <a:graphicFrameLocks noGrp="1"/>
          </p:cNvGraphicFramePr>
          <p:nvPr>
            <p:extLst>
              <p:ext uri="{D42A27DB-BD31-4B8C-83A1-F6EECF244321}">
                <p14:modId xmlns:p14="http://schemas.microsoft.com/office/powerpoint/2010/main" val="3000302299"/>
              </p:ext>
            </p:extLst>
          </p:nvPr>
        </p:nvGraphicFramePr>
        <p:xfrm>
          <a:off x="372517" y="4861849"/>
          <a:ext cx="8506979" cy="1663495"/>
        </p:xfrm>
        <a:graphic>
          <a:graphicData uri="http://schemas.openxmlformats.org/drawingml/2006/table">
            <a:tbl>
              <a:tblPr/>
              <a:tblGrid>
                <a:gridCol w="563079"/>
                <a:gridCol w="419070"/>
                <a:gridCol w="752483"/>
                <a:gridCol w="752483"/>
                <a:gridCol w="752483"/>
                <a:gridCol w="752483"/>
                <a:gridCol w="752483"/>
                <a:gridCol w="752483"/>
                <a:gridCol w="752483"/>
                <a:gridCol w="752483"/>
                <a:gridCol w="752483"/>
                <a:gridCol w="752483"/>
              </a:tblGrid>
              <a:tr h="264829">
                <a:tc gridSpan="2">
                  <a:txBody>
                    <a:bodyPr/>
                    <a:lstStyle/>
                    <a:p>
                      <a:pPr algn="ctr" rtl="0" fontAlgn="ctr"/>
                      <a:r>
                        <a:rPr lang="ko-KR" altLang="en-US" sz="1100" b="1" i="0" u="none" strike="noStrike" smtClean="0">
                          <a:solidFill>
                            <a:schemeClr val="bg1"/>
                          </a:solidFill>
                          <a:latin typeface="+mn-ea"/>
                          <a:ea typeface="+mn-ea"/>
                        </a:rPr>
                        <a:t>업종</a:t>
                      </a:r>
                      <a:endParaRPr 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tx1"/>
                          </a:solidFill>
                          <a:latin typeface="+mn-ea"/>
                          <a:ea typeface="+mn-ea"/>
                        </a:rPr>
                        <a:t>일반음식</a:t>
                      </a:r>
                      <a:endParaRPr lang="en-US" altLang="ko-KR" sz="1100" b="1" i="0" u="none" strike="noStrike" smtClean="0">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유흥주점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보건</a:t>
                      </a:r>
                      <a:r>
                        <a:rPr lang="en-US" altLang="ko-KR" sz="1100" b="1" i="0" u="none" strike="noStrike" smtClean="0">
                          <a:solidFill>
                            <a:schemeClr val="tx1"/>
                          </a:solidFill>
                          <a:latin typeface="+mn-ea"/>
                          <a:ea typeface="+mn-ea"/>
                        </a:rPr>
                        <a:t>/</a:t>
                      </a:r>
                      <a:r>
                        <a:rPr lang="ko-KR" altLang="en-US" sz="1100" b="1" i="0" u="none" strike="noStrike" smtClean="0">
                          <a:solidFill>
                            <a:schemeClr val="tx1"/>
                          </a:solidFill>
                          <a:latin typeface="+mn-ea"/>
                          <a:ea typeface="+mn-ea"/>
                        </a:rPr>
                        <a:t>위생</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의류</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단란주점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rgbClr val="FF0000"/>
                          </a:solidFill>
                          <a:latin typeface="+mn-ea"/>
                          <a:ea typeface="+mn-ea"/>
                        </a:rPr>
                        <a:t>휴게</a:t>
                      </a:r>
                      <a:endParaRPr lang="en-US" sz="11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신변잡화</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rgbClr val="3333FF"/>
                          </a:solidFill>
                          <a:latin typeface="+mn-ea"/>
                          <a:ea typeface="+mn-ea"/>
                        </a:rPr>
                        <a:t>레져용품</a:t>
                      </a:r>
                      <a:endParaRPr lang="en-US" sz="1100" b="1" i="0" u="none" strike="noStrike">
                        <a:solidFill>
                          <a:srgbClr val="3333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숙박업</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rgbClr val="FF0000"/>
                          </a:solidFill>
                          <a:latin typeface="+mn-ea"/>
                          <a:ea typeface="+mn-ea"/>
                        </a:rPr>
                        <a:t>회원제</a:t>
                      </a:r>
                      <a:endParaRPr lang="en-US" altLang="ko-KR" sz="1100" b="1" i="0" u="none" strike="noStrike" smtClean="0">
                        <a:solidFill>
                          <a:srgbClr val="FF0000"/>
                        </a:solidFill>
                        <a:latin typeface="+mn-ea"/>
                        <a:ea typeface="+mn-ea"/>
                      </a:endParaRPr>
                    </a:p>
                    <a:p>
                      <a:pPr algn="ctr" rtl="0" fontAlgn="ctr"/>
                      <a:r>
                        <a:rPr lang="ko-KR" altLang="en-US" sz="1100" b="1" i="0" u="none" strike="noStrike" smtClean="0">
                          <a:solidFill>
                            <a:srgbClr val="FF0000"/>
                          </a:solidFill>
                          <a:latin typeface="+mn-ea"/>
                          <a:ea typeface="+mn-ea"/>
                        </a:rPr>
                        <a:t>형태업소</a:t>
                      </a:r>
                      <a:endParaRPr lang="en-US" sz="11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4829">
                <a:tc gridSpan="2">
                  <a:txBody>
                    <a:bodyPr/>
                    <a:lstStyle/>
                    <a:p>
                      <a:pPr algn="ctr" rtl="0" fontAlgn="ctr"/>
                      <a:r>
                        <a:rPr lang="ko-KR" altLang="en-US" sz="1100" b="1" i="0" u="none" strike="noStrike" smtClean="0">
                          <a:solidFill>
                            <a:schemeClr val="bg1"/>
                          </a:solidFill>
                          <a:latin typeface="+mn-ea"/>
                          <a:ea typeface="+mn-ea"/>
                        </a:rPr>
                        <a:t>전체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12</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9</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gridSpan="2">
                  <a:txBody>
                    <a:bodyPr/>
                    <a:lstStyle/>
                    <a:p>
                      <a:pPr algn="ctr" rtl="0" fontAlgn="ctr"/>
                      <a:r>
                        <a:rPr lang="ko-KR" altLang="en-US" sz="1100" b="1" i="0" u="none" strike="noStrike" smtClean="0">
                          <a:solidFill>
                            <a:schemeClr val="bg1"/>
                          </a:solidFill>
                          <a:latin typeface="+mn-ea"/>
                          <a:ea typeface="+mn-ea"/>
                        </a:rPr>
                        <a:t>영업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p>
                      <a:pPr algn="ctr" rtl="0" fontAlgn="ct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a:t>
                      </a:r>
                      <a:r>
                        <a:rPr lang="ko-KR" altLang="en-US" sz="1000" b="0" i="0" u="none" strike="noStrike" baseline="0" smtClean="0">
                          <a:solidFill>
                            <a:srgbClr val="000000"/>
                          </a:solidFill>
                          <a:latin typeface="+mn-ea"/>
                          <a:ea typeface="+mn-ea"/>
                        </a:rPr>
                        <a:t> </a:t>
                      </a:r>
                      <a:r>
                        <a:rPr lang="en-US" altLang="ko-KR" sz="1000" b="0" i="0" u="none" strike="noStrike" baseline="0" smtClean="0">
                          <a:solidFill>
                            <a:srgbClr val="000000"/>
                          </a:solidFill>
                          <a:latin typeface="+mn-ea"/>
                          <a:ea typeface="+mn-ea"/>
                        </a:rPr>
                        <a:t>4</a:t>
                      </a:r>
                      <a:r>
                        <a:rPr lang="ko-KR" altLang="en-US" sz="1000" b="0" i="0" u="none" strike="noStrike" baseline="0"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3333FF"/>
                          </a:solidFill>
                          <a:latin typeface="+mn-ea"/>
                          <a:ea typeface="+mn-ea"/>
                        </a:rPr>
                        <a:t>15</a:t>
                      </a:r>
                      <a:r>
                        <a:rPr lang="ko-KR" altLang="en-US" sz="1000" b="0" i="0" u="none" strike="noStrike" smtClean="0">
                          <a:solidFill>
                            <a:srgbClr val="3333FF"/>
                          </a:solidFill>
                          <a:latin typeface="+mn-ea"/>
                          <a:ea typeface="+mn-ea"/>
                        </a:rPr>
                        <a:t>년 </a:t>
                      </a:r>
                      <a:r>
                        <a:rPr lang="en-US" altLang="ko-KR" sz="1000" b="0" i="0" u="none" strike="noStrike" smtClean="0">
                          <a:solidFill>
                            <a:srgbClr val="3333FF"/>
                          </a:solidFill>
                          <a:latin typeface="+mn-ea"/>
                          <a:ea typeface="+mn-ea"/>
                        </a:rPr>
                        <a:t>3</a:t>
                      </a:r>
                      <a:r>
                        <a:rPr lang="ko-KR" altLang="en-US" sz="1000" b="0" i="0" u="none" strike="noStrike" smtClean="0">
                          <a:solidFill>
                            <a:srgbClr val="3333FF"/>
                          </a:solidFill>
                          <a:latin typeface="+mn-ea"/>
                          <a:ea typeface="+mn-ea"/>
                        </a:rPr>
                        <a:t>개월</a:t>
                      </a:r>
                      <a:endParaRPr lang="ko-KR" altLang="en-US" sz="1000" b="0" i="0" u="none" strike="noStrike">
                        <a:solidFill>
                          <a:srgbClr val="3333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gridSpan="2">
                  <a:txBody>
                    <a:bodyPr/>
                    <a:lstStyle/>
                    <a:p>
                      <a:pPr algn="ctr" rtl="0" fontAlgn="ctr"/>
                      <a:r>
                        <a:rPr lang="ko-KR" altLang="en-US" sz="1100" b="1" i="0" u="none" strike="noStrike" smtClean="0">
                          <a:solidFill>
                            <a:schemeClr val="bg1"/>
                          </a:solidFill>
                          <a:latin typeface="+mn-ea"/>
                          <a:ea typeface="+mn-ea"/>
                        </a:rPr>
                        <a:t>폐업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B w="28575" cap="flat" cmpd="sng" algn="ctr">
                      <a:solidFill>
                        <a:schemeClr val="bg1">
                          <a:lumMod val="75000"/>
                        </a:schemeClr>
                      </a:solidFill>
                      <a:prstDash val="solid"/>
                      <a:round/>
                      <a:headEnd type="none" w="med" len="med"/>
                      <a:tailEnd type="none" w="med" len="med"/>
                    </a:lnB>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2</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11</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2</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8</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64829">
                <a:tc rowSpan="2">
                  <a:txBody>
                    <a:bodyPr/>
                    <a:lstStyle/>
                    <a:p>
                      <a:pPr algn="ctr" rtl="0" fontAlgn="ctr"/>
                      <a:r>
                        <a:rPr lang="ko-KR" altLang="en-US" sz="1100" b="1" i="0" u="none" strike="noStrike" smtClean="0">
                          <a:solidFill>
                            <a:schemeClr val="bg1"/>
                          </a:solidFill>
                          <a:latin typeface="+mn-ea"/>
                          <a:ea typeface="+mn-ea"/>
                        </a:rPr>
                        <a:t>점당</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매출</a:t>
                      </a:r>
                      <a:endParaRPr lang="en-US" altLang="ko-KR" sz="1100" b="1" i="0" u="none" strike="noStrike" smtClean="0">
                        <a:solidFill>
                          <a:schemeClr val="bg1"/>
                        </a:solidFill>
                        <a:latin typeface="+mn-ea"/>
                        <a:ea typeface="+mn-ea"/>
                      </a:endParaRPr>
                    </a:p>
                    <a:p>
                      <a:pPr algn="ctr" rtl="0" fontAlgn="ctr"/>
                      <a:r>
                        <a:rPr lang="en-US" altLang="ko-KR" sz="1000" b="1" i="0" u="none" strike="noStrike" smtClean="0">
                          <a:solidFill>
                            <a:schemeClr val="bg1"/>
                          </a:solidFill>
                          <a:latin typeface="+mn-ea"/>
                          <a:ea typeface="+mn-ea"/>
                        </a:rPr>
                        <a:t>(</a:t>
                      </a:r>
                      <a:r>
                        <a:rPr lang="ko-KR" altLang="en-US" sz="1000" b="1" i="0" u="none" strike="noStrike" smtClean="0">
                          <a:solidFill>
                            <a:schemeClr val="bg1"/>
                          </a:solidFill>
                          <a:latin typeface="+mn-ea"/>
                          <a:ea typeface="+mn-ea"/>
                        </a:rPr>
                        <a:t>백만원</a:t>
                      </a:r>
                      <a:r>
                        <a:rPr lang="en-US" altLang="ko-KR" sz="1000" b="1" i="0" u="none" strike="noStrike" smtClean="0">
                          <a:solidFill>
                            <a:schemeClr val="bg1"/>
                          </a:solidFill>
                          <a:latin typeface="+mn-ea"/>
                          <a:ea typeface="+mn-ea"/>
                        </a:rPr>
                        <a:t>)</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0" marR="0" marT="4070" marB="0" anchor="ctr">
                    <a:lnL w="12700" cap="flat" cmpd="sng" algn="ctr">
                      <a:solidFill>
                        <a:schemeClr val="bg1">
                          <a:lumMod val="75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chemeClr val="tx1"/>
                          </a:solidFill>
                          <a:latin typeface="+mn-ea"/>
                          <a:ea typeface="+mn-ea"/>
                        </a:rPr>
                        <a:t>34</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67</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52</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31</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21</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72</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3333FF"/>
                          </a:solidFill>
                          <a:latin typeface="+mn-ea"/>
                          <a:ea typeface="+mn-ea"/>
                        </a:rPr>
                        <a:t>164</a:t>
                      </a:r>
                      <a:endParaRPr lang="ko-KR" altLang="en-US" sz="1000" b="0" i="0" u="none" strike="noStrike">
                        <a:solidFill>
                          <a:srgbClr val="3333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259</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29</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vMerge="1">
                  <a:txBody>
                    <a:bodyPr/>
                    <a:lstStyle/>
                    <a:p>
                      <a:pPr algn="ctr" rtl="0" fontAlgn="ct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chemeClr val="tx1"/>
                          </a:solidFill>
                          <a:latin typeface="+mn-ea"/>
                          <a:ea typeface="+mn-ea"/>
                        </a:rPr>
                        <a:t>40</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71</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50</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58</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33</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86</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3333FF"/>
                          </a:solidFill>
                          <a:latin typeface="+mn-ea"/>
                          <a:ea typeface="+mn-ea"/>
                        </a:rPr>
                        <a:t>184</a:t>
                      </a:r>
                      <a:endParaRPr lang="ko-KR" altLang="en-US" sz="1000" b="0" i="0" u="none" strike="noStrike">
                        <a:solidFill>
                          <a:srgbClr val="3333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195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21</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9" name="TextBox 38"/>
          <p:cNvSpPr txBox="1"/>
          <p:nvPr/>
        </p:nvSpPr>
        <p:spPr>
          <a:xfrm>
            <a:off x="395536" y="4366773"/>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5" name="위쪽 화살표 14"/>
          <p:cNvSpPr/>
          <p:nvPr/>
        </p:nvSpPr>
        <p:spPr>
          <a:xfrm rot="10800000">
            <a:off x="1763688" y="3677556"/>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위쪽 화살표 15"/>
          <p:cNvSpPr/>
          <p:nvPr/>
        </p:nvSpPr>
        <p:spPr>
          <a:xfrm>
            <a:off x="1799692" y="274145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7" name="위쪽 화살표 16"/>
          <p:cNvSpPr/>
          <p:nvPr/>
        </p:nvSpPr>
        <p:spPr>
          <a:xfrm>
            <a:off x="2519772" y="3237115"/>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0800000">
            <a:off x="3287936" y="3681086"/>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위쪽 화살표 18"/>
          <p:cNvSpPr/>
          <p:nvPr/>
        </p:nvSpPr>
        <p:spPr>
          <a:xfrm rot="10800000">
            <a:off x="6300192" y="2777457"/>
            <a:ext cx="288032" cy="12593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 name="위쪽 화살표 19"/>
          <p:cNvSpPr/>
          <p:nvPr/>
        </p:nvSpPr>
        <p:spPr>
          <a:xfrm rot="10800000">
            <a:off x="7007637" y="3684615"/>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2" name="위쪽 화살표 21"/>
          <p:cNvSpPr/>
          <p:nvPr/>
        </p:nvSpPr>
        <p:spPr>
          <a:xfrm rot="10800000">
            <a:off x="8516912" y="2767847"/>
            <a:ext cx="288032" cy="127597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10800000">
            <a:off x="4031940" y="3677558"/>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10800000">
            <a:off x="5508104" y="3677556"/>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a:off x="7021677" y="2778054"/>
            <a:ext cx="288032" cy="79149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a:off x="7776356" y="2778054"/>
            <a:ext cx="288032" cy="123949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a:off x="5544108" y="6089823"/>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a:off x="3311860" y="608564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2" name="위쪽 화살표 41"/>
          <p:cNvSpPr/>
          <p:nvPr/>
        </p:nvSpPr>
        <p:spPr>
          <a:xfrm>
            <a:off x="1799692" y="6085641"/>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위쪽 화살표 43"/>
          <p:cNvSpPr/>
          <p:nvPr/>
        </p:nvSpPr>
        <p:spPr>
          <a:xfrm rot="10800000">
            <a:off x="8532440" y="6089824"/>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위쪽 화살표 44"/>
          <p:cNvSpPr/>
          <p:nvPr/>
        </p:nvSpPr>
        <p:spPr>
          <a:xfrm>
            <a:off x="2519772" y="6089824"/>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위쪽 화살표 45"/>
          <p:cNvSpPr/>
          <p:nvPr/>
        </p:nvSpPr>
        <p:spPr>
          <a:xfrm rot="10800000">
            <a:off x="2519772" y="2777456"/>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8" name="위쪽 화살표 47"/>
          <p:cNvSpPr/>
          <p:nvPr/>
        </p:nvSpPr>
        <p:spPr>
          <a:xfrm rot="10800000">
            <a:off x="2519771" y="3677556"/>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0" name="위쪽 화살표 49"/>
          <p:cNvSpPr/>
          <p:nvPr/>
        </p:nvSpPr>
        <p:spPr>
          <a:xfrm>
            <a:off x="3275856" y="2755758"/>
            <a:ext cx="288032" cy="81378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2" name="위쪽 화살표 51"/>
          <p:cNvSpPr/>
          <p:nvPr/>
        </p:nvSpPr>
        <p:spPr>
          <a:xfrm rot="10800000">
            <a:off x="4042296" y="2778053"/>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3" name="위쪽 화살표 52"/>
          <p:cNvSpPr/>
          <p:nvPr/>
        </p:nvSpPr>
        <p:spPr>
          <a:xfrm rot="10800000">
            <a:off x="4788024" y="2769071"/>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4" name="위쪽 화살표 53"/>
          <p:cNvSpPr/>
          <p:nvPr/>
        </p:nvSpPr>
        <p:spPr>
          <a:xfrm rot="10800000">
            <a:off x="4788024" y="3684614"/>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5" name="위쪽 화살표 54"/>
          <p:cNvSpPr/>
          <p:nvPr/>
        </p:nvSpPr>
        <p:spPr>
          <a:xfrm>
            <a:off x="7056276" y="6085640"/>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6" name="위쪽 화살표 55"/>
          <p:cNvSpPr/>
          <p:nvPr/>
        </p:nvSpPr>
        <p:spPr>
          <a:xfrm>
            <a:off x="6305044" y="6085639"/>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직사각형 40"/>
          <p:cNvSpPr/>
          <p:nvPr/>
        </p:nvSpPr>
        <p:spPr>
          <a:xfrm>
            <a:off x="143508" y="1124744"/>
            <a:ext cx="885698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보건</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위생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유흥주점의 개폐업이 활발하고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숙박업은 개업추세</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의류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신변잡화</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휴게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회원제형태업소 업종은 폐업추세가 지속되며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휴게 및 회원제형태업소의 평균업력이 가장 짧음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3" name="위쪽 화살표 42"/>
          <p:cNvSpPr/>
          <p:nvPr/>
        </p:nvSpPr>
        <p:spPr>
          <a:xfrm rot="10800000">
            <a:off x="7812360" y="6089825"/>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위쪽 화살표 46"/>
          <p:cNvSpPr/>
          <p:nvPr/>
        </p:nvSpPr>
        <p:spPr>
          <a:xfrm>
            <a:off x="4018372" y="6072800"/>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9" name="TextBox 48"/>
          <p:cNvSpPr txBox="1"/>
          <p:nvPr/>
        </p:nvSpPr>
        <p:spPr>
          <a:xfrm>
            <a:off x="1563299" y="5627748"/>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7" name="TextBox 56"/>
          <p:cNvSpPr txBox="1"/>
          <p:nvPr/>
        </p:nvSpPr>
        <p:spPr>
          <a:xfrm>
            <a:off x="2339752" y="5627748"/>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8" name="TextBox 57"/>
          <p:cNvSpPr txBox="1"/>
          <p:nvPr/>
        </p:nvSpPr>
        <p:spPr>
          <a:xfrm>
            <a:off x="3059832" y="5627748"/>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9" name="TextBox 58"/>
          <p:cNvSpPr txBox="1"/>
          <p:nvPr/>
        </p:nvSpPr>
        <p:spPr>
          <a:xfrm>
            <a:off x="3836285" y="5627748"/>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60" name="TextBox 59"/>
          <p:cNvSpPr txBox="1"/>
          <p:nvPr/>
        </p:nvSpPr>
        <p:spPr>
          <a:xfrm>
            <a:off x="4572000" y="5627748"/>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61" name="TextBox 60"/>
          <p:cNvSpPr txBox="1"/>
          <p:nvPr/>
        </p:nvSpPr>
        <p:spPr>
          <a:xfrm>
            <a:off x="5348453" y="5627748"/>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62" name="TextBox 61"/>
          <p:cNvSpPr txBox="1"/>
          <p:nvPr/>
        </p:nvSpPr>
        <p:spPr>
          <a:xfrm>
            <a:off x="6855887" y="5627748"/>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63" name="TextBox 62"/>
          <p:cNvSpPr txBox="1"/>
          <p:nvPr/>
        </p:nvSpPr>
        <p:spPr>
          <a:xfrm>
            <a:off x="7632340" y="5627748"/>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64" name="TextBox 63"/>
          <p:cNvSpPr txBox="1"/>
          <p:nvPr/>
        </p:nvSpPr>
        <p:spPr>
          <a:xfrm>
            <a:off x="8352420" y="5627748"/>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65" name="TextBox 64"/>
          <p:cNvSpPr txBox="1"/>
          <p:nvPr/>
        </p:nvSpPr>
        <p:spPr>
          <a:xfrm>
            <a:off x="6084168" y="5627748"/>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66" name="위쪽 화살표 65"/>
          <p:cNvSpPr/>
          <p:nvPr/>
        </p:nvSpPr>
        <p:spPr>
          <a:xfrm>
            <a:off x="4824028" y="6072800"/>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23879024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 속성 현황</a:t>
            </a:r>
            <a:endParaRPr lang="ko-KR" altLang="en-US"/>
          </a:p>
        </p:txBody>
      </p:sp>
      <p:sp>
        <p:nvSpPr>
          <p:cNvPr id="3" name="제목 2"/>
          <p:cNvSpPr>
            <a:spLocks noGrp="1"/>
          </p:cNvSpPr>
          <p:nvPr>
            <p:ph type="title"/>
          </p:nvPr>
        </p:nvSpPr>
        <p:spPr/>
        <p:txBody>
          <a:bodyPr/>
          <a:lstStyle/>
          <a:p>
            <a:r>
              <a:rPr lang="ko-KR" altLang="en-US" smtClean="0"/>
              <a:t>     제주시 </a:t>
            </a:r>
            <a:r>
              <a:rPr lang="ko-KR" altLang="en-US"/>
              <a:t>연</a:t>
            </a:r>
            <a:r>
              <a:rPr lang="ko-KR" altLang="en-US" smtClean="0"/>
              <a:t>동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16" name="직선 연결선 15"/>
          <p:cNvCxnSpPr/>
          <p:nvPr/>
        </p:nvCxnSpPr>
        <p:spPr>
          <a:xfrm>
            <a:off x="503948" y="3028334"/>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03548" y="2704298"/>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8" name="직선 연결선 17"/>
          <p:cNvCxnSpPr/>
          <p:nvPr/>
        </p:nvCxnSpPr>
        <p:spPr>
          <a:xfrm>
            <a:off x="4103948" y="2303061"/>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103948" y="2013797"/>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0" name="표 19"/>
          <p:cNvGraphicFramePr>
            <a:graphicFrameLocks noGrp="1"/>
          </p:cNvGraphicFramePr>
          <p:nvPr>
            <p:extLst>
              <p:ext uri="{D42A27DB-BD31-4B8C-83A1-F6EECF244321}">
                <p14:modId xmlns:p14="http://schemas.microsoft.com/office/powerpoint/2010/main" val="800946076"/>
              </p:ext>
            </p:extLst>
          </p:nvPr>
        </p:nvGraphicFramePr>
        <p:xfrm>
          <a:off x="4103947" y="2375809"/>
          <a:ext cx="4752129" cy="1007372"/>
        </p:xfrm>
        <a:graphic>
          <a:graphicData uri="http://schemas.openxmlformats.org/drawingml/2006/table">
            <a:tbl>
              <a:tblPr/>
              <a:tblGrid>
                <a:gridCol w="648073"/>
                <a:gridCol w="630070"/>
                <a:gridCol w="630070"/>
                <a:gridCol w="710979"/>
                <a:gridCol w="710979"/>
                <a:gridCol w="710979"/>
                <a:gridCol w="710979"/>
              </a:tblGrid>
              <a:tr h="253777">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성별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100" b="1" i="0" u="none" strike="noStrike" smtClean="0">
                          <a:solidFill>
                            <a:schemeClr val="bg1"/>
                          </a:solidFill>
                          <a:latin typeface="+mn-ea"/>
                          <a:ea typeface="+mn-ea"/>
                        </a:rPr>
                        <a:t>연령대별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377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남</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여</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 이하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 이상</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990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49909">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2" name="표 21"/>
          <p:cNvGraphicFramePr>
            <a:graphicFrameLocks noGrp="1"/>
          </p:cNvGraphicFramePr>
          <p:nvPr>
            <p:extLst>
              <p:ext uri="{D42A27DB-BD31-4B8C-83A1-F6EECF244321}">
                <p14:modId xmlns:p14="http://schemas.microsoft.com/office/powerpoint/2010/main" val="3711256149"/>
              </p:ext>
            </p:extLst>
          </p:nvPr>
        </p:nvGraphicFramePr>
        <p:xfrm>
          <a:off x="4103945" y="3994757"/>
          <a:ext cx="4752531" cy="923514"/>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시간대별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요일</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8~18</a:t>
                      </a:r>
                      <a:r>
                        <a:rPr lang="ko-KR" altLang="en-US" sz="1100" b="1" i="0" u="none" strike="noStrike" smtClean="0">
                          <a:solidFill>
                            <a:schemeClr val="bg1"/>
                          </a:solidFill>
                          <a:latin typeface="+mn-ea"/>
                          <a:ea typeface="+mn-ea"/>
                        </a:rPr>
                        <a:t>시</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18~8</a:t>
                      </a:r>
                      <a:r>
                        <a:rPr lang="ko-KR" altLang="en-US" sz="1100" b="1" i="0" u="none" strike="noStrike" smtClean="0">
                          <a:solidFill>
                            <a:schemeClr val="bg1"/>
                          </a:solidFill>
                          <a:latin typeface="+mn-ea"/>
                          <a:ea typeface="+mn-ea"/>
                        </a:rPr>
                        <a:t>시</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주말</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주중</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635209"/>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4219999358"/>
              </p:ext>
            </p:extLst>
          </p:nvPr>
        </p:nvGraphicFramePr>
        <p:xfrm>
          <a:off x="431540" y="5013176"/>
          <a:ext cx="3276364" cy="864096"/>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인당 건수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인당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건당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288,570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77,721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305,724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70,413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46697"/>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623153"/>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8" name="모서리가 둥근 직사각형 27"/>
          <p:cNvSpPr/>
          <p:nvPr/>
        </p:nvSpPr>
        <p:spPr>
          <a:xfrm>
            <a:off x="341516" y="2249853"/>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9" name="표 28"/>
          <p:cNvGraphicFramePr>
            <a:graphicFrameLocks noGrp="1"/>
          </p:cNvGraphicFramePr>
          <p:nvPr>
            <p:extLst>
              <p:ext uri="{D42A27DB-BD31-4B8C-83A1-F6EECF244321}">
                <p14:modId xmlns:p14="http://schemas.microsoft.com/office/powerpoint/2010/main" val="2064210099"/>
              </p:ext>
            </p:extLst>
          </p:nvPr>
        </p:nvGraphicFramePr>
        <p:xfrm>
          <a:off x="4103948" y="5614936"/>
          <a:ext cx="4752526" cy="730388"/>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1~3</a:t>
                      </a:r>
                      <a:r>
                        <a:rPr lang="en-US" sz="1100" b="1" i="0" u="none" strike="noStrike" baseline="0" smtClean="0">
                          <a:solidFill>
                            <a:schemeClr val="bg1"/>
                          </a:solidFill>
                          <a:latin typeface="+mn-ea"/>
                          <a:ea typeface="+mn-ea"/>
                        </a:rPr>
                        <a:t>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3~5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 Km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1" name="TextBox 30"/>
          <p:cNvSpPr txBox="1"/>
          <p:nvPr/>
        </p:nvSpPr>
        <p:spPr>
          <a:xfrm>
            <a:off x="4103948" y="5254897"/>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cxnSp>
        <p:nvCxnSpPr>
          <p:cNvPr id="33" name="직선 연결선 32"/>
          <p:cNvCxnSpPr/>
          <p:nvPr/>
        </p:nvCxnSpPr>
        <p:spPr>
          <a:xfrm>
            <a:off x="4139952" y="3923241"/>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4139952" y="5543421"/>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42" name="표 41"/>
          <p:cNvGraphicFramePr>
            <a:graphicFrameLocks noGrp="1"/>
          </p:cNvGraphicFramePr>
          <p:nvPr>
            <p:extLst>
              <p:ext uri="{D42A27DB-BD31-4B8C-83A1-F6EECF244321}">
                <p14:modId xmlns:p14="http://schemas.microsoft.com/office/powerpoint/2010/main" val="3171426774"/>
              </p:ext>
            </p:extLst>
          </p:nvPr>
        </p:nvGraphicFramePr>
        <p:xfrm>
          <a:off x="478612" y="3136346"/>
          <a:ext cx="3229291" cy="915414"/>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고객수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거래건수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거래금액</a:t>
                      </a:r>
                      <a:endParaRPr lang="en-US" altLang="ko-KR" sz="1100" b="1" i="0" u="none" strike="noStrike" smtClean="0">
                        <a:solidFill>
                          <a:schemeClr val="bg1"/>
                        </a:solidFill>
                        <a:latin typeface="+mn-ea"/>
                        <a:ea typeface="+mn-ea"/>
                      </a:endParaRPr>
                    </a:p>
                    <a:p>
                      <a:pPr algn="ctr" rtl="0" fontAlgn="ctr"/>
                      <a:r>
                        <a:rPr lang="en-US"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백만원</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360,466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1,338,373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104,020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416,913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1,810,189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127,460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7" name="위쪽 화살표 36"/>
          <p:cNvSpPr/>
          <p:nvPr/>
        </p:nvSpPr>
        <p:spPr>
          <a:xfrm rot="10800000">
            <a:off x="3419873" y="5404014"/>
            <a:ext cx="288032" cy="39604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a:off x="1691680" y="3574652"/>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a:off x="2591780" y="3574652"/>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a:off x="6462010" y="2940913"/>
            <a:ext cx="288032" cy="37026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위쪽 화살표 42"/>
          <p:cNvSpPr/>
          <p:nvPr/>
        </p:nvSpPr>
        <p:spPr>
          <a:xfrm rot="10800000">
            <a:off x="8604448" y="2968159"/>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a:off x="6606026" y="4499305"/>
            <a:ext cx="288032" cy="36004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10800000">
            <a:off x="5652120" y="4526791"/>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3" name="위쪽 화살표 62"/>
          <p:cNvSpPr/>
          <p:nvPr/>
        </p:nvSpPr>
        <p:spPr>
          <a:xfrm>
            <a:off x="7596336" y="4499305"/>
            <a:ext cx="288032" cy="36004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4" name="위쪽 화살표 63"/>
          <p:cNvSpPr/>
          <p:nvPr/>
        </p:nvSpPr>
        <p:spPr>
          <a:xfrm rot="10800000">
            <a:off x="8568444" y="4526791"/>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5" name="위쪽 화살표 64"/>
          <p:cNvSpPr/>
          <p:nvPr/>
        </p:nvSpPr>
        <p:spPr>
          <a:xfrm>
            <a:off x="8532440" y="5903461"/>
            <a:ext cx="288032" cy="38609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6" name="위쪽 화살표 65"/>
          <p:cNvSpPr/>
          <p:nvPr/>
        </p:nvSpPr>
        <p:spPr>
          <a:xfrm>
            <a:off x="3419872" y="3574652"/>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7" name="위쪽 화살표 66"/>
          <p:cNvSpPr/>
          <p:nvPr/>
        </p:nvSpPr>
        <p:spPr>
          <a:xfrm>
            <a:off x="1655676" y="5374852"/>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9" name="위쪽 화살표 68"/>
          <p:cNvSpPr/>
          <p:nvPr/>
        </p:nvSpPr>
        <p:spPr>
          <a:xfrm rot="10800000">
            <a:off x="7848364" y="2968159"/>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0" name="위쪽 화살표 69"/>
          <p:cNvSpPr/>
          <p:nvPr/>
        </p:nvSpPr>
        <p:spPr>
          <a:xfrm>
            <a:off x="2555776" y="5379237"/>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1" name="위쪽 화살표 70"/>
          <p:cNvSpPr/>
          <p:nvPr/>
        </p:nvSpPr>
        <p:spPr>
          <a:xfrm rot="10800000">
            <a:off x="5580113" y="5930947"/>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2" name="위쪽 화살표 71"/>
          <p:cNvSpPr/>
          <p:nvPr/>
        </p:nvSpPr>
        <p:spPr>
          <a:xfrm rot="10800000">
            <a:off x="6552221" y="5930947"/>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3" name="위쪽 화살표 72"/>
          <p:cNvSpPr/>
          <p:nvPr/>
        </p:nvSpPr>
        <p:spPr>
          <a:xfrm rot="10800000">
            <a:off x="7524328" y="5939465"/>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직사각형 43"/>
          <p:cNvSpPr/>
          <p:nvPr/>
        </p:nvSpPr>
        <p:spPr>
          <a:xfrm>
            <a:off x="143508" y="1124744"/>
            <a:ext cx="885698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증가로 인해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 모두 증가 추세이지만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인당 건수 증가로 인해 인당 금액은 증가하며</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 이하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저녁시간과 주말 매출이 증가하고 있음</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5" name="타원 44"/>
          <p:cNvSpPr/>
          <p:nvPr/>
        </p:nvSpPr>
        <p:spPr>
          <a:xfrm>
            <a:off x="1079612" y="3471025"/>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6" name="구부러진 연결선 45"/>
          <p:cNvCxnSpPr>
            <a:stCxn id="52" idx="4"/>
            <a:endCxn id="51" idx="4"/>
          </p:cNvCxnSpPr>
          <p:nvPr/>
        </p:nvCxnSpPr>
        <p:spPr>
          <a:xfrm rot="16200000" flipH="1">
            <a:off x="1961710" y="5427223"/>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타원 46"/>
          <p:cNvSpPr/>
          <p:nvPr/>
        </p:nvSpPr>
        <p:spPr>
          <a:xfrm>
            <a:off x="1979712" y="3471025"/>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8" name="타원 47"/>
          <p:cNvSpPr/>
          <p:nvPr/>
        </p:nvSpPr>
        <p:spPr>
          <a:xfrm>
            <a:off x="2879812" y="3471025"/>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9" name="구부러진 연결선 48"/>
          <p:cNvCxnSpPr>
            <a:stCxn id="45" idx="4"/>
            <a:endCxn id="47" idx="4"/>
          </p:cNvCxnSpPr>
          <p:nvPr/>
        </p:nvCxnSpPr>
        <p:spPr>
          <a:xfrm rot="16200000" flipH="1">
            <a:off x="1961710" y="3597040"/>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구부러진 연결선 49"/>
          <p:cNvCxnSpPr>
            <a:stCxn id="45" idx="4"/>
            <a:endCxn id="48" idx="4"/>
          </p:cNvCxnSpPr>
          <p:nvPr/>
        </p:nvCxnSpPr>
        <p:spPr>
          <a:xfrm rot="16200000" flipH="1">
            <a:off x="2411760" y="3146990"/>
            <a:ext cx="12700" cy="18002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타원 50"/>
          <p:cNvSpPr/>
          <p:nvPr/>
        </p:nvSpPr>
        <p:spPr>
          <a:xfrm>
            <a:off x="1979712" y="5301208"/>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2" name="타원 51"/>
          <p:cNvSpPr/>
          <p:nvPr/>
        </p:nvSpPr>
        <p:spPr>
          <a:xfrm>
            <a:off x="1079612" y="5301208"/>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99052332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소비패턴 분석</a:t>
            </a:r>
            <a:endParaRPr lang="ko-KR" altLang="en-US"/>
          </a:p>
        </p:txBody>
      </p:sp>
      <p:sp>
        <p:nvSpPr>
          <p:cNvPr id="3" name="제목 2"/>
          <p:cNvSpPr>
            <a:spLocks noGrp="1"/>
          </p:cNvSpPr>
          <p:nvPr>
            <p:ph type="title"/>
          </p:nvPr>
        </p:nvSpPr>
        <p:spPr/>
        <p:txBody>
          <a:bodyPr/>
          <a:lstStyle/>
          <a:p>
            <a:r>
              <a:rPr lang="ko-KR" altLang="en-US" smtClean="0"/>
              <a:t>     제주시 </a:t>
            </a:r>
            <a:r>
              <a:rPr lang="ko-KR" altLang="en-US"/>
              <a:t>연</a:t>
            </a:r>
            <a:r>
              <a:rPr lang="ko-KR" altLang="en-US" smtClean="0"/>
              <a:t>동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95536" y="2257250"/>
            <a:ext cx="838893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6496" y="1969218"/>
            <a:ext cx="827596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 고객 유형별 고객 추이분석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월별 고객 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44" name="TextBox 43"/>
          <p:cNvSpPr txBox="1"/>
          <p:nvPr/>
        </p:nvSpPr>
        <p:spPr>
          <a:xfrm>
            <a:off x="359532" y="4509120"/>
            <a:ext cx="8424936"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 고객 유형별 패턴분석</a:t>
            </a:r>
          </a:p>
        </p:txBody>
      </p:sp>
      <p:cxnSp>
        <p:nvCxnSpPr>
          <p:cNvPr id="45" name="직선 연결선 44"/>
          <p:cNvCxnSpPr/>
          <p:nvPr/>
        </p:nvCxnSpPr>
        <p:spPr>
          <a:xfrm>
            <a:off x="359532" y="4833156"/>
            <a:ext cx="8424936"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6552220" y="2329257"/>
            <a:ext cx="2232248" cy="1999843"/>
          </a:xfrm>
          <a:prstGeom prst="rect">
            <a:avLst/>
          </a:prstGeom>
          <a:noFill/>
          <a:ln w="28575" cap="flat" cmpd="sng" algn="ctr">
            <a:solidFill>
              <a:sysClr val="window" lastClr="FFFFFF">
                <a:lumMod val="50000"/>
              </a:sysClr>
            </a:solidFill>
            <a:prstDash val="sysDot"/>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제주도민</a:t>
            </a:r>
            <a:r>
              <a:rPr lang="en-US" altLang="ko-KR" sz="1200" kern="0" spc="-60">
                <a:solidFill>
                  <a:srgbClr val="000000"/>
                </a:solidFill>
              </a:rPr>
              <a:t>,</a:t>
            </a:r>
            <a:r>
              <a:rPr lang="ko-KR" altLang="en-US" sz="1200" kern="0" spc="-60">
                <a:solidFill>
                  <a:srgbClr val="000000"/>
                </a:solidFill>
              </a:rPr>
              <a:t>중국관광객</a:t>
            </a:r>
            <a:r>
              <a:rPr lang="en-US" altLang="ko-KR" sz="1200" kern="0" spc="-60">
                <a:solidFill>
                  <a:srgbClr val="000000"/>
                </a:solidFill>
              </a:rPr>
              <a:t>,</a:t>
            </a:r>
            <a:r>
              <a:rPr lang="ko-KR" altLang="en-US" sz="1200" kern="0" spc="-60">
                <a:solidFill>
                  <a:srgbClr val="000000"/>
                </a:solidFill>
              </a:rPr>
              <a:t>국내관광객 수 모두 증가 추세이며</a:t>
            </a:r>
            <a:r>
              <a:rPr lang="en-US" altLang="ko-KR" sz="1200" kern="0" spc="-60">
                <a:solidFill>
                  <a:srgbClr val="000000"/>
                </a:solidFill>
              </a:rPr>
              <a:t>, </a:t>
            </a:r>
            <a:r>
              <a:rPr lang="ko-KR" altLang="en-US" sz="1200" kern="0" spc="-60">
                <a:solidFill>
                  <a:srgbClr val="000000"/>
                </a:solidFill>
              </a:rPr>
              <a:t>최근 중국관광객이 급격히 증가함</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a:solidFill>
                  <a:prstClr val="black"/>
                </a:solidFill>
              </a:rPr>
              <a:t>중국관광객만 메르스 영향을  받음</a:t>
            </a:r>
            <a:endParaRPr lang="en-US" altLang="ko-KR" sz="1200" kern="0">
              <a:solidFill>
                <a:prstClr val="black"/>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중국관광객</a:t>
            </a:r>
            <a:r>
              <a:rPr lang="en-US" altLang="ko-KR" sz="1200" kern="0" spc="-60">
                <a:solidFill>
                  <a:srgbClr val="000000"/>
                </a:solidFill>
              </a:rPr>
              <a:t>, </a:t>
            </a:r>
            <a:r>
              <a:rPr lang="ko-KR" altLang="en-US" sz="1200" kern="0" spc="-60">
                <a:solidFill>
                  <a:srgbClr val="000000"/>
                </a:solidFill>
              </a:rPr>
              <a:t>제주도민 모두 고객수</a:t>
            </a:r>
            <a:r>
              <a:rPr lang="en-US" altLang="ko-KR" sz="1200" kern="0" spc="-60">
                <a:solidFill>
                  <a:srgbClr val="000000"/>
                </a:solidFill>
              </a:rPr>
              <a:t>, </a:t>
            </a:r>
            <a:r>
              <a:rPr lang="ko-KR" altLang="en-US" sz="1200" kern="0" spc="-60">
                <a:solidFill>
                  <a:srgbClr val="000000"/>
                </a:solidFill>
              </a:rPr>
              <a:t>인당 금액이 지속적으로 증가하는 추세임</a:t>
            </a:r>
            <a:endParaRPr lang="ko-KR" altLang="en-US" sz="1200" kern="0">
              <a:solidFill>
                <a:prstClr val="black"/>
              </a:solidFill>
              <a:latin typeface="NOVA Bold"/>
              <a:ea typeface="NOVA Bold"/>
            </a:endParaRPr>
          </a:p>
        </p:txBody>
      </p:sp>
      <p:pic>
        <p:nvPicPr>
          <p:cNvPr id="13824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9531" y="2329256"/>
            <a:ext cx="6098925" cy="1999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 name="표 14"/>
          <p:cNvGraphicFramePr>
            <a:graphicFrameLocks noGrp="1"/>
          </p:cNvGraphicFramePr>
          <p:nvPr>
            <p:extLst>
              <p:ext uri="{D42A27DB-BD31-4B8C-83A1-F6EECF244321}">
                <p14:modId xmlns:p14="http://schemas.microsoft.com/office/powerpoint/2010/main" val="1031402624"/>
              </p:ext>
            </p:extLst>
          </p:nvPr>
        </p:nvGraphicFramePr>
        <p:xfrm>
          <a:off x="341516" y="4901234"/>
          <a:ext cx="8442946" cy="1516098"/>
        </p:xfrm>
        <a:graphic>
          <a:graphicData uri="http://schemas.openxmlformats.org/drawingml/2006/table">
            <a:tbl>
              <a:tblPr/>
              <a:tblGrid>
                <a:gridCol w="497741"/>
                <a:gridCol w="497741"/>
                <a:gridCol w="620622"/>
                <a:gridCol w="620622"/>
                <a:gridCol w="620622"/>
                <a:gridCol w="620622"/>
                <a:gridCol w="620622"/>
                <a:gridCol w="620622"/>
                <a:gridCol w="620622"/>
                <a:gridCol w="620622"/>
                <a:gridCol w="620622"/>
                <a:gridCol w="620622"/>
                <a:gridCol w="620622"/>
                <a:gridCol w="620622"/>
              </a:tblGrid>
              <a:tr h="255277">
                <a:tc gridSpan="2">
                  <a:txBody>
                    <a:bodyPr/>
                    <a:lstStyle/>
                    <a:p>
                      <a:pPr algn="ctr" rtl="0" fontAlgn="ctr"/>
                      <a:r>
                        <a:rPr lang="ko-KR" altLang="en-US" sz="1000" b="1" i="0" u="none" strike="noStrike" smtClean="0">
                          <a:solidFill>
                            <a:schemeClr val="bg1"/>
                          </a:solidFill>
                          <a:latin typeface="+mn-ea"/>
                          <a:ea typeface="+mn-ea"/>
                        </a:rPr>
                        <a:t>고객 구분</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tcPr>
                </a:tc>
                <a:tc gridSpan="4">
                  <a:txBody>
                    <a:bodyPr/>
                    <a:lstStyle/>
                    <a:p>
                      <a:pPr algn="ctr" rtl="0" fontAlgn="ctr"/>
                      <a:r>
                        <a:rPr lang="ko-KR" altLang="en-US" sz="1000" b="1" i="0" u="none" strike="noStrike" smtClean="0">
                          <a:solidFill>
                            <a:schemeClr val="bg1"/>
                          </a:solidFill>
                          <a:latin typeface="+mn-ea"/>
                          <a:ea typeface="+mn-ea"/>
                        </a:rPr>
                        <a:t>중국관광객</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ctr"/>
                      <a:r>
                        <a:rPr lang="ko-KR" altLang="en-US" sz="1000" b="1" i="0" u="none" strike="noStrike" smtClean="0">
                          <a:solidFill>
                            <a:schemeClr val="bg1"/>
                          </a:solidFill>
                          <a:latin typeface="+mn-ea"/>
                          <a:ea typeface="+mn-ea"/>
                        </a:rPr>
                        <a:t>국내관광객</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ctr"/>
                      <a:r>
                        <a:rPr lang="ko-KR" altLang="en-US" sz="1000" b="1" i="0" u="none" strike="noStrike" smtClean="0">
                          <a:solidFill>
                            <a:schemeClr val="bg1"/>
                          </a:solidFill>
                          <a:latin typeface="+mn-ea"/>
                          <a:ea typeface="+mn-ea"/>
                        </a:rPr>
                        <a:t>제주도민</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5277">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기간</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1386">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고객 수</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114,230</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92,068</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98,723</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160,146</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39,973</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51,754</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69,170</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67,585</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53,998</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60,652</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62,615</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64,197</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row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인당</a:t>
                      </a:r>
                      <a:endParaRPr lang="ko-KR" alt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건수</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1.9</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2.1</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2.5</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2.7</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2.6</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2.8</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5.7</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금액</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181,921</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195,842</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222,644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226,317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131,446</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128,009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116,285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129,427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287,515</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324,963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354,031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373,748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gridSpan="2">
                  <a:txBody>
                    <a:bodyPr/>
                    <a:lstStyle/>
                    <a:p>
                      <a:pPr algn="ctr" rtl="0" fontAlgn="ctr"/>
                      <a:r>
                        <a:rPr lang="ko-KR" altLang="en-US" sz="1000" b="1" i="0" u="none" strike="noStrike" smtClean="0">
                          <a:solidFill>
                            <a:schemeClr val="bg1"/>
                          </a:solidFill>
                          <a:latin typeface="+mn-ea"/>
                          <a:ea typeface="+mn-ea"/>
                        </a:rPr>
                        <a:t>건당 금액</a:t>
                      </a:r>
                      <a:endParaRPr lang="ko-KR" alt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95,077</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93,610</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97,530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96,739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51,750</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48,030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44,177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46,616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50,261</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48,927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49,048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50,177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6" name="위쪽 화살표 15"/>
          <p:cNvSpPr/>
          <p:nvPr/>
        </p:nvSpPr>
        <p:spPr>
          <a:xfrm rot="5400000">
            <a:off x="2465766" y="4599130"/>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7" name="위쪽 화살표 16"/>
          <p:cNvSpPr/>
          <p:nvPr/>
        </p:nvSpPr>
        <p:spPr>
          <a:xfrm rot="5400000">
            <a:off x="2159732" y="5157192"/>
            <a:ext cx="288032" cy="129614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 name="위쪽 화살표 19"/>
          <p:cNvSpPr/>
          <p:nvPr/>
        </p:nvSpPr>
        <p:spPr>
          <a:xfrm rot="5400000">
            <a:off x="4644008" y="4869161"/>
            <a:ext cx="288032" cy="129614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1" name="위쪽 화살표 20"/>
          <p:cNvSpPr/>
          <p:nvPr/>
        </p:nvSpPr>
        <p:spPr>
          <a:xfrm rot="5400000">
            <a:off x="4301970" y="5499230"/>
            <a:ext cx="288032" cy="61206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위쪽 화살표 23"/>
          <p:cNvSpPr/>
          <p:nvPr/>
        </p:nvSpPr>
        <p:spPr>
          <a:xfrm rot="16200000">
            <a:off x="4644548" y="5409757"/>
            <a:ext cx="288032" cy="129507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7434317" y="4563128"/>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5400000">
            <a:off x="7434316" y="4815155"/>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5400000">
            <a:off x="7434317" y="5079110"/>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5249393">
            <a:off x="3057225" y="1814814"/>
            <a:ext cx="288032" cy="446449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rot="5400000">
            <a:off x="2465765" y="5103186"/>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위쪽 화살표 33"/>
          <p:cNvSpPr/>
          <p:nvPr/>
        </p:nvSpPr>
        <p:spPr>
          <a:xfrm rot="16200000">
            <a:off x="4639527" y="5625782"/>
            <a:ext cx="288032" cy="129507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타원 27"/>
          <p:cNvSpPr/>
          <p:nvPr/>
        </p:nvSpPr>
        <p:spPr>
          <a:xfrm>
            <a:off x="2557964" y="2617290"/>
            <a:ext cx="753896" cy="1430211"/>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TextBox 28"/>
          <p:cNvSpPr txBox="1"/>
          <p:nvPr/>
        </p:nvSpPr>
        <p:spPr>
          <a:xfrm>
            <a:off x="3239852" y="3310570"/>
            <a:ext cx="792088"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0000"/>
                </a:solidFill>
                <a:latin typeface="NOVA Bold"/>
                <a:ea typeface="NOVA Bold"/>
                <a:cs typeface="Arial Narrow" pitchFamily="34" charset="0"/>
              </a:rPr>
              <a:t>메르스</a:t>
            </a:r>
          </a:p>
        </p:txBody>
      </p:sp>
      <p:sp>
        <p:nvSpPr>
          <p:cNvPr id="31" name="직사각형 30"/>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제주도민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중국관광객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 모두 증가 추세이고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중국관광객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제주도민은 지속적으로 고객 수와 인당 금액이 증가하며</a:t>
            </a:r>
            <a:r>
              <a:rPr lang="en-US" altLang="ko-KR" sz="1600" spc="100">
                <a:ln>
                  <a:solidFill>
                    <a:prstClr val="black">
                      <a:alpha val="20000"/>
                    </a:prstClr>
                  </a:solidFill>
                </a:ln>
                <a:solidFill>
                  <a:srgbClr val="000000"/>
                </a:solidFill>
                <a:latin typeface="NOVA Bold"/>
                <a:ea typeface="NOVA Bold"/>
                <a:cs typeface="Arial" pitchFamily="34" charset="0"/>
              </a:rPr>
              <a:t>, ’16</a:t>
            </a:r>
            <a:r>
              <a:rPr lang="ko-KR" altLang="en-US" sz="1600" spc="100">
                <a:ln>
                  <a:solidFill>
                    <a:prstClr val="black">
                      <a:alpha val="20000"/>
                    </a:prstClr>
                  </a:solidFill>
                </a:ln>
                <a:solidFill>
                  <a:srgbClr val="000000"/>
                </a:solidFill>
                <a:latin typeface="NOVA Bold"/>
                <a:ea typeface="NOVA Bold"/>
                <a:cs typeface="Arial" pitchFamily="34" charset="0"/>
              </a:rPr>
              <a:t>년 상반기에 중국관광객이 급격히 증가함</a:t>
            </a:r>
            <a:r>
              <a:rPr lang="en-US" altLang="ko-KR" sz="1600" spc="100">
                <a:ln>
                  <a:solidFill>
                    <a:prstClr val="black">
                      <a:alpha val="20000"/>
                    </a:prstClr>
                  </a:solidFill>
                </a:ln>
                <a:solidFill>
                  <a:srgbClr val="000000"/>
                </a:solidFill>
                <a:latin typeface="NOVA Bold"/>
                <a:ea typeface="NOVA Bold"/>
                <a:cs typeface="Arial" pitchFamily="34" charset="0"/>
              </a:rPr>
              <a:t> </a:t>
            </a:r>
          </a:p>
        </p:txBody>
      </p:sp>
    </p:spTree>
    <p:extLst>
      <p:ext uri="{BB962C8B-B14F-4D97-AF65-F5344CB8AC3E}">
        <p14:creationId xmlns:p14="http://schemas.microsoft.com/office/powerpoint/2010/main" val="241909821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상권 현황</a:t>
            </a:r>
            <a:endParaRPr lang="ko-KR" altLang="en-US"/>
          </a:p>
        </p:txBody>
      </p:sp>
      <p:sp>
        <p:nvSpPr>
          <p:cNvPr id="3" name="제목 2"/>
          <p:cNvSpPr>
            <a:spLocks noGrp="1"/>
          </p:cNvSpPr>
          <p:nvPr>
            <p:ph type="title"/>
          </p:nvPr>
        </p:nvSpPr>
        <p:spPr/>
        <p:txBody>
          <a:bodyPr/>
          <a:lstStyle/>
          <a:p>
            <a:r>
              <a:rPr lang="ko-KR" altLang="en-US" smtClean="0"/>
              <a:t>     제주시 이도</a:t>
            </a:r>
            <a:r>
              <a:rPr lang="en-US" altLang="ko-KR" smtClean="0"/>
              <a:t>2</a:t>
            </a:r>
            <a:r>
              <a:rPr lang="ko-KR" altLang="en-US" smtClean="0"/>
              <a:t>동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rcRect l="8320" t="479" r="7425" b="1343"/>
          <a:stretch>
            <a:fillRect/>
          </a:stretch>
        </p:blipFill>
        <p:spPr>
          <a:xfrm>
            <a:off x="251521" y="2434048"/>
            <a:ext cx="3806940" cy="2723144"/>
          </a:xfrm>
          <a:prstGeom prst="rect">
            <a:avLst/>
          </a:prstGeom>
          <a:ln>
            <a:solidFill>
              <a:schemeClr val="bg1">
                <a:lumMod val="75000"/>
              </a:schemeClr>
            </a:solidFill>
          </a:ln>
        </p:spPr>
      </p:pic>
      <p:cxnSp>
        <p:nvCxnSpPr>
          <p:cNvPr id="18" name="직선 연결선 17"/>
          <p:cNvCxnSpPr/>
          <p:nvPr/>
        </p:nvCxnSpPr>
        <p:spPr>
          <a:xfrm>
            <a:off x="305512" y="2348880"/>
            <a:ext cx="862297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1520" y="1984644"/>
            <a:ext cx="867696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상권 및 주변 현황</a:t>
            </a:r>
          </a:p>
        </p:txBody>
      </p:sp>
      <p:graphicFrame>
        <p:nvGraphicFramePr>
          <p:cNvPr id="23" name="표 22"/>
          <p:cNvGraphicFramePr>
            <a:graphicFrameLocks noGrp="1"/>
          </p:cNvGraphicFramePr>
          <p:nvPr>
            <p:extLst>
              <p:ext uri="{D42A27DB-BD31-4B8C-83A1-F6EECF244321}">
                <p14:modId xmlns:p14="http://schemas.microsoft.com/office/powerpoint/2010/main" val="3763048882"/>
              </p:ext>
            </p:extLst>
          </p:nvPr>
        </p:nvGraphicFramePr>
        <p:xfrm>
          <a:off x="4716018" y="5458217"/>
          <a:ext cx="4248470" cy="811501"/>
        </p:xfrm>
        <a:graphic>
          <a:graphicData uri="http://schemas.openxmlformats.org/drawingml/2006/table">
            <a:tbl>
              <a:tblPr/>
              <a:tblGrid>
                <a:gridCol w="706280"/>
                <a:gridCol w="590365"/>
                <a:gridCol w="590365"/>
                <a:gridCol w="590365"/>
                <a:gridCol w="590365"/>
                <a:gridCol w="590365"/>
                <a:gridCol w="590365"/>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영업 업력</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100" b="1" i="0" u="none" strike="noStrike" smtClean="0">
                          <a:solidFill>
                            <a:schemeClr val="bg1"/>
                          </a:solidFill>
                          <a:latin typeface="+mn-ea"/>
                          <a:ea typeface="+mn-ea"/>
                        </a:rPr>
                        <a:t>~ 1</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1~2</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2~3</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3~5</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a:t>
                      </a:r>
                      <a:r>
                        <a:rPr lang="ko-KR" altLang="en-US" sz="1100" b="1" i="0" u="none" strike="noStrike" smtClean="0">
                          <a:solidFill>
                            <a:schemeClr val="bg1"/>
                          </a:solidFill>
                          <a:latin typeface="+mn-ea"/>
                          <a:ea typeface="+mn-ea"/>
                        </a:rPr>
                        <a:t>년 </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가맹점수</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chemeClr val="tx1"/>
                          </a:solidFill>
                          <a:latin typeface="+mn-ea"/>
                          <a:ea typeface="+mn-ea"/>
                        </a:rPr>
                        <a:t>7</a:t>
                      </a:r>
                      <a:endParaRPr lang="en-US" altLang="ko-KR" sz="11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13</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31</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73</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11%</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19%</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chemeClr val="tx1"/>
                          </a:solidFill>
                          <a:latin typeface="+mn-ea"/>
                          <a:ea typeface="+mn-ea"/>
                        </a:rPr>
                        <a:t>10%</a:t>
                      </a:r>
                      <a:endParaRPr lang="ko-KR" altLang="en-US" sz="11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4" name="표 23"/>
          <p:cNvGraphicFramePr>
            <a:graphicFrameLocks noGrp="1"/>
          </p:cNvGraphicFramePr>
          <p:nvPr>
            <p:extLst>
              <p:ext uri="{D42A27DB-BD31-4B8C-83A1-F6EECF244321}">
                <p14:modId xmlns:p14="http://schemas.microsoft.com/office/powerpoint/2010/main" val="3490860116"/>
              </p:ext>
            </p:extLst>
          </p:nvPr>
        </p:nvGraphicFramePr>
        <p:xfrm>
          <a:off x="4211960" y="2420888"/>
          <a:ext cx="2412268" cy="2738514"/>
        </p:xfrm>
        <a:graphic>
          <a:graphicData uri="http://schemas.openxmlformats.org/drawingml/2006/table">
            <a:tbl>
              <a:tblPr/>
              <a:tblGrid>
                <a:gridCol w="288032"/>
                <a:gridCol w="828094"/>
                <a:gridCol w="720078"/>
                <a:gridCol w="576064"/>
              </a:tblGrid>
              <a:tr h="362766">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토지 용도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면적</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(1,000㎡)</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r>
                        <a:rPr lang="en-US" sz="1100" b="1" i="0" u="none" strike="noStrike" smtClean="0">
                          <a:solidFill>
                            <a:schemeClr val="bg1"/>
                          </a:solidFill>
                          <a:latin typeface="+mn-ea"/>
                          <a:ea typeface="+mn-ea"/>
                        </a:rPr>
                        <a:t>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상업시설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2%</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공업시설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오피스시설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주거시설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322</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83%</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row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아파트</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163</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42%</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단독주택</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128</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다세대연립</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31</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기타시설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en-US" altLang="ko-KR" sz="1100" b="0" i="0" u="none" strike="noStrike" smtClean="0">
                          <a:solidFill>
                            <a:srgbClr val="000000"/>
                          </a:solidFill>
                          <a:latin typeface="+mn-ea"/>
                          <a:ea typeface="+mn-ea"/>
                        </a:rPr>
                        <a:t>386</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5" name="표 24"/>
          <p:cNvGraphicFramePr>
            <a:graphicFrameLocks noGrp="1"/>
          </p:cNvGraphicFramePr>
          <p:nvPr>
            <p:extLst>
              <p:ext uri="{D42A27DB-BD31-4B8C-83A1-F6EECF244321}">
                <p14:modId xmlns:p14="http://schemas.microsoft.com/office/powerpoint/2010/main" val="2081377419"/>
              </p:ext>
            </p:extLst>
          </p:nvPr>
        </p:nvGraphicFramePr>
        <p:xfrm>
          <a:off x="6768244" y="2420888"/>
          <a:ext cx="2196244" cy="2738512"/>
        </p:xfrm>
        <a:graphic>
          <a:graphicData uri="http://schemas.openxmlformats.org/drawingml/2006/table">
            <a:tbl>
              <a:tblPr/>
              <a:tblGrid>
                <a:gridCol w="331056"/>
                <a:gridCol w="605048"/>
                <a:gridCol w="684076"/>
                <a:gridCol w="576064"/>
              </a:tblGrid>
              <a:tr h="27766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구분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인구 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73428">
                <a:tc row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성</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남</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4,584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49%</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여</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4,755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rowSpan="6">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연</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령</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2,383</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1,248</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1,304</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1,613</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1,437</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60</a:t>
                      </a:r>
                      <a:r>
                        <a:rPr lang="ko-KR" altLang="en-US" sz="1100" b="1" i="0" u="none" strike="noStrike" smtClean="0">
                          <a:solidFill>
                            <a:schemeClr val="bg1"/>
                          </a:solidFill>
                          <a:latin typeface="+mn-ea"/>
                          <a:ea typeface="+mn-ea"/>
                        </a:rPr>
                        <a:t>대</a:t>
                      </a:r>
                      <a:r>
                        <a:rPr lang="en-US" altLang="ko-KR" sz="1100" b="1" i="0" u="none" strike="noStrike" smtClean="0">
                          <a:solidFill>
                            <a:schemeClr val="bg1"/>
                          </a:solidFill>
                          <a:latin typeface="+mn-ea"/>
                          <a:ea typeface="+mn-ea"/>
                        </a:rPr>
                        <a:t>~</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1,355</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gridSpan="2">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9,340</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4211960" y="5193196"/>
            <a:ext cx="4752528"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2015</a:t>
            </a:r>
            <a:r>
              <a:rPr lang="ko-KR" altLang="en-US" sz="1000">
                <a:solidFill>
                  <a:srgbClr val="000000"/>
                </a:solidFill>
                <a:cs typeface="Arial Narrow" pitchFamily="34" charset="0"/>
              </a:rPr>
              <a:t>년  해당 상권 인근 반경 </a:t>
            </a:r>
            <a:r>
              <a:rPr lang="en-US" altLang="ko-KR" sz="1000">
                <a:solidFill>
                  <a:srgbClr val="000000"/>
                </a:solidFill>
                <a:cs typeface="Arial Narrow" pitchFamily="34" charset="0"/>
              </a:rPr>
              <a:t>400</a:t>
            </a:r>
            <a:r>
              <a:rPr lang="ko-KR" altLang="en-US" sz="1000">
                <a:solidFill>
                  <a:srgbClr val="000000"/>
                </a:solidFill>
                <a:cs typeface="Arial Narrow" pitchFamily="34" charset="0"/>
              </a:rPr>
              <a:t>미터 이내 블록 기준 </a:t>
            </a:r>
            <a:endParaRPr lang="en-US" altLang="ko-KR" sz="1000">
              <a:solidFill>
                <a:srgbClr val="000000"/>
              </a:solidFill>
              <a:cs typeface="Arial Narrow" pitchFamily="34" charset="0"/>
            </a:endParaRPr>
          </a:p>
        </p:txBody>
      </p:sp>
      <p:graphicFrame>
        <p:nvGraphicFramePr>
          <p:cNvPr id="28" name="표 27"/>
          <p:cNvGraphicFramePr>
            <a:graphicFrameLocks noGrp="1"/>
          </p:cNvGraphicFramePr>
          <p:nvPr>
            <p:extLst>
              <p:ext uri="{D42A27DB-BD31-4B8C-83A1-F6EECF244321}">
                <p14:modId xmlns:p14="http://schemas.microsoft.com/office/powerpoint/2010/main" val="3440765778"/>
              </p:ext>
            </p:extLst>
          </p:nvPr>
        </p:nvGraphicFramePr>
        <p:xfrm>
          <a:off x="291460" y="5481229"/>
          <a:ext cx="1976284" cy="792087"/>
        </p:xfrm>
        <a:graphic>
          <a:graphicData uri="http://schemas.openxmlformats.org/drawingml/2006/table">
            <a:tbl>
              <a:tblPr/>
              <a:tblGrid>
                <a:gridCol w="680140"/>
                <a:gridCol w="576064"/>
                <a:gridCol w="720080"/>
              </a:tblGrid>
              <a:tr h="264029">
                <a:tc rowSpan="3">
                  <a:txBody>
                    <a:bodyPr/>
                    <a:lstStyle/>
                    <a:p>
                      <a:pPr algn="ctr" rtl="0" fontAlgn="ctr"/>
                      <a:r>
                        <a:rPr lang="ko-KR" altLang="en-US" sz="1100" b="1" i="0" u="none" strike="noStrike" smtClean="0">
                          <a:solidFill>
                            <a:schemeClr val="bg1"/>
                          </a:solidFill>
                          <a:latin typeface="+mn-ea"/>
                          <a:ea typeface="+mn-ea"/>
                        </a:rPr>
                        <a:t>카드</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가맹점수</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개업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169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73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96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9" name="표 28"/>
          <p:cNvGraphicFramePr>
            <a:graphicFrameLocks noGrp="1"/>
          </p:cNvGraphicFramePr>
          <p:nvPr>
            <p:extLst>
              <p:ext uri="{D42A27DB-BD31-4B8C-83A1-F6EECF244321}">
                <p14:modId xmlns:p14="http://schemas.microsoft.com/office/powerpoint/2010/main" val="1516675811"/>
              </p:ext>
            </p:extLst>
          </p:nvPr>
        </p:nvGraphicFramePr>
        <p:xfrm>
          <a:off x="2411760" y="5481229"/>
          <a:ext cx="2160240" cy="792087"/>
        </p:xfrm>
        <a:graphic>
          <a:graphicData uri="http://schemas.openxmlformats.org/drawingml/2006/table">
            <a:tbl>
              <a:tblPr/>
              <a:tblGrid>
                <a:gridCol w="756084"/>
                <a:gridCol w="576064"/>
                <a:gridCol w="828092"/>
              </a:tblGrid>
              <a:tr h="264029">
                <a:tc rowSpan="3">
                  <a:txBody>
                    <a:bodyPr/>
                    <a:lstStyle/>
                    <a:p>
                      <a:pPr algn="ctr" rtl="0" fontAlgn="ctr"/>
                      <a:r>
                        <a:rPr lang="ko-KR" altLang="en-US" sz="1100" b="1" i="0" u="none" strike="noStrike" smtClean="0">
                          <a:solidFill>
                            <a:schemeClr val="bg1"/>
                          </a:solidFill>
                          <a:latin typeface="+mn-ea"/>
                          <a:ea typeface="+mn-ea"/>
                        </a:rPr>
                        <a:t>평균</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영업 업력</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4</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2</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8</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직사각형 14"/>
          <p:cNvSpPr/>
          <p:nvPr/>
        </p:nvSpPr>
        <p:spPr>
          <a:xfrm>
            <a:off x="107504" y="1124744"/>
            <a:ext cx="892899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인근 면적 중 주거시설이 </a:t>
            </a:r>
            <a:r>
              <a:rPr lang="en-US" altLang="ko-KR" sz="1600" spc="100">
                <a:ln>
                  <a:solidFill>
                    <a:prstClr val="black">
                      <a:alpha val="20000"/>
                    </a:prstClr>
                  </a:solidFill>
                </a:ln>
                <a:solidFill>
                  <a:srgbClr val="000000"/>
                </a:solidFill>
                <a:latin typeface="NOVA Bold"/>
                <a:ea typeface="NOVA Bold"/>
                <a:cs typeface="Arial" pitchFamily="34" charset="0"/>
              </a:rPr>
              <a:t>83%(</a:t>
            </a:r>
            <a:r>
              <a:rPr lang="ko-KR" altLang="en-US" sz="1600" spc="100">
                <a:ln>
                  <a:solidFill>
                    <a:prstClr val="black">
                      <a:alpha val="20000"/>
                    </a:prstClr>
                  </a:solidFill>
                </a:ln>
                <a:solidFill>
                  <a:srgbClr val="000000"/>
                </a:solidFill>
                <a:latin typeface="NOVA Bold"/>
                <a:ea typeface="NOVA Bold"/>
                <a:cs typeface="Arial" pitchFamily="34" charset="0"/>
              </a:rPr>
              <a:t>아파트</a:t>
            </a:r>
            <a:r>
              <a:rPr lang="en-US" altLang="ko-KR" sz="1600" spc="100">
                <a:ln>
                  <a:solidFill>
                    <a:prstClr val="black">
                      <a:alpha val="20000"/>
                    </a:prstClr>
                  </a:solidFill>
                </a:ln>
                <a:solidFill>
                  <a:srgbClr val="000000"/>
                </a:solidFill>
                <a:latin typeface="NOVA Bold"/>
                <a:ea typeface="NOVA Bold"/>
                <a:cs typeface="Arial" pitchFamily="34" charset="0"/>
              </a:rPr>
              <a:t>42%)</a:t>
            </a:r>
            <a:r>
              <a:rPr lang="ko-KR" altLang="en-US" sz="1600" spc="100">
                <a:ln>
                  <a:solidFill>
                    <a:prstClr val="black">
                      <a:alpha val="20000"/>
                    </a:prstClr>
                  </a:solidFill>
                </a:ln>
                <a:solidFill>
                  <a:srgbClr val="000000"/>
                </a:solidFill>
                <a:latin typeface="NOVA Bold"/>
                <a:ea typeface="NOVA Bold"/>
                <a:cs typeface="Arial" pitchFamily="34" charset="0"/>
              </a:rPr>
              <a:t>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인근 거주 인구는 </a:t>
            </a:r>
            <a:r>
              <a:rPr lang="en-US" altLang="ko-KR" sz="1600" spc="100">
                <a:ln>
                  <a:solidFill>
                    <a:prstClr val="black">
                      <a:alpha val="20000"/>
                    </a:prstClr>
                  </a:solidFill>
                </a:ln>
                <a:solidFill>
                  <a:srgbClr val="000000"/>
                </a:solidFill>
                <a:latin typeface="NOVA Bold"/>
                <a:ea typeface="NOVA Bold"/>
                <a:cs typeface="Arial" pitchFamily="34" charset="0"/>
              </a:rPr>
              <a:t>9,340</a:t>
            </a:r>
            <a:r>
              <a:rPr lang="ko-KR" altLang="en-US" sz="1600" spc="100">
                <a:ln>
                  <a:solidFill>
                    <a:prstClr val="black">
                      <a:alpha val="20000"/>
                    </a:prstClr>
                  </a:solidFill>
                </a:ln>
                <a:solidFill>
                  <a:srgbClr val="000000"/>
                </a:solidFill>
                <a:latin typeface="NOVA Bold"/>
                <a:ea typeface="NOVA Bold"/>
                <a:cs typeface="Arial" pitchFamily="34" charset="0"/>
              </a:rPr>
              <a:t>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연령 </a:t>
            </a:r>
            <a:r>
              <a:rPr lang="en-US" altLang="ko-KR" sz="1600" spc="100">
                <a:ln>
                  <a:solidFill>
                    <a:prstClr val="black">
                      <a:alpha val="20000"/>
                    </a:prstClr>
                  </a:solidFill>
                </a:ln>
                <a:solidFill>
                  <a:srgbClr val="000000"/>
                </a:solidFill>
                <a:latin typeface="NOVA Bold"/>
                <a:ea typeface="NOVA Bold"/>
                <a:cs typeface="Arial" pitchFamily="34" charset="0"/>
              </a:rPr>
              <a:t>50</a:t>
            </a:r>
            <a:r>
              <a:rPr lang="ko-KR" altLang="en-US" sz="1600" spc="100">
                <a:ln>
                  <a:solidFill>
                    <a:prstClr val="black">
                      <a:alpha val="20000"/>
                    </a:prstClr>
                  </a:solidFill>
                </a:ln>
                <a:solidFill>
                  <a:srgbClr val="000000"/>
                </a:solidFill>
                <a:latin typeface="NOVA Bold"/>
                <a:ea typeface="NOVA Bold"/>
                <a:cs typeface="Arial" pitchFamily="34" charset="0"/>
              </a:rPr>
              <a:t>대 이상 인구는 </a:t>
            </a:r>
            <a:r>
              <a:rPr lang="en-US" altLang="ko-KR" sz="1600" spc="100">
                <a:ln>
                  <a:solidFill>
                    <a:prstClr val="black">
                      <a:alpha val="20000"/>
                    </a:prstClr>
                  </a:solidFill>
                </a:ln>
                <a:solidFill>
                  <a:srgbClr val="000000"/>
                </a:solidFill>
                <a:latin typeface="NOVA Bold"/>
                <a:ea typeface="NOVA Bold"/>
                <a:cs typeface="Arial" pitchFamily="34" charset="0"/>
              </a:rPr>
              <a:t>30% </a:t>
            </a:r>
            <a:r>
              <a:rPr lang="ko-KR" altLang="en-US" sz="1600" spc="100">
                <a:ln>
                  <a:solidFill>
                    <a:prstClr val="black">
                      <a:alpha val="20000"/>
                    </a:prstClr>
                  </a:solidFill>
                </a:ln>
                <a:solidFill>
                  <a:srgbClr val="000000"/>
                </a:solidFill>
                <a:latin typeface="NOVA Bold"/>
                <a:ea typeface="NOVA Bold"/>
                <a:cs typeface="Arial" pitchFamily="34" charset="0"/>
              </a:rPr>
              <a:t>를 차지하며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현재 </a:t>
            </a:r>
            <a:r>
              <a:rPr lang="en-US" altLang="ko-KR" sz="1600" spc="100">
                <a:ln>
                  <a:solidFill>
                    <a:prstClr val="black">
                      <a:alpha val="20000"/>
                    </a:prstClr>
                  </a:solidFill>
                </a:ln>
                <a:solidFill>
                  <a:srgbClr val="000000"/>
                </a:solidFill>
                <a:latin typeface="NOVA Bold"/>
                <a:ea typeface="NOVA Bold"/>
                <a:cs typeface="Arial" pitchFamily="34" charset="0"/>
              </a:rPr>
              <a:t>73</a:t>
            </a:r>
            <a:r>
              <a:rPr lang="ko-KR" altLang="en-US" sz="1600" spc="100">
                <a:ln>
                  <a:solidFill>
                    <a:prstClr val="black">
                      <a:alpha val="20000"/>
                    </a:prstClr>
                  </a:solidFill>
                </a:ln>
                <a:solidFill>
                  <a:srgbClr val="000000"/>
                </a:solidFill>
                <a:latin typeface="NOVA Bold"/>
                <a:ea typeface="NOVA Bold"/>
                <a:cs typeface="Arial" pitchFamily="34" charset="0"/>
              </a:rPr>
              <a:t>개 가맹점 중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년 이상 영업 비율이 </a:t>
            </a:r>
            <a:r>
              <a:rPr lang="en-US" altLang="ko-KR" sz="1600" spc="100">
                <a:ln>
                  <a:solidFill>
                    <a:prstClr val="black">
                      <a:alpha val="20000"/>
                    </a:prstClr>
                  </a:solidFill>
                </a:ln>
                <a:solidFill>
                  <a:srgbClr val="000000"/>
                </a:solidFill>
                <a:latin typeface="NOVA Bold"/>
                <a:ea typeface="NOVA Bold"/>
                <a:cs typeface="Arial" pitchFamily="34" charset="0"/>
              </a:rPr>
              <a:t>70%</a:t>
            </a:r>
            <a:r>
              <a:rPr lang="ko-KR" altLang="en-US" sz="1600" spc="100">
                <a:ln>
                  <a:solidFill>
                    <a:prstClr val="black">
                      <a:alpha val="20000"/>
                    </a:prstClr>
                  </a:solidFill>
                </a:ln>
                <a:solidFill>
                  <a:srgbClr val="000000"/>
                </a:solidFill>
                <a:latin typeface="NOVA Bold"/>
                <a:ea typeface="NOVA Bold"/>
                <a:cs typeface="Arial" pitchFamily="34" charset="0"/>
              </a:rPr>
              <a:t>를 차지함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341729092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a:t>
            </a:r>
            <a:r>
              <a:rPr lang="ko-KR" altLang="en-US"/>
              <a:t>종</a:t>
            </a:r>
            <a:r>
              <a:rPr lang="ko-KR" altLang="en-US" smtClean="0"/>
              <a:t> 현황</a:t>
            </a:r>
            <a:endParaRPr lang="ko-KR" altLang="en-US"/>
          </a:p>
        </p:txBody>
      </p:sp>
      <p:sp>
        <p:nvSpPr>
          <p:cNvPr id="3" name="제목 2"/>
          <p:cNvSpPr>
            <a:spLocks noGrp="1"/>
          </p:cNvSpPr>
          <p:nvPr>
            <p:ph type="title"/>
          </p:nvPr>
        </p:nvSpPr>
        <p:spPr/>
        <p:txBody>
          <a:bodyPr/>
          <a:lstStyle/>
          <a:p>
            <a:r>
              <a:rPr lang="ko-KR" altLang="en-US" smtClean="0"/>
              <a:t>     제주시 이도</a:t>
            </a:r>
            <a:r>
              <a:rPr lang="en-US" altLang="ko-KR" smtClean="0"/>
              <a:t>2</a:t>
            </a:r>
            <a:r>
              <a:rPr lang="ko-KR" altLang="en-US" smtClean="0"/>
              <a:t>동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21" name="직선 연결선 20"/>
          <p:cNvCxnSpPr/>
          <p:nvPr/>
        </p:nvCxnSpPr>
        <p:spPr>
          <a:xfrm>
            <a:off x="359932" y="2309404"/>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59532" y="1985368"/>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34" name="표 33"/>
          <p:cNvGraphicFramePr>
            <a:graphicFrameLocks noGrp="1"/>
          </p:cNvGraphicFramePr>
          <p:nvPr>
            <p:extLst>
              <p:ext uri="{D42A27DB-BD31-4B8C-83A1-F6EECF244321}">
                <p14:modId xmlns:p14="http://schemas.microsoft.com/office/powerpoint/2010/main" val="585746880"/>
              </p:ext>
            </p:extLst>
          </p:nvPr>
        </p:nvGraphicFramePr>
        <p:xfrm>
          <a:off x="349493" y="2375902"/>
          <a:ext cx="8506977" cy="1934762"/>
        </p:xfrm>
        <a:graphic>
          <a:graphicData uri="http://schemas.openxmlformats.org/drawingml/2006/table">
            <a:tbl>
              <a:tblPr/>
              <a:tblGrid>
                <a:gridCol w="442087"/>
                <a:gridCol w="540060"/>
                <a:gridCol w="752483"/>
                <a:gridCol w="752483"/>
                <a:gridCol w="752483"/>
                <a:gridCol w="752483"/>
                <a:gridCol w="752483"/>
                <a:gridCol w="752483"/>
                <a:gridCol w="752483"/>
                <a:gridCol w="752483"/>
                <a:gridCol w="752483"/>
                <a:gridCol w="752483"/>
              </a:tblGrid>
              <a:tr h="288034">
                <a:tc>
                  <a:txBody>
                    <a:bodyPr/>
                    <a:lstStyle/>
                    <a:p>
                      <a:pPr algn="ctr" rtl="0" fontAlgn="ctr"/>
                      <a:r>
                        <a:rPr lang="ko-KR" altLang="en-US" sz="1100" b="1" i="0" u="none" strike="noStrike" smtClean="0">
                          <a:solidFill>
                            <a:schemeClr val="bg1"/>
                          </a:solidFill>
                          <a:latin typeface="+mn-ea"/>
                          <a:ea typeface="+mn-ea"/>
                        </a:rPr>
                        <a:t>년도</a:t>
                      </a:r>
                      <a:endParaRPr lang="en-US" altLang="ko-KR" sz="1100" b="1" i="0" u="none" strike="noStrike" smtClean="0">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업종</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tx1"/>
                          </a:solidFill>
                          <a:latin typeface="+mn-ea"/>
                          <a:ea typeface="+mn-ea"/>
                        </a:rPr>
                        <a:t>일반음식</a:t>
                      </a:r>
                      <a:endParaRPr lang="en-US" altLang="ko-KR" sz="1100" b="1" i="0" u="none" strike="noStrike" smtClean="0">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휴게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보건</a:t>
                      </a:r>
                      <a:r>
                        <a:rPr lang="en-US" altLang="ko-KR" sz="1100" b="1" i="0" u="none" strike="noStrike" smtClean="0">
                          <a:solidFill>
                            <a:schemeClr val="tx1"/>
                          </a:solidFill>
                          <a:latin typeface="+mn-ea"/>
                          <a:ea typeface="+mn-ea"/>
                        </a:rPr>
                        <a:t>/</a:t>
                      </a:r>
                      <a:r>
                        <a:rPr lang="ko-KR" altLang="en-US" sz="1100" b="1" i="0" u="none" strike="noStrike" smtClean="0">
                          <a:solidFill>
                            <a:schemeClr val="tx1"/>
                          </a:solidFill>
                          <a:latin typeface="+mn-ea"/>
                          <a:ea typeface="+mn-ea"/>
                        </a:rPr>
                        <a:t>위생</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레져업소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단란주점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학원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유통업영리</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음식료품</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회원제</a:t>
                      </a:r>
                      <a:endParaRPr lang="en-US" altLang="ko-KR" sz="1100" b="1" i="0" u="none" strike="noStrike" smtClean="0">
                        <a:solidFill>
                          <a:schemeClr val="tx1"/>
                        </a:solidFill>
                        <a:latin typeface="+mn-ea"/>
                        <a:ea typeface="+mn-ea"/>
                      </a:endParaRPr>
                    </a:p>
                    <a:p>
                      <a:pPr algn="ctr" rtl="0" fontAlgn="ctr"/>
                      <a:r>
                        <a:rPr lang="ko-KR" altLang="en-US" sz="1100" b="1" i="0" u="none" strike="noStrike" smtClean="0">
                          <a:solidFill>
                            <a:schemeClr val="tx1"/>
                          </a:solidFill>
                          <a:latin typeface="+mn-ea"/>
                          <a:ea typeface="+mn-ea"/>
                        </a:rPr>
                        <a:t>형태업소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사무</a:t>
                      </a:r>
                      <a:r>
                        <a:rPr lang="en-US" altLang="ko-KR" sz="1100" b="1" i="0" u="none" strike="noStrike" smtClean="0">
                          <a:solidFill>
                            <a:schemeClr val="tx1"/>
                          </a:solidFill>
                          <a:latin typeface="+mn-ea"/>
                          <a:ea typeface="+mn-ea"/>
                        </a:rPr>
                        <a:t>/</a:t>
                      </a:r>
                    </a:p>
                    <a:p>
                      <a:pPr algn="ctr" rtl="0" fontAlgn="ctr"/>
                      <a:r>
                        <a:rPr lang="ko-KR" altLang="en-US" sz="1100" b="1" i="0" u="none" strike="noStrike" smtClean="0">
                          <a:solidFill>
                            <a:schemeClr val="tx1"/>
                          </a:solidFill>
                          <a:latin typeface="+mn-ea"/>
                          <a:ea typeface="+mn-ea"/>
                        </a:rPr>
                        <a:t>통신기기</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7916">
                <a:tc rowSpan="2">
                  <a:txBody>
                    <a:bodyPr/>
                    <a:lstStyle/>
                    <a:p>
                      <a:pPr algn="ctr" rtl="0" fontAlgn="ctr"/>
                      <a:r>
                        <a:rPr lang="en-US" altLang="ko-KR" sz="1100" b="1" i="0" u="none" strike="noStrike" smtClean="0">
                          <a:solidFill>
                            <a:schemeClr val="bg1"/>
                          </a:solidFill>
                          <a:latin typeface="+mn-ea"/>
                          <a:ea typeface="+mn-ea"/>
                        </a:rPr>
                        <a:t>’14</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10</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rowSpan="2">
                  <a:txBody>
                    <a:bodyPr/>
                    <a:lstStyle/>
                    <a:p>
                      <a:pPr algn="ctr" rtl="0" fontAlgn="ctr"/>
                      <a:r>
                        <a:rPr lang="en-US" altLang="ko-KR" sz="1100" b="1" i="0" u="none" strike="noStrike" smtClean="0">
                          <a:solidFill>
                            <a:schemeClr val="bg1"/>
                          </a:solidFill>
                          <a:latin typeface="+mn-ea"/>
                          <a:ea typeface="+mn-ea"/>
                        </a:rPr>
                        <a:t>’15</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9</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rowSpan="3">
                  <a:txBody>
                    <a:bodyPr/>
                    <a:lstStyle/>
                    <a:p>
                      <a:pPr algn="ctr" rtl="0" fontAlgn="ctr"/>
                      <a:r>
                        <a:rPr lang="en-US" altLang="ko-KR" sz="1100" b="1" i="0" u="none" strike="noStrike" smtClean="0">
                          <a:solidFill>
                            <a:schemeClr val="bg1"/>
                          </a:solidFill>
                          <a:latin typeface="+mn-ea"/>
                          <a:ea typeface="+mn-ea"/>
                        </a:rPr>
                        <a:t>‘16</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35</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35" name="직선 연결선 34"/>
          <p:cNvCxnSpPr/>
          <p:nvPr/>
        </p:nvCxnSpPr>
        <p:spPr>
          <a:xfrm>
            <a:off x="365327" y="478817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64927" y="446413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및 점당 매출액 현황</a:t>
            </a:r>
          </a:p>
        </p:txBody>
      </p:sp>
      <p:graphicFrame>
        <p:nvGraphicFramePr>
          <p:cNvPr id="37" name="표 36"/>
          <p:cNvGraphicFramePr>
            <a:graphicFrameLocks noGrp="1"/>
          </p:cNvGraphicFramePr>
          <p:nvPr>
            <p:extLst>
              <p:ext uri="{D42A27DB-BD31-4B8C-83A1-F6EECF244321}">
                <p14:modId xmlns:p14="http://schemas.microsoft.com/office/powerpoint/2010/main" val="3052839623"/>
              </p:ext>
            </p:extLst>
          </p:nvPr>
        </p:nvGraphicFramePr>
        <p:xfrm>
          <a:off x="372517" y="4861849"/>
          <a:ext cx="8506979" cy="1663495"/>
        </p:xfrm>
        <a:graphic>
          <a:graphicData uri="http://schemas.openxmlformats.org/drawingml/2006/table">
            <a:tbl>
              <a:tblPr/>
              <a:tblGrid>
                <a:gridCol w="563079"/>
                <a:gridCol w="419070"/>
                <a:gridCol w="752483"/>
                <a:gridCol w="752483"/>
                <a:gridCol w="752483"/>
                <a:gridCol w="752483"/>
                <a:gridCol w="752483"/>
                <a:gridCol w="752483"/>
                <a:gridCol w="752483"/>
                <a:gridCol w="752483"/>
                <a:gridCol w="752483"/>
                <a:gridCol w="752483"/>
              </a:tblGrid>
              <a:tr h="264829">
                <a:tc gridSpan="2">
                  <a:txBody>
                    <a:bodyPr/>
                    <a:lstStyle/>
                    <a:p>
                      <a:pPr algn="ctr" rtl="0" fontAlgn="ctr"/>
                      <a:r>
                        <a:rPr lang="ko-KR" altLang="en-US" sz="1100" b="1" i="0" u="none" strike="noStrike" smtClean="0">
                          <a:solidFill>
                            <a:schemeClr val="bg1"/>
                          </a:solidFill>
                          <a:latin typeface="+mn-ea"/>
                          <a:ea typeface="+mn-ea"/>
                        </a:rPr>
                        <a:t>업종</a:t>
                      </a:r>
                      <a:endParaRPr 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tx1"/>
                          </a:solidFill>
                          <a:latin typeface="+mn-ea"/>
                          <a:ea typeface="+mn-ea"/>
                        </a:rPr>
                        <a:t>일반음식</a:t>
                      </a:r>
                      <a:endParaRPr lang="en-US" altLang="ko-KR" sz="1100" b="1" i="0" u="none" strike="noStrike" smtClean="0">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휴게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보건</a:t>
                      </a:r>
                      <a:r>
                        <a:rPr lang="en-US" altLang="ko-KR" sz="1100" b="1" i="0" u="none" strike="noStrike" smtClean="0">
                          <a:solidFill>
                            <a:schemeClr val="tx1"/>
                          </a:solidFill>
                          <a:latin typeface="+mn-ea"/>
                          <a:ea typeface="+mn-ea"/>
                        </a:rPr>
                        <a:t>/</a:t>
                      </a:r>
                      <a:r>
                        <a:rPr lang="ko-KR" altLang="en-US" sz="1100" b="1" i="0" u="none" strike="noStrike" smtClean="0">
                          <a:solidFill>
                            <a:schemeClr val="tx1"/>
                          </a:solidFill>
                          <a:latin typeface="+mn-ea"/>
                          <a:ea typeface="+mn-ea"/>
                        </a:rPr>
                        <a:t>위생</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레져업소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단란주점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학원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유통업영리</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rgbClr val="FF0000"/>
                          </a:solidFill>
                          <a:latin typeface="+mn-ea"/>
                          <a:ea typeface="+mn-ea"/>
                        </a:rPr>
                        <a:t>음식료품</a:t>
                      </a:r>
                      <a:endParaRPr lang="en-US" sz="11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회원제</a:t>
                      </a:r>
                      <a:endParaRPr lang="en-US" altLang="ko-KR" sz="1100" b="1" i="0" u="none" strike="noStrike" smtClean="0">
                        <a:solidFill>
                          <a:schemeClr val="tx1"/>
                        </a:solidFill>
                        <a:latin typeface="+mn-ea"/>
                        <a:ea typeface="+mn-ea"/>
                      </a:endParaRPr>
                    </a:p>
                    <a:p>
                      <a:pPr algn="ctr" rtl="0" fontAlgn="ctr"/>
                      <a:r>
                        <a:rPr lang="ko-KR" altLang="en-US" sz="1100" b="1" i="0" u="none" strike="noStrike" smtClean="0">
                          <a:solidFill>
                            <a:schemeClr val="tx1"/>
                          </a:solidFill>
                          <a:latin typeface="+mn-ea"/>
                          <a:ea typeface="+mn-ea"/>
                        </a:rPr>
                        <a:t>형태업소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rgbClr val="3333FF"/>
                          </a:solidFill>
                          <a:latin typeface="+mn-ea"/>
                          <a:ea typeface="+mn-ea"/>
                        </a:rPr>
                        <a:t>사무</a:t>
                      </a:r>
                      <a:r>
                        <a:rPr lang="en-US" altLang="ko-KR" sz="1100" b="1" i="0" u="none" strike="noStrike" smtClean="0">
                          <a:solidFill>
                            <a:srgbClr val="3333FF"/>
                          </a:solidFill>
                          <a:latin typeface="+mn-ea"/>
                          <a:ea typeface="+mn-ea"/>
                        </a:rPr>
                        <a:t>/</a:t>
                      </a:r>
                    </a:p>
                    <a:p>
                      <a:pPr algn="ctr" rtl="0" fontAlgn="ctr"/>
                      <a:r>
                        <a:rPr lang="ko-KR" altLang="en-US" sz="1100" b="1" i="0" u="none" strike="noStrike" smtClean="0">
                          <a:solidFill>
                            <a:srgbClr val="3333FF"/>
                          </a:solidFill>
                          <a:latin typeface="+mn-ea"/>
                          <a:ea typeface="+mn-ea"/>
                        </a:rPr>
                        <a:t>통신기기</a:t>
                      </a:r>
                      <a:endParaRPr lang="en-US" sz="1100" b="1" i="0" u="none" strike="noStrike">
                        <a:solidFill>
                          <a:srgbClr val="3333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4829">
                <a:tc gridSpan="2">
                  <a:txBody>
                    <a:bodyPr/>
                    <a:lstStyle/>
                    <a:p>
                      <a:pPr algn="ctr" rtl="0" fontAlgn="ctr"/>
                      <a:r>
                        <a:rPr lang="ko-KR" altLang="en-US" sz="1100" b="1" i="0" u="none" strike="noStrike" smtClean="0">
                          <a:solidFill>
                            <a:schemeClr val="bg1"/>
                          </a:solidFill>
                          <a:latin typeface="+mn-ea"/>
                          <a:ea typeface="+mn-ea"/>
                        </a:rPr>
                        <a:t>전체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gridSpan="2">
                  <a:txBody>
                    <a:bodyPr/>
                    <a:lstStyle/>
                    <a:p>
                      <a:pPr algn="ctr" rtl="0" fontAlgn="ctr"/>
                      <a:r>
                        <a:rPr lang="ko-KR" altLang="en-US" sz="1100" b="1" i="0" u="none" strike="noStrike" smtClean="0">
                          <a:solidFill>
                            <a:schemeClr val="bg1"/>
                          </a:solidFill>
                          <a:latin typeface="+mn-ea"/>
                          <a:ea typeface="+mn-ea"/>
                        </a:rPr>
                        <a:t>영업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a:t>
                      </a:r>
                      <a:r>
                        <a:rPr lang="ko-KR" altLang="en-US" sz="1000" b="0" i="0" u="none" strike="noStrike" smtClean="0">
                          <a:solidFill>
                            <a:schemeClr val="tx1"/>
                          </a:solidFill>
                          <a:latin typeface="+mn-ea"/>
                          <a:ea typeface="+mn-ea"/>
                        </a:rPr>
                        <a:t>년</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3333FF"/>
                          </a:solidFill>
                          <a:latin typeface="+mn-ea"/>
                          <a:ea typeface="+mn-ea"/>
                        </a:rPr>
                        <a:t>14</a:t>
                      </a:r>
                      <a:r>
                        <a:rPr lang="ko-KR" altLang="en-US" sz="1000" b="0" i="0" u="none" strike="noStrike" smtClean="0">
                          <a:solidFill>
                            <a:srgbClr val="3333FF"/>
                          </a:solidFill>
                          <a:latin typeface="+mn-ea"/>
                          <a:ea typeface="+mn-ea"/>
                        </a:rPr>
                        <a:t>년 </a:t>
                      </a:r>
                      <a:r>
                        <a:rPr lang="en-US" altLang="ko-KR" sz="1000" b="0" i="0" u="none" strike="noStrike" smtClean="0">
                          <a:solidFill>
                            <a:srgbClr val="3333FF"/>
                          </a:solidFill>
                          <a:latin typeface="+mn-ea"/>
                          <a:ea typeface="+mn-ea"/>
                        </a:rPr>
                        <a:t>10</a:t>
                      </a:r>
                      <a:r>
                        <a:rPr lang="ko-KR" altLang="en-US" sz="1000" b="0" i="0" u="none" strike="noStrike" smtClean="0">
                          <a:solidFill>
                            <a:srgbClr val="3333FF"/>
                          </a:solidFill>
                          <a:latin typeface="+mn-ea"/>
                          <a:ea typeface="+mn-ea"/>
                        </a:rPr>
                        <a:t>개월</a:t>
                      </a:r>
                      <a:endParaRPr lang="ko-KR" altLang="en-US" sz="1000" b="0" i="0" u="none" strike="noStrike">
                        <a:solidFill>
                          <a:srgbClr val="3333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gridSpan="2">
                  <a:txBody>
                    <a:bodyPr/>
                    <a:lstStyle/>
                    <a:p>
                      <a:pPr algn="ctr" rtl="0" fontAlgn="ctr"/>
                      <a:r>
                        <a:rPr lang="ko-KR" altLang="en-US" sz="1100" b="1" i="0" u="none" strike="noStrike" smtClean="0">
                          <a:solidFill>
                            <a:schemeClr val="bg1"/>
                          </a:solidFill>
                          <a:latin typeface="+mn-ea"/>
                          <a:ea typeface="+mn-ea"/>
                        </a:rPr>
                        <a:t>폐업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B w="28575" cap="flat" cmpd="sng" algn="ctr">
                      <a:solidFill>
                        <a:schemeClr val="bg1">
                          <a:lumMod val="75000"/>
                        </a:schemeClr>
                      </a:solidFill>
                      <a:prstDash val="solid"/>
                      <a:round/>
                      <a:headEnd type="none" w="med" len="med"/>
                      <a:tailEnd type="none" w="med" len="med"/>
                    </a:lnB>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12</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9</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1</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6</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64829">
                <a:tc rowSpan="2">
                  <a:txBody>
                    <a:bodyPr/>
                    <a:lstStyle/>
                    <a:p>
                      <a:pPr algn="ctr" rtl="0" fontAlgn="ctr"/>
                      <a:r>
                        <a:rPr lang="ko-KR" altLang="en-US" sz="1100" b="1" i="0" u="none" strike="noStrike" smtClean="0">
                          <a:solidFill>
                            <a:schemeClr val="bg1"/>
                          </a:solidFill>
                          <a:latin typeface="+mn-ea"/>
                          <a:ea typeface="+mn-ea"/>
                        </a:rPr>
                        <a:t>점당</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매출</a:t>
                      </a:r>
                      <a:endParaRPr lang="en-US" altLang="ko-KR" sz="1100" b="1" i="0" u="none" strike="noStrike" smtClean="0">
                        <a:solidFill>
                          <a:schemeClr val="bg1"/>
                        </a:solidFill>
                        <a:latin typeface="+mn-ea"/>
                        <a:ea typeface="+mn-ea"/>
                      </a:endParaRPr>
                    </a:p>
                    <a:p>
                      <a:pPr algn="ctr" rtl="0" fontAlgn="ctr"/>
                      <a:r>
                        <a:rPr lang="en-US" altLang="ko-KR" sz="1000" b="1" i="0" u="none" strike="noStrike" smtClean="0">
                          <a:solidFill>
                            <a:schemeClr val="bg1"/>
                          </a:solidFill>
                          <a:latin typeface="+mn-ea"/>
                          <a:ea typeface="+mn-ea"/>
                        </a:rPr>
                        <a:t>(</a:t>
                      </a:r>
                      <a:r>
                        <a:rPr lang="ko-KR" altLang="en-US" sz="1000" b="1" i="0" u="none" strike="noStrike" smtClean="0">
                          <a:solidFill>
                            <a:schemeClr val="bg1"/>
                          </a:solidFill>
                          <a:latin typeface="+mn-ea"/>
                          <a:ea typeface="+mn-ea"/>
                        </a:rPr>
                        <a:t>백만원</a:t>
                      </a:r>
                      <a:r>
                        <a:rPr lang="en-US" altLang="ko-KR" sz="1000" b="1" i="0" u="none" strike="noStrike" smtClean="0">
                          <a:solidFill>
                            <a:schemeClr val="bg1"/>
                          </a:solidFill>
                          <a:latin typeface="+mn-ea"/>
                          <a:ea typeface="+mn-ea"/>
                        </a:rPr>
                        <a:t>)</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0" marR="0" marT="4070" marB="0" anchor="ctr">
                    <a:lnL w="12700" cap="flat" cmpd="sng" algn="ctr">
                      <a:solidFill>
                        <a:schemeClr val="bg1">
                          <a:lumMod val="75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chemeClr val="tx1"/>
                          </a:solidFill>
                          <a:latin typeface="+mn-ea"/>
                          <a:ea typeface="+mn-ea"/>
                        </a:rPr>
                        <a:t>27</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20</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11</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59</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23</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17</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17</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vMerge="1">
                  <a:txBody>
                    <a:bodyPr/>
                    <a:lstStyle/>
                    <a:p>
                      <a:pPr algn="ctr" rtl="0" fontAlgn="ct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chemeClr val="tx1"/>
                          </a:solidFill>
                          <a:latin typeface="+mn-ea"/>
                          <a:ea typeface="+mn-ea"/>
                        </a:rPr>
                        <a:t>32</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33</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10</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43</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39</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9" name="TextBox 38"/>
          <p:cNvSpPr txBox="1"/>
          <p:nvPr/>
        </p:nvSpPr>
        <p:spPr>
          <a:xfrm>
            <a:off x="395536" y="4363301"/>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5" name="위쪽 화살표 14"/>
          <p:cNvSpPr/>
          <p:nvPr/>
        </p:nvSpPr>
        <p:spPr>
          <a:xfrm rot="10800000">
            <a:off x="1763688" y="3245507"/>
            <a:ext cx="288032" cy="77203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위쪽 화살표 15"/>
          <p:cNvSpPr/>
          <p:nvPr/>
        </p:nvSpPr>
        <p:spPr>
          <a:xfrm>
            <a:off x="1763688" y="2777456"/>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10800000">
            <a:off x="4788024" y="3677555"/>
            <a:ext cx="288032" cy="35920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a:off x="7812360" y="6089824"/>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a:off x="5544108" y="6089823"/>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a:off x="4031940" y="608564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2" name="위쪽 화살표 41"/>
          <p:cNvSpPr/>
          <p:nvPr/>
        </p:nvSpPr>
        <p:spPr>
          <a:xfrm>
            <a:off x="1799692" y="6085641"/>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위쪽 화살표 43"/>
          <p:cNvSpPr/>
          <p:nvPr/>
        </p:nvSpPr>
        <p:spPr>
          <a:xfrm rot="10800000">
            <a:off x="3311860" y="6089824"/>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위쪽 화살표 44"/>
          <p:cNvSpPr/>
          <p:nvPr/>
        </p:nvSpPr>
        <p:spPr>
          <a:xfrm>
            <a:off x="2519772" y="6089824"/>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위쪽 화살표 45"/>
          <p:cNvSpPr/>
          <p:nvPr/>
        </p:nvSpPr>
        <p:spPr>
          <a:xfrm>
            <a:off x="7056276" y="6089824"/>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직사각형 23"/>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휴게 업종의 개폐업이 활발하고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 업종의 평균 업력</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영업 </a:t>
            </a:r>
            <a:r>
              <a:rPr lang="en-US" altLang="ko-KR" sz="1600" spc="100">
                <a:ln>
                  <a:solidFill>
                    <a:prstClr val="black">
                      <a:alpha val="20000"/>
                    </a:prstClr>
                  </a:solidFill>
                </a:ln>
                <a:solidFill>
                  <a:srgbClr val="000000"/>
                </a:solidFill>
                <a:latin typeface="NOVA Bold"/>
                <a:ea typeface="NOVA Bold"/>
                <a:cs typeface="Arial" pitchFamily="34" charset="0"/>
              </a:rPr>
              <a:t>: 2</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10</a:t>
            </a:r>
            <a:r>
              <a:rPr lang="ko-KR" altLang="en-US" sz="1600" spc="100">
                <a:ln>
                  <a:solidFill>
                    <a:prstClr val="black">
                      <a:alpha val="20000"/>
                    </a:prstClr>
                  </a:solidFill>
                </a:ln>
                <a:solidFill>
                  <a:srgbClr val="000000"/>
                </a:solidFill>
                <a:latin typeface="NOVA Bold"/>
                <a:ea typeface="NOVA Bold"/>
                <a:cs typeface="Arial" pitchFamily="34" charset="0"/>
              </a:rPr>
              <a:t>개월</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폐업 </a:t>
            </a:r>
            <a:r>
              <a:rPr lang="en-US" altLang="ko-KR" sz="1600" spc="100">
                <a:ln>
                  <a:solidFill>
                    <a:prstClr val="black">
                      <a:alpha val="20000"/>
                    </a:prstClr>
                  </a:solidFill>
                </a:ln>
                <a:solidFill>
                  <a:srgbClr val="000000"/>
                </a:solidFill>
                <a:latin typeface="NOVA Bold"/>
                <a:ea typeface="NOVA Bold"/>
                <a:cs typeface="Arial" pitchFamily="34" charset="0"/>
              </a:rPr>
              <a:t>: 1</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6</a:t>
            </a:r>
            <a:r>
              <a:rPr lang="ko-KR" altLang="en-US" sz="1600" spc="100">
                <a:ln>
                  <a:solidFill>
                    <a:prstClr val="black">
                      <a:alpha val="20000"/>
                    </a:prstClr>
                  </a:solidFill>
                </a:ln>
                <a:solidFill>
                  <a:srgbClr val="000000"/>
                </a:solidFill>
                <a:latin typeface="NOVA Bold"/>
                <a:ea typeface="NOVA Bold"/>
                <a:cs typeface="Arial" pitchFamily="34" charset="0"/>
              </a:rPr>
              <a:t>개월</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이 가장 짧으며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사무</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통신기기 업종의 평균 업력이 가장 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1563299" y="5627748"/>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26" name="TextBox 25"/>
          <p:cNvSpPr txBox="1"/>
          <p:nvPr/>
        </p:nvSpPr>
        <p:spPr>
          <a:xfrm>
            <a:off x="2339752" y="5627748"/>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27" name="TextBox 26"/>
          <p:cNvSpPr txBox="1"/>
          <p:nvPr/>
        </p:nvSpPr>
        <p:spPr>
          <a:xfrm>
            <a:off x="3059832" y="5627748"/>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28" name="TextBox 27"/>
          <p:cNvSpPr txBox="1"/>
          <p:nvPr/>
        </p:nvSpPr>
        <p:spPr>
          <a:xfrm>
            <a:off x="3836285" y="5627748"/>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29" name="TextBox 28"/>
          <p:cNvSpPr txBox="1"/>
          <p:nvPr/>
        </p:nvSpPr>
        <p:spPr>
          <a:xfrm>
            <a:off x="4572000" y="5627748"/>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FF0000"/>
                </a:solidFill>
                <a:cs typeface="Arial Narrow" pitchFamily="34" charset="0"/>
              </a:rPr>
              <a:t>∧</a:t>
            </a:r>
            <a:endParaRPr lang="ko-KR" altLang="en-US" sz="1500">
              <a:solidFill>
                <a:srgbClr val="FF0000"/>
              </a:solidFill>
              <a:cs typeface="Arial Narrow" pitchFamily="34" charset="0"/>
            </a:endParaRPr>
          </a:p>
        </p:txBody>
      </p:sp>
      <p:sp>
        <p:nvSpPr>
          <p:cNvPr id="31" name="TextBox 30"/>
          <p:cNvSpPr txBox="1"/>
          <p:nvPr/>
        </p:nvSpPr>
        <p:spPr>
          <a:xfrm>
            <a:off x="5348453" y="5627748"/>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41" name="TextBox 40"/>
          <p:cNvSpPr txBox="1"/>
          <p:nvPr/>
        </p:nvSpPr>
        <p:spPr>
          <a:xfrm>
            <a:off x="6855887" y="5627748"/>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43" name="TextBox 42"/>
          <p:cNvSpPr txBox="1"/>
          <p:nvPr/>
        </p:nvSpPr>
        <p:spPr>
          <a:xfrm>
            <a:off x="7632340" y="5627748"/>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47" name="TextBox 46"/>
          <p:cNvSpPr txBox="1"/>
          <p:nvPr/>
        </p:nvSpPr>
        <p:spPr>
          <a:xfrm>
            <a:off x="8352420" y="5627748"/>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49" name="위쪽 화살표 48"/>
          <p:cNvSpPr/>
          <p:nvPr/>
        </p:nvSpPr>
        <p:spPr>
          <a:xfrm rot="10800000">
            <a:off x="3275857" y="3233399"/>
            <a:ext cx="288032" cy="35920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0" name="위쪽 화살표 49"/>
          <p:cNvSpPr/>
          <p:nvPr/>
        </p:nvSpPr>
        <p:spPr>
          <a:xfrm>
            <a:off x="3280697" y="2795439"/>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1" name="위쪽 화살표 50"/>
          <p:cNvSpPr/>
          <p:nvPr/>
        </p:nvSpPr>
        <p:spPr>
          <a:xfrm>
            <a:off x="4789500" y="3233399"/>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2" name="위쪽 화살표 51"/>
          <p:cNvSpPr/>
          <p:nvPr/>
        </p:nvSpPr>
        <p:spPr>
          <a:xfrm>
            <a:off x="2519772" y="3233398"/>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3" name="위쪽 화살표 52"/>
          <p:cNvSpPr/>
          <p:nvPr/>
        </p:nvSpPr>
        <p:spPr>
          <a:xfrm>
            <a:off x="7056276" y="2761459"/>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406257543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 속성 현황</a:t>
            </a:r>
            <a:endParaRPr lang="ko-KR" altLang="en-US"/>
          </a:p>
        </p:txBody>
      </p:sp>
      <p:sp>
        <p:nvSpPr>
          <p:cNvPr id="3" name="제목 2"/>
          <p:cNvSpPr>
            <a:spLocks noGrp="1"/>
          </p:cNvSpPr>
          <p:nvPr>
            <p:ph type="title"/>
          </p:nvPr>
        </p:nvSpPr>
        <p:spPr/>
        <p:txBody>
          <a:bodyPr/>
          <a:lstStyle/>
          <a:p>
            <a:r>
              <a:rPr lang="ko-KR" altLang="en-US" smtClean="0"/>
              <a:t>     제주시 이도</a:t>
            </a:r>
            <a:r>
              <a:rPr lang="en-US" altLang="ko-KR" smtClean="0"/>
              <a:t>2</a:t>
            </a:r>
            <a:r>
              <a:rPr lang="ko-KR" altLang="en-US" smtClean="0"/>
              <a:t>동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16" name="직선 연결선 15"/>
          <p:cNvCxnSpPr/>
          <p:nvPr/>
        </p:nvCxnSpPr>
        <p:spPr>
          <a:xfrm>
            <a:off x="503948" y="3028334"/>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03548" y="2704298"/>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8" name="직선 연결선 17"/>
          <p:cNvCxnSpPr/>
          <p:nvPr/>
        </p:nvCxnSpPr>
        <p:spPr>
          <a:xfrm>
            <a:off x="4103948" y="2282893"/>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103948" y="1993629"/>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0" name="표 19"/>
          <p:cNvGraphicFramePr>
            <a:graphicFrameLocks noGrp="1"/>
          </p:cNvGraphicFramePr>
          <p:nvPr>
            <p:extLst>
              <p:ext uri="{D42A27DB-BD31-4B8C-83A1-F6EECF244321}">
                <p14:modId xmlns:p14="http://schemas.microsoft.com/office/powerpoint/2010/main" val="2013370723"/>
              </p:ext>
            </p:extLst>
          </p:nvPr>
        </p:nvGraphicFramePr>
        <p:xfrm>
          <a:off x="4103947" y="2355641"/>
          <a:ext cx="4752129" cy="1007372"/>
        </p:xfrm>
        <a:graphic>
          <a:graphicData uri="http://schemas.openxmlformats.org/drawingml/2006/table">
            <a:tbl>
              <a:tblPr/>
              <a:tblGrid>
                <a:gridCol w="648073"/>
                <a:gridCol w="630070"/>
                <a:gridCol w="630070"/>
                <a:gridCol w="710979"/>
                <a:gridCol w="710979"/>
                <a:gridCol w="710979"/>
                <a:gridCol w="710979"/>
              </a:tblGrid>
              <a:tr h="253777">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성별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100" b="1" i="0" u="none" strike="noStrike" smtClean="0">
                          <a:solidFill>
                            <a:schemeClr val="bg1"/>
                          </a:solidFill>
                          <a:latin typeface="+mn-ea"/>
                          <a:ea typeface="+mn-ea"/>
                        </a:rPr>
                        <a:t>연령대별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377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남</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여</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 이하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 이상</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990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49909">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2" name="표 21"/>
          <p:cNvGraphicFramePr>
            <a:graphicFrameLocks noGrp="1"/>
          </p:cNvGraphicFramePr>
          <p:nvPr>
            <p:extLst>
              <p:ext uri="{D42A27DB-BD31-4B8C-83A1-F6EECF244321}">
                <p14:modId xmlns:p14="http://schemas.microsoft.com/office/powerpoint/2010/main" val="901047406"/>
              </p:ext>
            </p:extLst>
          </p:nvPr>
        </p:nvGraphicFramePr>
        <p:xfrm>
          <a:off x="4103945" y="3974589"/>
          <a:ext cx="4752531" cy="923514"/>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시간대별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요일</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8~18</a:t>
                      </a:r>
                      <a:r>
                        <a:rPr lang="ko-KR" altLang="en-US" sz="1100" b="1" i="0" u="none" strike="noStrike" smtClean="0">
                          <a:solidFill>
                            <a:schemeClr val="bg1"/>
                          </a:solidFill>
                          <a:latin typeface="+mn-ea"/>
                          <a:ea typeface="+mn-ea"/>
                        </a:rPr>
                        <a:t>시</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18~8</a:t>
                      </a:r>
                      <a:r>
                        <a:rPr lang="ko-KR" altLang="en-US" sz="1100" b="1" i="0" u="none" strike="noStrike" smtClean="0">
                          <a:solidFill>
                            <a:schemeClr val="bg1"/>
                          </a:solidFill>
                          <a:latin typeface="+mn-ea"/>
                          <a:ea typeface="+mn-ea"/>
                        </a:rPr>
                        <a:t>시</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주말</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주중</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83%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82%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615041"/>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3805529218"/>
              </p:ext>
            </p:extLst>
          </p:nvPr>
        </p:nvGraphicFramePr>
        <p:xfrm>
          <a:off x="431540" y="5018705"/>
          <a:ext cx="3276364" cy="864096"/>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인당 건수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인당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건당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726,855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360,830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695,114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300,100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46697"/>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623153"/>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8" name="모서리가 둥근 직사각형 27"/>
          <p:cNvSpPr/>
          <p:nvPr/>
        </p:nvSpPr>
        <p:spPr>
          <a:xfrm>
            <a:off x="341516" y="2249853"/>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9" name="표 28"/>
          <p:cNvGraphicFramePr>
            <a:graphicFrameLocks noGrp="1"/>
          </p:cNvGraphicFramePr>
          <p:nvPr>
            <p:extLst>
              <p:ext uri="{D42A27DB-BD31-4B8C-83A1-F6EECF244321}">
                <p14:modId xmlns:p14="http://schemas.microsoft.com/office/powerpoint/2010/main" val="513580494"/>
              </p:ext>
            </p:extLst>
          </p:nvPr>
        </p:nvGraphicFramePr>
        <p:xfrm>
          <a:off x="4103948" y="5594768"/>
          <a:ext cx="4752526" cy="730388"/>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1~3</a:t>
                      </a:r>
                      <a:r>
                        <a:rPr lang="en-US" sz="1100" b="1" i="0" u="none" strike="noStrike" baseline="0" smtClean="0">
                          <a:solidFill>
                            <a:schemeClr val="bg1"/>
                          </a:solidFill>
                          <a:latin typeface="+mn-ea"/>
                          <a:ea typeface="+mn-ea"/>
                        </a:rPr>
                        <a:t>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3~5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 Km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FF0000"/>
                          </a:solidFill>
                          <a:latin typeface="+mn-ea"/>
                          <a:ea typeface="+mn-ea"/>
                        </a:rPr>
                        <a:t>24%</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FF0000"/>
                          </a:solidFill>
                          <a:latin typeface="+mn-ea"/>
                          <a:ea typeface="+mn-ea"/>
                        </a:rPr>
                        <a:t>30%</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31%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FF0000"/>
                          </a:solidFill>
                          <a:latin typeface="+mn-ea"/>
                          <a:ea typeface="+mn-ea"/>
                        </a:rPr>
                        <a:t>24%</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FF0000"/>
                          </a:solidFill>
                          <a:latin typeface="+mn-ea"/>
                          <a:ea typeface="+mn-ea"/>
                        </a:rPr>
                        <a:t>29%</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32%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1" name="TextBox 30"/>
          <p:cNvSpPr txBox="1"/>
          <p:nvPr/>
        </p:nvSpPr>
        <p:spPr>
          <a:xfrm>
            <a:off x="4103948" y="5234729"/>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cxnSp>
        <p:nvCxnSpPr>
          <p:cNvPr id="33" name="직선 연결선 32"/>
          <p:cNvCxnSpPr/>
          <p:nvPr/>
        </p:nvCxnSpPr>
        <p:spPr>
          <a:xfrm>
            <a:off x="4139952" y="3903073"/>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4139952" y="5523253"/>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42" name="표 41"/>
          <p:cNvGraphicFramePr>
            <a:graphicFrameLocks noGrp="1"/>
          </p:cNvGraphicFramePr>
          <p:nvPr>
            <p:extLst>
              <p:ext uri="{D42A27DB-BD31-4B8C-83A1-F6EECF244321}">
                <p14:modId xmlns:p14="http://schemas.microsoft.com/office/powerpoint/2010/main" val="621872137"/>
              </p:ext>
            </p:extLst>
          </p:nvPr>
        </p:nvGraphicFramePr>
        <p:xfrm>
          <a:off x="478612" y="3136346"/>
          <a:ext cx="3229291" cy="915414"/>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고객수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거래건수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거래금액</a:t>
                      </a:r>
                      <a:endParaRPr lang="en-US" altLang="ko-KR" sz="1100" b="1" i="0" u="none" strike="noStrike" smtClean="0">
                        <a:solidFill>
                          <a:schemeClr val="bg1"/>
                        </a:solidFill>
                        <a:latin typeface="+mn-ea"/>
                        <a:ea typeface="+mn-ea"/>
                      </a:endParaRPr>
                    </a:p>
                    <a:p>
                      <a:pPr algn="ctr" rtl="0" fontAlgn="ctr"/>
                      <a:r>
                        <a:rPr lang="en-US"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백만원</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13,615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27,426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9,896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17,605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40,778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12,237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7" name="위쪽 화살표 36"/>
          <p:cNvSpPr/>
          <p:nvPr/>
        </p:nvSpPr>
        <p:spPr>
          <a:xfrm rot="10800000">
            <a:off x="3419873" y="5404014"/>
            <a:ext cx="288032" cy="39604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a:off x="1691680" y="3574652"/>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a:off x="2591780" y="3574652"/>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a:off x="6462010" y="2920745"/>
            <a:ext cx="288032" cy="37026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9" name="위쪽 화살표 58"/>
          <p:cNvSpPr/>
          <p:nvPr/>
        </p:nvSpPr>
        <p:spPr>
          <a:xfrm>
            <a:off x="5724128" y="2920745"/>
            <a:ext cx="288032" cy="37026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0" name="위쪽 화살표 59"/>
          <p:cNvSpPr/>
          <p:nvPr/>
        </p:nvSpPr>
        <p:spPr>
          <a:xfrm rot="10800000">
            <a:off x="5076056" y="2930965"/>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a:off x="6606026" y="4479137"/>
            <a:ext cx="288032" cy="36004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10800000">
            <a:off x="5652120" y="4506623"/>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3" name="위쪽 화살표 62"/>
          <p:cNvSpPr/>
          <p:nvPr/>
        </p:nvSpPr>
        <p:spPr>
          <a:xfrm>
            <a:off x="8532440" y="4479137"/>
            <a:ext cx="288032" cy="36004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4" name="위쪽 화살표 63"/>
          <p:cNvSpPr/>
          <p:nvPr/>
        </p:nvSpPr>
        <p:spPr>
          <a:xfrm rot="10800000">
            <a:off x="7524328" y="4506623"/>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6" name="위쪽 화살표 65"/>
          <p:cNvSpPr/>
          <p:nvPr/>
        </p:nvSpPr>
        <p:spPr>
          <a:xfrm>
            <a:off x="3419872" y="3574652"/>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7" name="위쪽 화살표 66"/>
          <p:cNvSpPr/>
          <p:nvPr/>
        </p:nvSpPr>
        <p:spPr>
          <a:xfrm>
            <a:off x="1655676" y="5374852"/>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8" name="위쪽 화살표 67"/>
          <p:cNvSpPr/>
          <p:nvPr/>
        </p:nvSpPr>
        <p:spPr>
          <a:xfrm rot="10800000">
            <a:off x="2555776" y="5379239"/>
            <a:ext cx="288032" cy="39604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9" name="위쪽 화살표 68"/>
          <p:cNvSpPr/>
          <p:nvPr/>
        </p:nvSpPr>
        <p:spPr>
          <a:xfrm rot="10800000">
            <a:off x="7164288" y="2947991"/>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6" name="직사각형 35"/>
          <p:cNvSpPr/>
          <p:nvPr/>
        </p:nvSpPr>
        <p:spPr>
          <a:xfrm>
            <a:off x="143508" y="1088740"/>
            <a:ext cx="8820980"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증가로 인해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 모두 증가 추세이지만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금액 감소로 인해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 이하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3Km </a:t>
            </a:r>
            <a:r>
              <a:rPr lang="ko-KR" altLang="en-US" sz="1600" spc="100">
                <a:ln>
                  <a:solidFill>
                    <a:prstClr val="black">
                      <a:alpha val="20000"/>
                    </a:prstClr>
                  </a:solidFill>
                </a:ln>
                <a:solidFill>
                  <a:srgbClr val="000000"/>
                </a:solidFill>
                <a:latin typeface="NOVA Bold"/>
                <a:ea typeface="NOVA Bold"/>
                <a:cs typeface="Arial" pitchFamily="34" charset="0"/>
              </a:rPr>
              <a:t>이내 거주 고객 비율이 </a:t>
            </a:r>
            <a:r>
              <a:rPr lang="en-US" altLang="ko-KR" sz="1600" spc="100">
                <a:ln>
                  <a:solidFill>
                    <a:prstClr val="black">
                      <a:alpha val="20000"/>
                    </a:prstClr>
                  </a:solidFill>
                </a:ln>
                <a:solidFill>
                  <a:srgbClr val="000000"/>
                </a:solidFill>
                <a:latin typeface="NOVA Bold"/>
                <a:ea typeface="NOVA Bold"/>
                <a:cs typeface="Arial" pitchFamily="34" charset="0"/>
              </a:rPr>
              <a:t>54% </a:t>
            </a:r>
            <a:r>
              <a:rPr lang="ko-KR" altLang="en-US" sz="1600" spc="100">
                <a:ln>
                  <a:solidFill>
                    <a:prstClr val="black">
                      <a:alpha val="20000"/>
                    </a:prstClr>
                  </a:solidFill>
                </a:ln>
                <a:solidFill>
                  <a:srgbClr val="000000"/>
                </a:solidFill>
                <a:latin typeface="NOVA Bold"/>
                <a:ea typeface="NOVA Bold"/>
                <a:cs typeface="Arial" pitchFamily="34" charset="0"/>
              </a:rPr>
              <a:t>차지함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3" name="타원 42"/>
          <p:cNvSpPr/>
          <p:nvPr/>
        </p:nvSpPr>
        <p:spPr>
          <a:xfrm>
            <a:off x="1079612" y="3471025"/>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타원 44"/>
          <p:cNvSpPr/>
          <p:nvPr/>
        </p:nvSpPr>
        <p:spPr>
          <a:xfrm>
            <a:off x="1979712" y="3471025"/>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타원 45"/>
          <p:cNvSpPr/>
          <p:nvPr/>
        </p:nvSpPr>
        <p:spPr>
          <a:xfrm>
            <a:off x="2879812" y="3471025"/>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7" name="구부러진 연결선 46"/>
          <p:cNvCxnSpPr>
            <a:stCxn id="43" idx="4"/>
            <a:endCxn id="45" idx="4"/>
          </p:cNvCxnSpPr>
          <p:nvPr/>
        </p:nvCxnSpPr>
        <p:spPr>
          <a:xfrm rot="16200000" flipH="1">
            <a:off x="1961710" y="3597040"/>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구부러진 연결선 47"/>
          <p:cNvCxnSpPr>
            <a:stCxn id="43" idx="4"/>
            <a:endCxn id="46" idx="4"/>
          </p:cNvCxnSpPr>
          <p:nvPr/>
        </p:nvCxnSpPr>
        <p:spPr>
          <a:xfrm rot="16200000" flipH="1">
            <a:off x="2411760" y="3146990"/>
            <a:ext cx="12700" cy="18002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구부러진 연결선 50"/>
          <p:cNvCxnSpPr>
            <a:stCxn id="52" idx="4"/>
            <a:endCxn id="53" idx="4"/>
          </p:cNvCxnSpPr>
          <p:nvPr/>
        </p:nvCxnSpPr>
        <p:spPr>
          <a:xfrm rot="5400000">
            <a:off x="2861810" y="5427223"/>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타원 51"/>
          <p:cNvSpPr/>
          <p:nvPr/>
        </p:nvSpPr>
        <p:spPr>
          <a:xfrm>
            <a:off x="2879812" y="5301208"/>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3" name="타원 52"/>
          <p:cNvSpPr/>
          <p:nvPr/>
        </p:nvSpPr>
        <p:spPr>
          <a:xfrm>
            <a:off x="1979712" y="5301208"/>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79280917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소비패턴 분석</a:t>
            </a:r>
            <a:endParaRPr lang="ko-KR" altLang="en-US"/>
          </a:p>
        </p:txBody>
      </p:sp>
      <p:sp>
        <p:nvSpPr>
          <p:cNvPr id="3" name="제목 2"/>
          <p:cNvSpPr>
            <a:spLocks noGrp="1"/>
          </p:cNvSpPr>
          <p:nvPr>
            <p:ph type="title"/>
          </p:nvPr>
        </p:nvSpPr>
        <p:spPr/>
        <p:txBody>
          <a:bodyPr/>
          <a:lstStyle/>
          <a:p>
            <a:r>
              <a:rPr lang="ko-KR" altLang="en-US" smtClean="0"/>
              <a:t>     제주시 이도</a:t>
            </a:r>
            <a:r>
              <a:rPr lang="en-US" altLang="ko-KR" smtClean="0"/>
              <a:t>2</a:t>
            </a:r>
            <a:r>
              <a:rPr lang="ko-KR" altLang="en-US" smtClean="0"/>
              <a:t>동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95536" y="2258207"/>
            <a:ext cx="838893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6496" y="1970175"/>
            <a:ext cx="827596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 고객 유형별 고객 추이분석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월별 고객 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44" name="TextBox 43"/>
          <p:cNvSpPr txBox="1"/>
          <p:nvPr/>
        </p:nvSpPr>
        <p:spPr>
          <a:xfrm>
            <a:off x="359532" y="4509120"/>
            <a:ext cx="8424936"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 고객 유형별 패턴분석</a:t>
            </a:r>
          </a:p>
        </p:txBody>
      </p:sp>
      <p:cxnSp>
        <p:nvCxnSpPr>
          <p:cNvPr id="45" name="직선 연결선 44"/>
          <p:cNvCxnSpPr/>
          <p:nvPr/>
        </p:nvCxnSpPr>
        <p:spPr>
          <a:xfrm>
            <a:off x="359532" y="4833156"/>
            <a:ext cx="8424936"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6552220" y="2330214"/>
            <a:ext cx="2232248" cy="1999843"/>
          </a:xfrm>
          <a:prstGeom prst="rect">
            <a:avLst/>
          </a:prstGeom>
          <a:noFill/>
          <a:ln w="28575" cap="flat" cmpd="sng" algn="ctr">
            <a:solidFill>
              <a:sysClr val="window" lastClr="FFFFFF">
                <a:lumMod val="50000"/>
              </a:sysClr>
            </a:solidFill>
            <a:prstDash val="sysDot"/>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해당 상권에서 중국관광객 수는 거의 없음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a:solidFill>
                  <a:prstClr val="black"/>
                </a:solidFill>
              </a:rPr>
              <a:t>국내관광객 비중 </a:t>
            </a:r>
            <a:r>
              <a:rPr lang="en-US" altLang="ko-KR" sz="1200" kern="0">
                <a:solidFill>
                  <a:prstClr val="black"/>
                </a:solidFill>
              </a:rPr>
              <a:t>8%,  </a:t>
            </a:r>
            <a:r>
              <a:rPr lang="ko-KR" altLang="en-US" sz="1200" kern="0">
                <a:solidFill>
                  <a:prstClr val="black"/>
                </a:solidFill>
              </a:rPr>
              <a:t>제주도민 </a:t>
            </a:r>
            <a:r>
              <a:rPr lang="en-US" altLang="ko-KR" sz="1200" kern="0">
                <a:solidFill>
                  <a:prstClr val="black"/>
                </a:solidFill>
              </a:rPr>
              <a:t>92%</a:t>
            </a:r>
            <a:r>
              <a:rPr lang="ko-KR" altLang="en-US" sz="1200" kern="0">
                <a:solidFill>
                  <a:prstClr val="black"/>
                </a:solidFill>
              </a:rPr>
              <a:t>로 지역주민 위주 골목상권임</a:t>
            </a:r>
            <a:endParaRPr lang="en-US" altLang="ko-KR" sz="1200" kern="0">
              <a:solidFill>
                <a:prstClr val="black"/>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en-US" altLang="ko-KR" sz="1200" kern="0" spc="-60">
                <a:solidFill>
                  <a:srgbClr val="000000"/>
                </a:solidFill>
              </a:rPr>
              <a:t>’15</a:t>
            </a:r>
            <a:r>
              <a:rPr lang="ko-KR" altLang="en-US" sz="1200" kern="0" spc="-60">
                <a:solidFill>
                  <a:srgbClr val="000000"/>
                </a:solidFill>
              </a:rPr>
              <a:t>년 하반기까지  제주도민의 고객수가 증가하였으나</a:t>
            </a:r>
            <a:r>
              <a:rPr lang="en-US" altLang="ko-KR" sz="1200" kern="0" spc="-60">
                <a:solidFill>
                  <a:srgbClr val="000000"/>
                </a:solidFill>
              </a:rPr>
              <a:t>, ’16</a:t>
            </a:r>
            <a:r>
              <a:rPr lang="ko-KR" altLang="en-US" sz="1200" kern="0" spc="-60">
                <a:solidFill>
                  <a:srgbClr val="000000"/>
                </a:solidFill>
              </a:rPr>
              <a:t>년 상반기에는 감소함</a:t>
            </a:r>
            <a:endParaRPr lang="en-US" altLang="ko-KR" sz="1200" kern="0" spc="-60">
              <a:solidFill>
                <a:srgbClr val="000000"/>
              </a:solidFill>
            </a:endParaRPr>
          </a:p>
        </p:txBody>
      </p:sp>
      <p:pic>
        <p:nvPicPr>
          <p:cNvPr id="139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9532" y="2330213"/>
            <a:ext cx="6098924" cy="1999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 name="표 14"/>
          <p:cNvGraphicFramePr>
            <a:graphicFrameLocks noGrp="1"/>
          </p:cNvGraphicFramePr>
          <p:nvPr>
            <p:extLst>
              <p:ext uri="{D42A27DB-BD31-4B8C-83A1-F6EECF244321}">
                <p14:modId xmlns:p14="http://schemas.microsoft.com/office/powerpoint/2010/main" val="3788897108"/>
              </p:ext>
            </p:extLst>
          </p:nvPr>
        </p:nvGraphicFramePr>
        <p:xfrm>
          <a:off x="341516" y="4901234"/>
          <a:ext cx="8442946" cy="1516098"/>
        </p:xfrm>
        <a:graphic>
          <a:graphicData uri="http://schemas.openxmlformats.org/drawingml/2006/table">
            <a:tbl>
              <a:tblPr/>
              <a:tblGrid>
                <a:gridCol w="497741"/>
                <a:gridCol w="497741"/>
                <a:gridCol w="620622"/>
                <a:gridCol w="620622"/>
                <a:gridCol w="620622"/>
                <a:gridCol w="620622"/>
                <a:gridCol w="620622"/>
                <a:gridCol w="620622"/>
                <a:gridCol w="620622"/>
                <a:gridCol w="620622"/>
                <a:gridCol w="620622"/>
                <a:gridCol w="620622"/>
                <a:gridCol w="620622"/>
                <a:gridCol w="620622"/>
              </a:tblGrid>
              <a:tr h="255277">
                <a:tc gridSpan="2">
                  <a:txBody>
                    <a:bodyPr/>
                    <a:lstStyle/>
                    <a:p>
                      <a:pPr algn="ctr" rtl="0" fontAlgn="ctr"/>
                      <a:r>
                        <a:rPr lang="ko-KR" altLang="en-US" sz="1000" b="1" i="0" u="none" strike="noStrike" smtClean="0">
                          <a:solidFill>
                            <a:schemeClr val="bg1"/>
                          </a:solidFill>
                          <a:latin typeface="+mn-ea"/>
                          <a:ea typeface="+mn-ea"/>
                        </a:rPr>
                        <a:t>고객 구분</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tcPr>
                </a:tc>
                <a:tc gridSpan="4">
                  <a:txBody>
                    <a:bodyPr/>
                    <a:lstStyle/>
                    <a:p>
                      <a:pPr algn="ctr" rtl="0" fontAlgn="ctr"/>
                      <a:r>
                        <a:rPr lang="ko-KR" altLang="en-US" sz="1000" b="1" i="0" u="none" strike="noStrike" smtClean="0">
                          <a:solidFill>
                            <a:schemeClr val="bg1"/>
                          </a:solidFill>
                          <a:latin typeface="+mn-ea"/>
                          <a:ea typeface="+mn-ea"/>
                        </a:rPr>
                        <a:t>중국관광객</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ctr"/>
                      <a:r>
                        <a:rPr lang="ko-KR" altLang="en-US" sz="1000" b="1" i="0" u="none" strike="noStrike" smtClean="0">
                          <a:solidFill>
                            <a:schemeClr val="bg1"/>
                          </a:solidFill>
                          <a:latin typeface="+mn-ea"/>
                          <a:ea typeface="+mn-ea"/>
                        </a:rPr>
                        <a:t>국내관광객</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ctr"/>
                      <a:r>
                        <a:rPr lang="ko-KR" altLang="en-US" sz="1000" b="1" i="0" u="none" strike="noStrike" smtClean="0">
                          <a:solidFill>
                            <a:schemeClr val="bg1"/>
                          </a:solidFill>
                          <a:latin typeface="+mn-ea"/>
                          <a:ea typeface="+mn-ea"/>
                        </a:rPr>
                        <a:t>제주도민</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5277">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기간</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1386">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고객 수</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7</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4</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496</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735</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746</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771</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6,774</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8,616</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9,016</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8,655</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row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인당</a:t>
                      </a:r>
                      <a:endParaRPr lang="ko-KR" alt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건수</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1.1</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1.0</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1.3</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1.3</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1.4</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1.4</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1.7</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금액</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88,214</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35,900</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78,000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71,000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70,515</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79,691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78,964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83,058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223,802</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225,221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357,216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437,465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gridSpan="2">
                  <a:txBody>
                    <a:bodyPr/>
                    <a:lstStyle/>
                    <a:p>
                      <a:pPr algn="ctr" rtl="0" fontAlgn="ctr"/>
                      <a:r>
                        <a:rPr lang="ko-KR" altLang="en-US" sz="1000" b="1" i="0" u="none" strike="noStrike" smtClean="0">
                          <a:solidFill>
                            <a:schemeClr val="bg1"/>
                          </a:solidFill>
                          <a:latin typeface="+mn-ea"/>
                          <a:ea typeface="+mn-ea"/>
                        </a:rPr>
                        <a:t>건당 금액</a:t>
                      </a:r>
                      <a:endParaRPr lang="ko-KR" alt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78,188</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35,900</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78,000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71,000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54,058</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60,075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57,979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60,129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134,543</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124,543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186,370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229,861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0" name="위쪽 화살표 19"/>
          <p:cNvSpPr/>
          <p:nvPr/>
        </p:nvSpPr>
        <p:spPr>
          <a:xfrm rot="5400000">
            <a:off x="4950042" y="4563127"/>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2" name="위쪽 화살표 21"/>
          <p:cNvSpPr/>
          <p:nvPr/>
        </p:nvSpPr>
        <p:spPr>
          <a:xfrm rot="5400000">
            <a:off x="4286121" y="5767108"/>
            <a:ext cx="288032" cy="58036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7110282" y="4887164"/>
            <a:ext cx="288032" cy="126014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5400000">
            <a:off x="7704849" y="5643247"/>
            <a:ext cx="288032" cy="126014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5400000">
            <a:off x="7434317" y="5079110"/>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5181949">
            <a:off x="2225359" y="2549919"/>
            <a:ext cx="288032" cy="31436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16643619">
            <a:off x="4576306" y="3408596"/>
            <a:ext cx="288032" cy="140617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rot="5400000">
            <a:off x="5569523" y="5743031"/>
            <a:ext cx="288032" cy="58036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위쪽 화살표 33"/>
          <p:cNvSpPr/>
          <p:nvPr/>
        </p:nvSpPr>
        <p:spPr>
          <a:xfrm rot="5400000">
            <a:off x="4294557" y="6007209"/>
            <a:ext cx="288032" cy="58036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5" name="위쪽 화살표 34"/>
          <p:cNvSpPr/>
          <p:nvPr/>
        </p:nvSpPr>
        <p:spPr>
          <a:xfrm rot="5400000">
            <a:off x="5577959" y="5983132"/>
            <a:ext cx="288032" cy="58036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6" name="위쪽 화살표 35"/>
          <p:cNvSpPr/>
          <p:nvPr/>
        </p:nvSpPr>
        <p:spPr>
          <a:xfrm rot="16200000">
            <a:off x="4927533" y="5944774"/>
            <a:ext cx="288032" cy="65708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타원 23"/>
          <p:cNvSpPr/>
          <p:nvPr/>
        </p:nvSpPr>
        <p:spPr>
          <a:xfrm>
            <a:off x="2557964" y="2618247"/>
            <a:ext cx="853192" cy="1430211"/>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TextBox 27"/>
          <p:cNvSpPr txBox="1"/>
          <p:nvPr/>
        </p:nvSpPr>
        <p:spPr>
          <a:xfrm>
            <a:off x="3311860" y="3311527"/>
            <a:ext cx="792088"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0000"/>
                </a:solidFill>
                <a:latin typeface="NOVA Bold"/>
                <a:ea typeface="NOVA Bold"/>
                <a:cs typeface="Arial Narrow" pitchFamily="34" charset="0"/>
              </a:rPr>
              <a:t>메르스</a:t>
            </a:r>
          </a:p>
        </p:txBody>
      </p:sp>
      <p:sp>
        <p:nvSpPr>
          <p:cNvPr id="30" name="직사각형 29"/>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전체 고객 수 중 제주도민이 </a:t>
            </a:r>
            <a:r>
              <a:rPr lang="en-US" altLang="ko-KR" sz="1600" spc="100">
                <a:ln>
                  <a:solidFill>
                    <a:prstClr val="black">
                      <a:alpha val="20000"/>
                    </a:prstClr>
                  </a:solidFill>
                </a:ln>
                <a:solidFill>
                  <a:srgbClr val="000000"/>
                </a:solidFill>
                <a:latin typeface="NOVA Bold"/>
                <a:ea typeface="NOVA Bold"/>
                <a:cs typeface="Arial" pitchFamily="34" charset="0"/>
              </a:rPr>
              <a:t>92%</a:t>
            </a:r>
            <a:r>
              <a:rPr lang="ko-KR" altLang="en-US" sz="1600" spc="100">
                <a:ln>
                  <a:solidFill>
                    <a:prstClr val="black">
                      <a:alpha val="20000"/>
                    </a:prstClr>
                  </a:solidFill>
                </a:ln>
                <a:solidFill>
                  <a:srgbClr val="000000"/>
                </a:solidFill>
                <a:latin typeface="NOVA Bold"/>
                <a:ea typeface="NOVA Bold"/>
                <a:cs typeface="Arial" pitchFamily="34" charset="0"/>
              </a:rPr>
              <a:t>를 차지하는 전형적인 지역주민 위주 골목상권으로</a:t>
            </a:r>
            <a:r>
              <a:rPr lang="en-US" altLang="ko-KR" sz="1600" spc="100">
                <a:ln>
                  <a:solidFill>
                    <a:prstClr val="black">
                      <a:alpha val="20000"/>
                    </a:prstClr>
                  </a:solidFill>
                </a:ln>
                <a:solidFill>
                  <a:srgbClr val="000000"/>
                </a:solidFill>
                <a:latin typeface="NOVA Bold"/>
                <a:ea typeface="NOVA Bold"/>
                <a:cs typeface="Arial" pitchFamily="34" charset="0"/>
              </a:rPr>
              <a:t>, ’15</a:t>
            </a:r>
            <a:r>
              <a:rPr lang="ko-KR" altLang="en-US" sz="1600" spc="100">
                <a:ln>
                  <a:solidFill>
                    <a:prstClr val="black">
                      <a:alpha val="20000"/>
                    </a:prstClr>
                  </a:solidFill>
                </a:ln>
                <a:solidFill>
                  <a:srgbClr val="000000"/>
                </a:solidFill>
                <a:latin typeface="NOVA Bold"/>
                <a:ea typeface="NOVA Bold"/>
                <a:cs typeface="Arial" pitchFamily="34" charset="0"/>
              </a:rPr>
              <a:t>년 하반기까지 고객수가 증가하였고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 제주도민의 인당 거래금액 증가 폭이 가장 큼</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88933214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상권 현황</a:t>
            </a:r>
            <a:endParaRPr lang="ko-KR" altLang="en-US"/>
          </a:p>
        </p:txBody>
      </p:sp>
      <p:sp>
        <p:nvSpPr>
          <p:cNvPr id="3" name="제목 2"/>
          <p:cNvSpPr>
            <a:spLocks noGrp="1"/>
          </p:cNvSpPr>
          <p:nvPr>
            <p:ph type="title"/>
          </p:nvPr>
        </p:nvSpPr>
        <p:spPr/>
        <p:txBody>
          <a:bodyPr/>
          <a:lstStyle/>
          <a:p>
            <a:r>
              <a:rPr lang="ko-KR" altLang="en-US" smtClean="0"/>
              <a:t>     제주시 제주시청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rcRect l="14366" t="3596" r="6220" b="3801"/>
          <a:stretch>
            <a:fillRect/>
          </a:stretch>
        </p:blipFill>
        <p:spPr>
          <a:xfrm>
            <a:off x="251519" y="2420888"/>
            <a:ext cx="3825337" cy="2736304"/>
          </a:xfrm>
          <a:prstGeom prst="rect">
            <a:avLst/>
          </a:prstGeom>
          <a:ln>
            <a:solidFill>
              <a:schemeClr val="bg1">
                <a:lumMod val="75000"/>
              </a:schemeClr>
            </a:solidFill>
          </a:ln>
        </p:spPr>
      </p:pic>
      <p:cxnSp>
        <p:nvCxnSpPr>
          <p:cNvPr id="18" name="직선 연결선 17"/>
          <p:cNvCxnSpPr/>
          <p:nvPr/>
        </p:nvCxnSpPr>
        <p:spPr>
          <a:xfrm>
            <a:off x="305512" y="2348880"/>
            <a:ext cx="862297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1520" y="2020648"/>
            <a:ext cx="867696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상권 및 주변 현황</a:t>
            </a:r>
          </a:p>
        </p:txBody>
      </p:sp>
      <p:graphicFrame>
        <p:nvGraphicFramePr>
          <p:cNvPr id="23" name="표 22"/>
          <p:cNvGraphicFramePr>
            <a:graphicFrameLocks noGrp="1"/>
          </p:cNvGraphicFramePr>
          <p:nvPr>
            <p:extLst>
              <p:ext uri="{D42A27DB-BD31-4B8C-83A1-F6EECF244321}">
                <p14:modId xmlns:p14="http://schemas.microsoft.com/office/powerpoint/2010/main" val="2045908781"/>
              </p:ext>
            </p:extLst>
          </p:nvPr>
        </p:nvGraphicFramePr>
        <p:xfrm>
          <a:off x="4716018" y="5458217"/>
          <a:ext cx="4248470" cy="811501"/>
        </p:xfrm>
        <a:graphic>
          <a:graphicData uri="http://schemas.openxmlformats.org/drawingml/2006/table">
            <a:tbl>
              <a:tblPr/>
              <a:tblGrid>
                <a:gridCol w="706280"/>
                <a:gridCol w="590365"/>
                <a:gridCol w="590365"/>
                <a:gridCol w="590365"/>
                <a:gridCol w="590365"/>
                <a:gridCol w="590365"/>
                <a:gridCol w="590365"/>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영업 업력</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100" b="1" i="0" u="none" strike="noStrike" smtClean="0">
                          <a:solidFill>
                            <a:schemeClr val="bg1"/>
                          </a:solidFill>
                          <a:latin typeface="+mn-ea"/>
                          <a:ea typeface="+mn-ea"/>
                        </a:rPr>
                        <a:t>~ 1</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1~2</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2~3</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3~5</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a:t>
                      </a:r>
                      <a:r>
                        <a:rPr lang="ko-KR" altLang="en-US" sz="1100" b="1" i="0" u="none" strike="noStrike" smtClean="0">
                          <a:solidFill>
                            <a:schemeClr val="bg1"/>
                          </a:solidFill>
                          <a:latin typeface="+mn-ea"/>
                          <a:ea typeface="+mn-ea"/>
                        </a:rPr>
                        <a:t>년 </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가맹점수</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124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139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chemeClr val="tx1"/>
                          </a:solidFill>
                          <a:latin typeface="+mn-ea"/>
                          <a:ea typeface="+mn-ea"/>
                        </a:rPr>
                        <a:t>119</a:t>
                      </a:r>
                      <a:endParaRPr lang="en-US" altLang="ko-KR" sz="11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137</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293</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812</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15%</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17%</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chemeClr val="tx1"/>
                          </a:solidFill>
                          <a:latin typeface="+mn-ea"/>
                          <a:ea typeface="+mn-ea"/>
                        </a:rPr>
                        <a:t>15%</a:t>
                      </a:r>
                      <a:endParaRPr lang="ko-KR" altLang="en-US" sz="11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4" name="표 23"/>
          <p:cNvGraphicFramePr>
            <a:graphicFrameLocks noGrp="1"/>
          </p:cNvGraphicFramePr>
          <p:nvPr>
            <p:extLst>
              <p:ext uri="{D42A27DB-BD31-4B8C-83A1-F6EECF244321}">
                <p14:modId xmlns:p14="http://schemas.microsoft.com/office/powerpoint/2010/main" val="2204600424"/>
              </p:ext>
            </p:extLst>
          </p:nvPr>
        </p:nvGraphicFramePr>
        <p:xfrm>
          <a:off x="4211960" y="2420888"/>
          <a:ext cx="2412268" cy="2738514"/>
        </p:xfrm>
        <a:graphic>
          <a:graphicData uri="http://schemas.openxmlformats.org/drawingml/2006/table">
            <a:tbl>
              <a:tblPr/>
              <a:tblGrid>
                <a:gridCol w="288032"/>
                <a:gridCol w="828094"/>
                <a:gridCol w="720078"/>
                <a:gridCol w="576064"/>
              </a:tblGrid>
              <a:tr h="362766">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토지 용도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면적</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(1,000㎡)</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r>
                        <a:rPr lang="en-US" sz="1100" b="1" i="0" u="none" strike="noStrike" smtClean="0">
                          <a:solidFill>
                            <a:schemeClr val="bg1"/>
                          </a:solidFill>
                          <a:latin typeface="+mn-ea"/>
                          <a:ea typeface="+mn-ea"/>
                        </a:rPr>
                        <a:t>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상업시설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3%</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공업시설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오피스시설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en-US" altLang="ko-KR" sz="1100" b="0" i="0" u="none" strike="noStrike" smtClean="0">
                          <a:solidFill>
                            <a:srgbClr val="FF0000"/>
                          </a:solidFill>
                          <a:latin typeface="+mn-ea"/>
                          <a:ea typeface="+mn-ea"/>
                        </a:rPr>
                        <a:t>163</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24%</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주거시설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485</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72%</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row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아파트</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131</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단독주택</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FF0000"/>
                          </a:solidFill>
                          <a:latin typeface="+mn-ea"/>
                          <a:ea typeface="+mn-ea"/>
                        </a:rPr>
                        <a:t>274</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41%</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다세대연립</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80</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기타시설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en-US" altLang="ko-KR" sz="1100" b="0" i="0" u="none" strike="noStrike" smtClean="0">
                          <a:solidFill>
                            <a:srgbClr val="000000"/>
                          </a:solidFill>
                          <a:latin typeface="+mn-ea"/>
                          <a:ea typeface="+mn-ea"/>
                        </a:rPr>
                        <a:t>676</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5" name="표 24"/>
          <p:cNvGraphicFramePr>
            <a:graphicFrameLocks noGrp="1"/>
          </p:cNvGraphicFramePr>
          <p:nvPr>
            <p:extLst>
              <p:ext uri="{D42A27DB-BD31-4B8C-83A1-F6EECF244321}">
                <p14:modId xmlns:p14="http://schemas.microsoft.com/office/powerpoint/2010/main" val="3216648848"/>
              </p:ext>
            </p:extLst>
          </p:nvPr>
        </p:nvGraphicFramePr>
        <p:xfrm>
          <a:off x="6768244" y="2420888"/>
          <a:ext cx="2196244" cy="2738512"/>
        </p:xfrm>
        <a:graphic>
          <a:graphicData uri="http://schemas.openxmlformats.org/drawingml/2006/table">
            <a:tbl>
              <a:tblPr/>
              <a:tblGrid>
                <a:gridCol w="331056"/>
                <a:gridCol w="605048"/>
                <a:gridCol w="684076"/>
                <a:gridCol w="576064"/>
              </a:tblGrid>
              <a:tr h="27766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구분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인구 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73428">
                <a:tc row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성</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남</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8,588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49%</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여</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8,968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rowSpan="6">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연</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령</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4,506</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2,327</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2,666</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3,038</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2,535</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60</a:t>
                      </a:r>
                      <a:r>
                        <a:rPr lang="ko-KR" altLang="en-US" sz="1100" b="1" i="0" u="none" strike="noStrike" smtClean="0">
                          <a:solidFill>
                            <a:schemeClr val="bg1"/>
                          </a:solidFill>
                          <a:latin typeface="+mn-ea"/>
                          <a:ea typeface="+mn-ea"/>
                        </a:rPr>
                        <a:t>대</a:t>
                      </a:r>
                      <a:r>
                        <a:rPr lang="en-US" altLang="ko-KR" sz="1100" b="1" i="0" u="none" strike="noStrike" smtClean="0">
                          <a:solidFill>
                            <a:schemeClr val="bg1"/>
                          </a:solidFill>
                          <a:latin typeface="+mn-ea"/>
                          <a:ea typeface="+mn-ea"/>
                        </a:rPr>
                        <a:t>~</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2,483</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gridSpan="2">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17,556</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4211960" y="5193196"/>
            <a:ext cx="4752528"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2015</a:t>
            </a:r>
            <a:r>
              <a:rPr lang="ko-KR" altLang="en-US" sz="1000">
                <a:solidFill>
                  <a:srgbClr val="000000"/>
                </a:solidFill>
                <a:cs typeface="Arial Narrow" pitchFamily="34" charset="0"/>
              </a:rPr>
              <a:t>년  해당 상권 인근 반경 </a:t>
            </a:r>
            <a:r>
              <a:rPr lang="en-US" altLang="ko-KR" sz="1000">
                <a:solidFill>
                  <a:srgbClr val="000000"/>
                </a:solidFill>
                <a:cs typeface="Arial Narrow" pitchFamily="34" charset="0"/>
              </a:rPr>
              <a:t>400</a:t>
            </a:r>
            <a:r>
              <a:rPr lang="ko-KR" altLang="en-US" sz="1000">
                <a:solidFill>
                  <a:srgbClr val="000000"/>
                </a:solidFill>
                <a:cs typeface="Arial Narrow" pitchFamily="34" charset="0"/>
              </a:rPr>
              <a:t>미터 이내 블록 기준 </a:t>
            </a:r>
            <a:endParaRPr lang="en-US" altLang="ko-KR" sz="1000">
              <a:solidFill>
                <a:srgbClr val="000000"/>
              </a:solidFill>
              <a:cs typeface="Arial Narrow" pitchFamily="34" charset="0"/>
            </a:endParaRPr>
          </a:p>
        </p:txBody>
      </p:sp>
      <p:graphicFrame>
        <p:nvGraphicFramePr>
          <p:cNvPr id="28" name="표 27"/>
          <p:cNvGraphicFramePr>
            <a:graphicFrameLocks noGrp="1"/>
          </p:cNvGraphicFramePr>
          <p:nvPr>
            <p:extLst>
              <p:ext uri="{D42A27DB-BD31-4B8C-83A1-F6EECF244321}">
                <p14:modId xmlns:p14="http://schemas.microsoft.com/office/powerpoint/2010/main" val="3302355217"/>
              </p:ext>
            </p:extLst>
          </p:nvPr>
        </p:nvGraphicFramePr>
        <p:xfrm>
          <a:off x="291460" y="5481229"/>
          <a:ext cx="1976284" cy="792087"/>
        </p:xfrm>
        <a:graphic>
          <a:graphicData uri="http://schemas.openxmlformats.org/drawingml/2006/table">
            <a:tbl>
              <a:tblPr/>
              <a:tblGrid>
                <a:gridCol w="680140"/>
                <a:gridCol w="576064"/>
                <a:gridCol w="720080"/>
              </a:tblGrid>
              <a:tr h="264029">
                <a:tc rowSpan="3">
                  <a:txBody>
                    <a:bodyPr/>
                    <a:lstStyle/>
                    <a:p>
                      <a:pPr algn="ctr" rtl="0" fontAlgn="ctr"/>
                      <a:r>
                        <a:rPr lang="ko-KR" altLang="en-US" sz="1100" b="1" i="0" u="none" strike="noStrike" smtClean="0">
                          <a:solidFill>
                            <a:schemeClr val="bg1"/>
                          </a:solidFill>
                          <a:latin typeface="+mn-ea"/>
                          <a:ea typeface="+mn-ea"/>
                        </a:rPr>
                        <a:t>카드</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가맹점수</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개업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1,842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812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1,030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9" name="표 28"/>
          <p:cNvGraphicFramePr>
            <a:graphicFrameLocks noGrp="1"/>
          </p:cNvGraphicFramePr>
          <p:nvPr>
            <p:extLst>
              <p:ext uri="{D42A27DB-BD31-4B8C-83A1-F6EECF244321}">
                <p14:modId xmlns:p14="http://schemas.microsoft.com/office/powerpoint/2010/main" val="301790939"/>
              </p:ext>
            </p:extLst>
          </p:nvPr>
        </p:nvGraphicFramePr>
        <p:xfrm>
          <a:off x="2411760" y="5481229"/>
          <a:ext cx="2160240" cy="792087"/>
        </p:xfrm>
        <a:graphic>
          <a:graphicData uri="http://schemas.openxmlformats.org/drawingml/2006/table">
            <a:tbl>
              <a:tblPr/>
              <a:tblGrid>
                <a:gridCol w="756084"/>
                <a:gridCol w="576064"/>
                <a:gridCol w="828092"/>
              </a:tblGrid>
              <a:tr h="264029">
                <a:tc rowSpan="3">
                  <a:txBody>
                    <a:bodyPr/>
                    <a:lstStyle/>
                    <a:p>
                      <a:pPr algn="ctr" rtl="0" fontAlgn="ctr"/>
                      <a:r>
                        <a:rPr lang="ko-KR" altLang="en-US" sz="1100" b="1" i="0" u="none" strike="noStrike" smtClean="0">
                          <a:solidFill>
                            <a:schemeClr val="bg1"/>
                          </a:solidFill>
                          <a:latin typeface="+mn-ea"/>
                          <a:ea typeface="+mn-ea"/>
                        </a:rPr>
                        <a:t>평균</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영업 업력</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3</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7</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3</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직사각형 14"/>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인근 면적 중 주거 </a:t>
            </a:r>
            <a:r>
              <a:rPr lang="en-US" altLang="ko-KR" sz="1600" spc="100">
                <a:ln>
                  <a:solidFill>
                    <a:prstClr val="black">
                      <a:alpha val="20000"/>
                    </a:prstClr>
                  </a:solidFill>
                </a:ln>
                <a:solidFill>
                  <a:srgbClr val="000000"/>
                </a:solidFill>
                <a:latin typeface="NOVA Bold"/>
                <a:ea typeface="NOVA Bold"/>
                <a:cs typeface="Arial" pitchFamily="34" charset="0"/>
              </a:rPr>
              <a:t>72%(</a:t>
            </a:r>
            <a:r>
              <a:rPr lang="ko-KR" altLang="en-US" sz="1600" spc="100">
                <a:ln>
                  <a:solidFill>
                    <a:prstClr val="black">
                      <a:alpha val="20000"/>
                    </a:prstClr>
                  </a:solidFill>
                </a:ln>
                <a:solidFill>
                  <a:srgbClr val="000000"/>
                </a:solidFill>
                <a:latin typeface="NOVA Bold"/>
                <a:ea typeface="NOVA Bold"/>
                <a:cs typeface="Arial" pitchFamily="34" charset="0"/>
              </a:rPr>
              <a:t>단독주택 </a:t>
            </a:r>
            <a:r>
              <a:rPr lang="en-US" altLang="ko-KR" sz="1600" spc="100">
                <a:ln>
                  <a:solidFill>
                    <a:prstClr val="black">
                      <a:alpha val="20000"/>
                    </a:prstClr>
                  </a:solidFill>
                </a:ln>
                <a:solidFill>
                  <a:srgbClr val="000000"/>
                </a:solidFill>
                <a:latin typeface="NOVA Bold"/>
                <a:ea typeface="NOVA Bold"/>
                <a:cs typeface="Arial" pitchFamily="34" charset="0"/>
              </a:rPr>
              <a:t>41%), </a:t>
            </a:r>
            <a:r>
              <a:rPr lang="ko-KR" altLang="en-US" sz="1600" spc="100">
                <a:ln>
                  <a:solidFill>
                    <a:prstClr val="black">
                      <a:alpha val="20000"/>
                    </a:prstClr>
                  </a:solidFill>
                </a:ln>
                <a:solidFill>
                  <a:srgbClr val="000000"/>
                </a:solidFill>
                <a:latin typeface="NOVA Bold"/>
                <a:ea typeface="NOVA Bold"/>
                <a:cs typeface="Arial" pitchFamily="34" charset="0"/>
              </a:rPr>
              <a:t>오피스 </a:t>
            </a:r>
            <a:r>
              <a:rPr lang="en-US" altLang="ko-KR" sz="1600" spc="100">
                <a:ln>
                  <a:solidFill>
                    <a:prstClr val="black">
                      <a:alpha val="20000"/>
                    </a:prstClr>
                  </a:solidFill>
                </a:ln>
                <a:solidFill>
                  <a:srgbClr val="000000"/>
                </a:solidFill>
                <a:latin typeface="NOVA Bold"/>
                <a:ea typeface="NOVA Bold"/>
                <a:cs typeface="Arial" pitchFamily="34" charset="0"/>
              </a:rPr>
              <a:t>24% </a:t>
            </a:r>
            <a:r>
              <a:rPr lang="ko-KR" altLang="en-US" sz="1600" spc="100">
                <a:ln>
                  <a:solidFill>
                    <a:prstClr val="black">
                      <a:alpha val="20000"/>
                    </a:prstClr>
                  </a:solidFill>
                </a:ln>
                <a:solidFill>
                  <a:srgbClr val="000000"/>
                </a:solidFill>
                <a:latin typeface="NOVA Bold"/>
                <a:ea typeface="NOVA Bold"/>
                <a:cs typeface="Arial" pitchFamily="34" charset="0"/>
              </a:rPr>
              <a:t>차지하고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인근 인구 </a:t>
            </a:r>
            <a:r>
              <a:rPr lang="en-US" altLang="ko-KR" sz="1600" spc="100">
                <a:ln>
                  <a:solidFill>
                    <a:prstClr val="black">
                      <a:alpha val="20000"/>
                    </a:prstClr>
                  </a:solidFill>
                </a:ln>
                <a:solidFill>
                  <a:srgbClr val="000000"/>
                </a:solidFill>
                <a:latin typeface="NOVA Bold"/>
                <a:ea typeface="NOVA Bold"/>
                <a:cs typeface="Arial" pitchFamily="34" charset="0"/>
              </a:rPr>
              <a:t>17,556</a:t>
            </a:r>
            <a:r>
              <a:rPr lang="ko-KR" altLang="en-US" sz="1600" spc="100">
                <a:ln>
                  <a:solidFill>
                    <a:prstClr val="black">
                      <a:alpha val="20000"/>
                    </a:prstClr>
                  </a:solidFill>
                </a:ln>
                <a:solidFill>
                  <a:srgbClr val="000000"/>
                </a:solidFill>
                <a:latin typeface="NOVA Bold"/>
                <a:ea typeface="NOVA Bold"/>
                <a:cs typeface="Arial" pitchFamily="34" charset="0"/>
              </a:rPr>
              <a:t>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연령 </a:t>
            </a:r>
            <a:r>
              <a:rPr lang="en-US" altLang="ko-KR" sz="1600" spc="100">
                <a:ln>
                  <a:solidFill>
                    <a:prstClr val="black">
                      <a:alpha val="20000"/>
                    </a:prstClr>
                  </a:solidFill>
                </a:ln>
                <a:solidFill>
                  <a:srgbClr val="000000"/>
                </a:solidFill>
                <a:latin typeface="NOVA Bold"/>
                <a:ea typeface="NOVA Bold"/>
                <a:cs typeface="Arial" pitchFamily="34" charset="0"/>
              </a:rPr>
              <a:t>50</a:t>
            </a:r>
            <a:r>
              <a:rPr lang="ko-KR" altLang="en-US" sz="1600" spc="100">
                <a:ln>
                  <a:solidFill>
                    <a:prstClr val="black">
                      <a:alpha val="20000"/>
                    </a:prstClr>
                  </a:solidFill>
                </a:ln>
                <a:solidFill>
                  <a:srgbClr val="000000"/>
                </a:solidFill>
                <a:latin typeface="NOVA Bold"/>
                <a:ea typeface="NOVA Bold"/>
                <a:cs typeface="Arial" pitchFamily="34" charset="0"/>
              </a:rPr>
              <a:t>대 이상 인구 </a:t>
            </a:r>
            <a:r>
              <a:rPr lang="en-US" altLang="ko-KR" sz="1600" spc="100">
                <a:ln>
                  <a:solidFill>
                    <a:prstClr val="black">
                      <a:alpha val="20000"/>
                    </a:prstClr>
                  </a:solidFill>
                </a:ln>
                <a:solidFill>
                  <a:srgbClr val="000000"/>
                </a:solidFill>
                <a:latin typeface="NOVA Bold"/>
                <a:ea typeface="NOVA Bold"/>
                <a:cs typeface="Arial" pitchFamily="34" charset="0"/>
              </a:rPr>
              <a:t>28%</a:t>
            </a:r>
            <a:r>
              <a:rPr lang="ko-KR" altLang="en-US" sz="1600" spc="100">
                <a:ln>
                  <a:solidFill>
                    <a:prstClr val="black">
                      <a:alpha val="20000"/>
                    </a:prstClr>
                  </a:solidFill>
                </a:ln>
                <a:solidFill>
                  <a:srgbClr val="000000"/>
                </a:solidFill>
                <a:latin typeface="NOVA Bold"/>
                <a:ea typeface="NOVA Bold"/>
                <a:cs typeface="Arial" pitchFamily="34" charset="0"/>
              </a:rPr>
              <a:t>를 차지하며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현재 </a:t>
            </a:r>
            <a:r>
              <a:rPr lang="en-US" altLang="ko-KR" sz="1600" spc="100">
                <a:ln>
                  <a:solidFill>
                    <a:prstClr val="black">
                      <a:alpha val="20000"/>
                    </a:prstClr>
                  </a:solidFill>
                </a:ln>
                <a:solidFill>
                  <a:srgbClr val="000000"/>
                </a:solidFill>
                <a:latin typeface="NOVA Bold"/>
                <a:ea typeface="NOVA Bold"/>
                <a:cs typeface="Arial" pitchFamily="34" charset="0"/>
              </a:rPr>
              <a:t>676</a:t>
            </a:r>
            <a:r>
              <a:rPr lang="ko-KR" altLang="en-US" sz="1600" spc="100">
                <a:ln>
                  <a:solidFill>
                    <a:prstClr val="black">
                      <a:alpha val="20000"/>
                    </a:prstClr>
                  </a:solidFill>
                </a:ln>
                <a:solidFill>
                  <a:srgbClr val="000000"/>
                </a:solidFill>
                <a:latin typeface="NOVA Bold"/>
                <a:ea typeface="NOVA Bold"/>
                <a:cs typeface="Arial" pitchFamily="34" charset="0"/>
              </a:rPr>
              <a:t>개 가맹점 중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년이상 비율이 </a:t>
            </a:r>
            <a:r>
              <a:rPr lang="en-US" altLang="ko-KR" sz="1600" spc="100">
                <a:ln>
                  <a:solidFill>
                    <a:prstClr val="black">
                      <a:alpha val="20000"/>
                    </a:prstClr>
                  </a:solidFill>
                </a:ln>
                <a:solidFill>
                  <a:srgbClr val="000000"/>
                </a:solidFill>
                <a:latin typeface="NOVA Bold"/>
                <a:ea typeface="NOVA Bold"/>
                <a:cs typeface="Arial" pitchFamily="34" charset="0"/>
              </a:rPr>
              <a:t>68%</a:t>
            </a:r>
            <a:r>
              <a:rPr lang="ko-KR" altLang="en-US" sz="1600" spc="100">
                <a:ln>
                  <a:solidFill>
                    <a:prstClr val="black">
                      <a:alpha val="20000"/>
                    </a:prstClr>
                  </a:solidFill>
                </a:ln>
                <a:solidFill>
                  <a:srgbClr val="000000"/>
                </a:solidFill>
                <a:latin typeface="NOVA Bold"/>
                <a:ea typeface="NOVA Bold"/>
                <a:cs typeface="Arial" pitchFamily="34" charset="0"/>
              </a:rPr>
              <a:t>를 차지함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310879619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a:t>
            </a:r>
            <a:r>
              <a:rPr lang="ko-KR" altLang="en-US"/>
              <a:t>종</a:t>
            </a:r>
            <a:r>
              <a:rPr lang="ko-KR" altLang="en-US" smtClean="0"/>
              <a:t> 현황</a:t>
            </a:r>
            <a:endParaRPr lang="ko-KR" altLang="en-US"/>
          </a:p>
        </p:txBody>
      </p:sp>
      <p:sp>
        <p:nvSpPr>
          <p:cNvPr id="3" name="제목 2"/>
          <p:cNvSpPr>
            <a:spLocks noGrp="1"/>
          </p:cNvSpPr>
          <p:nvPr>
            <p:ph type="title"/>
          </p:nvPr>
        </p:nvSpPr>
        <p:spPr/>
        <p:txBody>
          <a:bodyPr/>
          <a:lstStyle/>
          <a:p>
            <a:r>
              <a:rPr lang="ko-KR" altLang="en-US" smtClean="0"/>
              <a:t>     제주시 제주시청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cxnSp>
        <p:nvCxnSpPr>
          <p:cNvPr id="21" name="직선 연결선 20"/>
          <p:cNvCxnSpPr/>
          <p:nvPr/>
        </p:nvCxnSpPr>
        <p:spPr>
          <a:xfrm>
            <a:off x="359932" y="2320053"/>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59532" y="199601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34" name="표 33"/>
          <p:cNvGraphicFramePr>
            <a:graphicFrameLocks noGrp="1"/>
          </p:cNvGraphicFramePr>
          <p:nvPr>
            <p:extLst>
              <p:ext uri="{D42A27DB-BD31-4B8C-83A1-F6EECF244321}">
                <p14:modId xmlns:p14="http://schemas.microsoft.com/office/powerpoint/2010/main" val="338444265"/>
              </p:ext>
            </p:extLst>
          </p:nvPr>
        </p:nvGraphicFramePr>
        <p:xfrm>
          <a:off x="349493" y="2386551"/>
          <a:ext cx="8506977" cy="1883446"/>
        </p:xfrm>
        <a:graphic>
          <a:graphicData uri="http://schemas.openxmlformats.org/drawingml/2006/table">
            <a:tbl>
              <a:tblPr/>
              <a:tblGrid>
                <a:gridCol w="442087"/>
                <a:gridCol w="540060"/>
                <a:gridCol w="752483"/>
                <a:gridCol w="752483"/>
                <a:gridCol w="752483"/>
                <a:gridCol w="752483"/>
                <a:gridCol w="752483"/>
                <a:gridCol w="752483"/>
                <a:gridCol w="752483"/>
                <a:gridCol w="752483"/>
                <a:gridCol w="752483"/>
                <a:gridCol w="752483"/>
              </a:tblGrid>
              <a:tr h="288034">
                <a:tc>
                  <a:txBody>
                    <a:bodyPr/>
                    <a:lstStyle/>
                    <a:p>
                      <a:pPr algn="ctr" rtl="0" fontAlgn="ctr"/>
                      <a:r>
                        <a:rPr lang="ko-KR" altLang="en-US" sz="1100" b="1" i="0" u="none" strike="noStrike" smtClean="0">
                          <a:solidFill>
                            <a:schemeClr val="bg1"/>
                          </a:solidFill>
                          <a:latin typeface="+mn-ea"/>
                          <a:ea typeface="+mn-ea"/>
                        </a:rPr>
                        <a:t>년도</a:t>
                      </a:r>
                      <a:endParaRPr lang="en-US" altLang="ko-KR" sz="1100" b="1" i="0" u="none" strike="noStrike" smtClean="0">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업종</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tx1"/>
                          </a:solidFill>
                          <a:latin typeface="+mn-ea"/>
                          <a:ea typeface="+mn-ea"/>
                        </a:rPr>
                        <a:t>일반음식</a:t>
                      </a:r>
                      <a:endParaRPr lang="en-US" altLang="ko-KR" sz="1100" b="1" i="0" u="none" strike="noStrike" smtClean="0">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휴게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보건</a:t>
                      </a:r>
                      <a:r>
                        <a:rPr lang="en-US" altLang="ko-KR" sz="1100" b="1" i="0" u="none" strike="noStrike" smtClean="0">
                          <a:solidFill>
                            <a:schemeClr val="tx1"/>
                          </a:solidFill>
                          <a:latin typeface="+mn-ea"/>
                          <a:ea typeface="+mn-ea"/>
                        </a:rPr>
                        <a:t>/</a:t>
                      </a:r>
                      <a:r>
                        <a:rPr lang="ko-KR" altLang="en-US" sz="1100" b="1" i="0" u="none" strike="noStrike" smtClean="0">
                          <a:solidFill>
                            <a:schemeClr val="tx1"/>
                          </a:solidFill>
                          <a:latin typeface="+mn-ea"/>
                          <a:ea typeface="+mn-ea"/>
                        </a:rPr>
                        <a:t>위생</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의류</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단란주점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유흥주점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신변잡화</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레져업소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용역서비스</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유통업영리</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7916">
                <a:tc rowSpan="2">
                  <a:txBody>
                    <a:bodyPr/>
                    <a:lstStyle/>
                    <a:p>
                      <a:pPr algn="ctr" rtl="0" fontAlgn="ctr"/>
                      <a:r>
                        <a:rPr lang="en-US" altLang="ko-KR" sz="1100" b="1" i="0" u="none" strike="noStrike" smtClean="0">
                          <a:solidFill>
                            <a:schemeClr val="bg1"/>
                          </a:solidFill>
                          <a:latin typeface="+mn-ea"/>
                          <a:ea typeface="+mn-ea"/>
                        </a:rPr>
                        <a:t>’14</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95</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70</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rowSpan="2">
                  <a:txBody>
                    <a:bodyPr/>
                    <a:lstStyle/>
                    <a:p>
                      <a:pPr algn="ctr" rtl="0" fontAlgn="ctr"/>
                      <a:r>
                        <a:rPr lang="en-US" altLang="ko-KR" sz="1100" b="1" i="0" u="none" strike="noStrike" smtClean="0">
                          <a:solidFill>
                            <a:schemeClr val="bg1"/>
                          </a:solidFill>
                          <a:latin typeface="+mn-ea"/>
                          <a:ea typeface="+mn-ea"/>
                        </a:rPr>
                        <a:t>’15</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86</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82</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rowSpan="3">
                  <a:txBody>
                    <a:bodyPr/>
                    <a:lstStyle/>
                    <a:p>
                      <a:pPr algn="ctr" rtl="0" fontAlgn="ctr"/>
                      <a:r>
                        <a:rPr lang="en-US" altLang="ko-KR" sz="1100" b="1" i="0" u="none" strike="noStrike" smtClean="0">
                          <a:solidFill>
                            <a:schemeClr val="bg1"/>
                          </a:solidFill>
                          <a:latin typeface="+mn-ea"/>
                          <a:ea typeface="+mn-ea"/>
                        </a:rPr>
                        <a:t>‘16</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27</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49</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265</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35" name="직선 연결선 34"/>
          <p:cNvCxnSpPr/>
          <p:nvPr/>
        </p:nvCxnSpPr>
        <p:spPr>
          <a:xfrm>
            <a:off x="365327" y="4755640"/>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64927" y="4431604"/>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및 점당 매출액 현황</a:t>
            </a:r>
          </a:p>
        </p:txBody>
      </p:sp>
      <p:graphicFrame>
        <p:nvGraphicFramePr>
          <p:cNvPr id="37" name="표 36"/>
          <p:cNvGraphicFramePr>
            <a:graphicFrameLocks noGrp="1"/>
          </p:cNvGraphicFramePr>
          <p:nvPr>
            <p:extLst>
              <p:ext uri="{D42A27DB-BD31-4B8C-83A1-F6EECF244321}">
                <p14:modId xmlns:p14="http://schemas.microsoft.com/office/powerpoint/2010/main" val="552111654"/>
              </p:ext>
            </p:extLst>
          </p:nvPr>
        </p:nvGraphicFramePr>
        <p:xfrm>
          <a:off x="372517" y="4829317"/>
          <a:ext cx="8506979" cy="1588974"/>
        </p:xfrm>
        <a:graphic>
          <a:graphicData uri="http://schemas.openxmlformats.org/drawingml/2006/table">
            <a:tbl>
              <a:tblPr/>
              <a:tblGrid>
                <a:gridCol w="563079"/>
                <a:gridCol w="419070"/>
                <a:gridCol w="752483"/>
                <a:gridCol w="752483"/>
                <a:gridCol w="752483"/>
                <a:gridCol w="752483"/>
                <a:gridCol w="752483"/>
                <a:gridCol w="752483"/>
                <a:gridCol w="752483"/>
                <a:gridCol w="752483"/>
                <a:gridCol w="752483"/>
                <a:gridCol w="752483"/>
              </a:tblGrid>
              <a:tr h="264829">
                <a:tc gridSpan="2">
                  <a:txBody>
                    <a:bodyPr/>
                    <a:lstStyle/>
                    <a:p>
                      <a:pPr algn="ctr" rtl="0" fontAlgn="ctr"/>
                      <a:r>
                        <a:rPr lang="ko-KR" altLang="en-US" sz="1100" b="1" i="0" u="none" strike="noStrike" smtClean="0">
                          <a:solidFill>
                            <a:schemeClr val="bg1"/>
                          </a:solidFill>
                          <a:latin typeface="+mn-ea"/>
                          <a:ea typeface="+mn-ea"/>
                        </a:rPr>
                        <a:t>업종</a:t>
                      </a:r>
                      <a:endParaRPr 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tx1"/>
                          </a:solidFill>
                          <a:latin typeface="+mn-ea"/>
                          <a:ea typeface="+mn-ea"/>
                        </a:rPr>
                        <a:t>일반음식</a:t>
                      </a:r>
                      <a:endParaRPr lang="en-US" altLang="ko-KR" sz="1100" b="1" i="0" u="none" strike="noStrike" smtClean="0">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휴게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보건</a:t>
                      </a:r>
                      <a:r>
                        <a:rPr lang="en-US" altLang="ko-KR" sz="1100" b="1" i="0" u="none" strike="noStrike" smtClean="0">
                          <a:solidFill>
                            <a:schemeClr val="tx1"/>
                          </a:solidFill>
                          <a:latin typeface="+mn-ea"/>
                          <a:ea typeface="+mn-ea"/>
                        </a:rPr>
                        <a:t>/</a:t>
                      </a:r>
                      <a:r>
                        <a:rPr lang="ko-KR" altLang="en-US" sz="1100" b="1" i="0" u="none" strike="noStrike" smtClean="0">
                          <a:solidFill>
                            <a:schemeClr val="tx1"/>
                          </a:solidFill>
                          <a:latin typeface="+mn-ea"/>
                          <a:ea typeface="+mn-ea"/>
                        </a:rPr>
                        <a:t>위생</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rgbClr val="FF0000"/>
                          </a:solidFill>
                          <a:latin typeface="+mn-ea"/>
                          <a:ea typeface="+mn-ea"/>
                        </a:rPr>
                        <a:t>의류</a:t>
                      </a:r>
                      <a:endParaRPr lang="en-US" sz="11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단란주점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유흥주점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신변잡화</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레져업소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rgbClr val="3333FF"/>
                          </a:solidFill>
                          <a:latin typeface="+mn-ea"/>
                          <a:ea typeface="+mn-ea"/>
                        </a:rPr>
                        <a:t>용역서비스</a:t>
                      </a:r>
                      <a:endParaRPr lang="en-US" sz="1100" b="1" i="0" u="none" strike="noStrike">
                        <a:solidFill>
                          <a:srgbClr val="3333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유통업영리</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4829">
                <a:tc gridSpan="2">
                  <a:txBody>
                    <a:bodyPr/>
                    <a:lstStyle/>
                    <a:p>
                      <a:pPr algn="ctr" rtl="0" fontAlgn="ctr"/>
                      <a:r>
                        <a:rPr lang="ko-KR" altLang="en-US" sz="1100" b="1" i="0" u="none" strike="noStrike" smtClean="0">
                          <a:solidFill>
                            <a:schemeClr val="bg1"/>
                          </a:solidFill>
                          <a:latin typeface="+mn-ea"/>
                          <a:ea typeface="+mn-ea"/>
                        </a:rPr>
                        <a:t>전체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12</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gridSpan="2">
                  <a:txBody>
                    <a:bodyPr/>
                    <a:lstStyle/>
                    <a:p>
                      <a:pPr algn="ctr" rtl="0" fontAlgn="ctr"/>
                      <a:r>
                        <a:rPr lang="ko-KR" altLang="en-US" sz="1100" b="1" i="0" u="none" strike="noStrike" smtClean="0">
                          <a:solidFill>
                            <a:schemeClr val="bg1"/>
                          </a:solidFill>
                          <a:latin typeface="+mn-ea"/>
                          <a:ea typeface="+mn-ea"/>
                        </a:rPr>
                        <a:t>영업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12</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3333FF"/>
                          </a:solidFill>
                          <a:latin typeface="+mn-ea"/>
                          <a:ea typeface="+mn-ea"/>
                        </a:rPr>
                        <a:t>8</a:t>
                      </a:r>
                      <a:r>
                        <a:rPr lang="ko-KR" altLang="en-US" sz="1000" b="0" i="0" u="none" strike="noStrike" smtClean="0">
                          <a:solidFill>
                            <a:srgbClr val="3333FF"/>
                          </a:solidFill>
                          <a:latin typeface="+mn-ea"/>
                          <a:ea typeface="+mn-ea"/>
                        </a:rPr>
                        <a:t>년 </a:t>
                      </a:r>
                      <a:r>
                        <a:rPr lang="en-US" altLang="ko-KR" sz="1000" b="0" i="0" u="none" strike="noStrike" smtClean="0">
                          <a:solidFill>
                            <a:srgbClr val="3333FF"/>
                          </a:solidFill>
                          <a:latin typeface="+mn-ea"/>
                          <a:ea typeface="+mn-ea"/>
                        </a:rPr>
                        <a:t>6</a:t>
                      </a:r>
                      <a:r>
                        <a:rPr lang="ko-KR" altLang="en-US" sz="1000" b="0" i="0" u="none" strike="noStrike" smtClean="0">
                          <a:solidFill>
                            <a:srgbClr val="3333FF"/>
                          </a:solidFill>
                          <a:latin typeface="+mn-ea"/>
                          <a:ea typeface="+mn-ea"/>
                        </a:rPr>
                        <a:t>개월</a:t>
                      </a:r>
                      <a:endParaRPr lang="ko-KR" altLang="en-US" sz="1000" b="0" i="0" u="none" strike="noStrike">
                        <a:solidFill>
                          <a:srgbClr val="3333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gridSpan="2">
                  <a:txBody>
                    <a:bodyPr/>
                    <a:lstStyle/>
                    <a:p>
                      <a:pPr algn="ctr" rtl="0" fontAlgn="ctr"/>
                      <a:r>
                        <a:rPr lang="ko-KR" altLang="en-US" sz="1100" b="1" i="0" u="none" strike="noStrike" smtClean="0">
                          <a:solidFill>
                            <a:schemeClr val="bg1"/>
                          </a:solidFill>
                          <a:latin typeface="+mn-ea"/>
                          <a:ea typeface="+mn-ea"/>
                        </a:rPr>
                        <a:t>폐업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B w="28575" cap="flat" cmpd="sng" algn="ctr">
                      <a:solidFill>
                        <a:schemeClr val="bg1">
                          <a:lumMod val="75000"/>
                        </a:schemeClr>
                      </a:solidFill>
                      <a:prstDash val="solid"/>
                      <a:round/>
                      <a:headEnd type="none" w="med" len="med"/>
                      <a:tailEnd type="none" w="med" len="med"/>
                    </a:lnB>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2</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10</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64829">
                <a:tc rowSpan="2">
                  <a:txBody>
                    <a:bodyPr/>
                    <a:lstStyle/>
                    <a:p>
                      <a:pPr algn="ctr" rtl="0" fontAlgn="ctr"/>
                      <a:r>
                        <a:rPr lang="ko-KR" altLang="en-US" sz="1100" b="1" i="0" u="none" strike="noStrike" smtClean="0">
                          <a:solidFill>
                            <a:schemeClr val="bg1"/>
                          </a:solidFill>
                          <a:latin typeface="+mn-ea"/>
                          <a:ea typeface="+mn-ea"/>
                        </a:rPr>
                        <a:t>점당</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매출</a:t>
                      </a:r>
                      <a:endParaRPr lang="en-US" altLang="ko-KR" sz="1100" b="1" i="0" u="none" strike="noStrike" smtClean="0">
                        <a:solidFill>
                          <a:schemeClr val="bg1"/>
                        </a:solidFill>
                        <a:latin typeface="+mn-ea"/>
                        <a:ea typeface="+mn-ea"/>
                      </a:endParaRPr>
                    </a:p>
                    <a:p>
                      <a:pPr algn="ctr" rtl="0" fontAlgn="ctr"/>
                      <a:r>
                        <a:rPr lang="en-US" altLang="ko-KR" sz="1000" b="1" i="0" u="none" strike="noStrike" smtClean="0">
                          <a:solidFill>
                            <a:schemeClr val="bg1"/>
                          </a:solidFill>
                          <a:latin typeface="+mn-ea"/>
                          <a:ea typeface="+mn-ea"/>
                        </a:rPr>
                        <a:t>(</a:t>
                      </a:r>
                      <a:r>
                        <a:rPr lang="ko-KR" altLang="en-US" sz="1000" b="1" i="0" u="none" strike="noStrike" smtClean="0">
                          <a:solidFill>
                            <a:schemeClr val="bg1"/>
                          </a:solidFill>
                          <a:latin typeface="+mn-ea"/>
                          <a:ea typeface="+mn-ea"/>
                        </a:rPr>
                        <a:t>백만원</a:t>
                      </a:r>
                      <a:r>
                        <a:rPr lang="en-US" altLang="ko-KR" sz="1000" b="1" i="0" u="none" strike="noStrike" smtClean="0">
                          <a:solidFill>
                            <a:schemeClr val="bg1"/>
                          </a:solidFill>
                          <a:latin typeface="+mn-ea"/>
                          <a:ea typeface="+mn-ea"/>
                        </a:rPr>
                        <a:t>)</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0" marR="0" marT="4070" marB="0" anchor="ctr">
                    <a:lnL w="12700" cap="flat" cmpd="sng" algn="ctr">
                      <a:solidFill>
                        <a:schemeClr val="bg1">
                          <a:lumMod val="75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chemeClr val="tx1"/>
                          </a:solidFill>
                          <a:latin typeface="+mn-ea"/>
                          <a:ea typeface="+mn-ea"/>
                        </a:rPr>
                        <a:t>28</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22</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14</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22</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40</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19</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36</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vMerge="1">
                  <a:txBody>
                    <a:bodyPr/>
                    <a:lstStyle/>
                    <a:p>
                      <a:pPr algn="ctr" rtl="0" fontAlgn="ct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chemeClr val="tx1"/>
                          </a:solidFill>
                          <a:latin typeface="+mn-ea"/>
                          <a:ea typeface="+mn-ea"/>
                        </a:rPr>
                        <a:t>35</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26</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32</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31</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27</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56</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29</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86</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9" name="TextBox 38"/>
          <p:cNvSpPr txBox="1"/>
          <p:nvPr/>
        </p:nvSpPr>
        <p:spPr>
          <a:xfrm>
            <a:off x="395536" y="4294765"/>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5" name="위쪽 화살표 14"/>
          <p:cNvSpPr/>
          <p:nvPr/>
        </p:nvSpPr>
        <p:spPr>
          <a:xfrm rot="10800000">
            <a:off x="1763688" y="3652201"/>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위쪽 화살표 15"/>
          <p:cNvSpPr/>
          <p:nvPr/>
        </p:nvSpPr>
        <p:spPr>
          <a:xfrm>
            <a:off x="1763688" y="2716097"/>
            <a:ext cx="288032" cy="80804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0800000">
            <a:off x="2529715" y="3184148"/>
            <a:ext cx="288032" cy="827259"/>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위쪽 화살표 18"/>
          <p:cNvSpPr/>
          <p:nvPr/>
        </p:nvSpPr>
        <p:spPr>
          <a:xfrm rot="10800000">
            <a:off x="6300192" y="2752101"/>
            <a:ext cx="288032" cy="12593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2" name="위쪽 화살표 21"/>
          <p:cNvSpPr/>
          <p:nvPr/>
        </p:nvSpPr>
        <p:spPr>
          <a:xfrm rot="10800000">
            <a:off x="8516912" y="2752101"/>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10800000">
            <a:off x="4788024" y="3205032"/>
            <a:ext cx="288032" cy="80720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위쪽 화살표 23"/>
          <p:cNvSpPr/>
          <p:nvPr/>
        </p:nvSpPr>
        <p:spPr>
          <a:xfrm>
            <a:off x="4788024" y="2716097"/>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a:off x="3311860" y="2716097"/>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10800000">
            <a:off x="5508104" y="3205032"/>
            <a:ext cx="288032" cy="80637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a:off x="7021677" y="2716097"/>
            <a:ext cx="288032" cy="80804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a:off x="7776356" y="2716097"/>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위쪽 화살표 45"/>
          <p:cNvSpPr/>
          <p:nvPr/>
        </p:nvSpPr>
        <p:spPr>
          <a:xfrm>
            <a:off x="3311860" y="3636248"/>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위쪽 화살표 46"/>
          <p:cNvSpPr/>
          <p:nvPr/>
        </p:nvSpPr>
        <p:spPr>
          <a:xfrm rot="10800000">
            <a:off x="7021677" y="3652201"/>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8" name="위쪽 화살표 47"/>
          <p:cNvSpPr/>
          <p:nvPr/>
        </p:nvSpPr>
        <p:spPr>
          <a:xfrm rot="10800000">
            <a:off x="7776357" y="3653035"/>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9" name="위쪽 화살표 48"/>
          <p:cNvSpPr/>
          <p:nvPr/>
        </p:nvSpPr>
        <p:spPr>
          <a:xfrm>
            <a:off x="8519804" y="3184149"/>
            <a:ext cx="288032" cy="80804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직사각형 40"/>
          <p:cNvSpPr/>
          <p:nvPr/>
        </p:nvSpPr>
        <p:spPr>
          <a:xfrm>
            <a:off x="143508" y="1124744"/>
            <a:ext cx="885698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대부분 업종의 개폐업이 활발하고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그로 인해 타 상권에 비해 평균 업력이 짧으며</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보건</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위생은 개업추세</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휴게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의류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신변잡화</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휴게 업종은 폐업추세로 제주시 연동상권과 유사함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3" name="위쪽 화살표 42"/>
          <p:cNvSpPr/>
          <p:nvPr/>
        </p:nvSpPr>
        <p:spPr>
          <a:xfrm rot="10800000">
            <a:off x="4067944" y="3657744"/>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위쪽 화살표 43"/>
          <p:cNvSpPr/>
          <p:nvPr/>
        </p:nvSpPr>
        <p:spPr>
          <a:xfrm rot="10800000">
            <a:off x="4067944" y="2716097"/>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3" name="위쪽 화살표 52"/>
          <p:cNvSpPr/>
          <p:nvPr/>
        </p:nvSpPr>
        <p:spPr>
          <a:xfrm rot="5249393">
            <a:off x="5034122" y="2661839"/>
            <a:ext cx="288032" cy="698914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4" name="TextBox 53"/>
          <p:cNvSpPr txBox="1"/>
          <p:nvPr/>
        </p:nvSpPr>
        <p:spPr>
          <a:xfrm>
            <a:off x="1563299"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5" name="TextBox 54"/>
          <p:cNvSpPr txBox="1"/>
          <p:nvPr/>
        </p:nvSpPr>
        <p:spPr>
          <a:xfrm>
            <a:off x="2339752"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6" name="TextBox 55"/>
          <p:cNvSpPr txBox="1"/>
          <p:nvPr/>
        </p:nvSpPr>
        <p:spPr>
          <a:xfrm>
            <a:off x="3059832"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7" name="TextBox 56"/>
          <p:cNvSpPr txBox="1"/>
          <p:nvPr/>
        </p:nvSpPr>
        <p:spPr>
          <a:xfrm>
            <a:off x="3836285"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8" name="TextBox 57"/>
          <p:cNvSpPr txBox="1"/>
          <p:nvPr/>
        </p:nvSpPr>
        <p:spPr>
          <a:xfrm>
            <a:off x="4572000"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FF0000"/>
                </a:solidFill>
                <a:cs typeface="Arial Narrow" pitchFamily="34" charset="0"/>
              </a:rPr>
              <a:t>∥</a:t>
            </a:r>
            <a:endParaRPr lang="ko-KR" altLang="en-US" sz="1500">
              <a:solidFill>
                <a:srgbClr val="FF0000"/>
              </a:solidFill>
              <a:cs typeface="Arial Narrow" pitchFamily="34" charset="0"/>
            </a:endParaRPr>
          </a:p>
        </p:txBody>
      </p:sp>
      <p:sp>
        <p:nvSpPr>
          <p:cNvPr id="59" name="TextBox 58"/>
          <p:cNvSpPr txBox="1"/>
          <p:nvPr/>
        </p:nvSpPr>
        <p:spPr>
          <a:xfrm>
            <a:off x="5348453"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60" name="TextBox 59"/>
          <p:cNvSpPr txBox="1"/>
          <p:nvPr/>
        </p:nvSpPr>
        <p:spPr>
          <a:xfrm>
            <a:off x="6855887"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61" name="TextBox 60"/>
          <p:cNvSpPr txBox="1"/>
          <p:nvPr/>
        </p:nvSpPr>
        <p:spPr>
          <a:xfrm>
            <a:off x="7632340"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62" name="TextBox 61"/>
          <p:cNvSpPr txBox="1"/>
          <p:nvPr/>
        </p:nvSpPr>
        <p:spPr>
          <a:xfrm>
            <a:off x="8352420"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63" name="TextBox 62"/>
          <p:cNvSpPr txBox="1"/>
          <p:nvPr/>
        </p:nvSpPr>
        <p:spPr>
          <a:xfrm>
            <a:off x="6084168"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Tree>
    <p:extLst>
      <p:ext uri="{BB962C8B-B14F-4D97-AF65-F5344CB8AC3E}">
        <p14:creationId xmlns:p14="http://schemas.microsoft.com/office/powerpoint/2010/main" val="376113489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카드 소비 현황</a:t>
            </a:r>
            <a:endParaRPr lang="ko-KR" altLang="en-US"/>
          </a:p>
        </p:txBody>
      </p:sp>
      <p:sp>
        <p:nvSpPr>
          <p:cNvPr id="93" name="직사각형 92"/>
          <p:cNvSpPr/>
          <p:nvPr/>
        </p:nvSpPr>
        <p:spPr>
          <a:xfrm>
            <a:off x="143508" y="1124744"/>
            <a:ext cx="8604956" cy="115212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 주요 관광지 소비 성장율이 가장 높고</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제주시 구도심은 상대적으로 저조</a:t>
            </a:r>
            <a:endParaRPr lang="ko-KR" altLang="en-US"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경제 규모는 중국인 주요 관광지가 가장 크며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내국인 주요 관광지와 상업지구는 비슷하고</a:t>
            </a:r>
            <a:r>
              <a:rPr lang="en-US" altLang="ko-KR" sz="1600" spc="100">
                <a:ln>
                  <a:solidFill>
                    <a:prstClr val="black">
                      <a:alpha val="20000"/>
                    </a:prstClr>
                  </a:solidFill>
                </a:ln>
                <a:solidFill>
                  <a:srgbClr val="000000"/>
                </a:solidFill>
                <a:ea typeface="NOVA Bold"/>
                <a:cs typeface="Arial" pitchFamily="34" charset="0"/>
              </a:rPr>
              <a:t> </a:t>
            </a:r>
            <a:br>
              <a:rPr lang="en-US" altLang="ko-KR" sz="1600" spc="100">
                <a:ln>
                  <a:solidFill>
                    <a:prstClr val="black">
                      <a:alpha val="20000"/>
                    </a:prstClr>
                  </a:solidFill>
                </a:ln>
                <a:solidFill>
                  <a:srgbClr val="000000"/>
                </a:solidFill>
                <a:ea typeface="NOVA Bold"/>
                <a:cs typeface="Arial" pitchFamily="34" charset="0"/>
              </a:rPr>
            </a:b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제주시와 서귀포의 구도심은 각각 상업지구의 </a:t>
            </a:r>
            <a:r>
              <a:rPr lang="en-US" altLang="ko-KR" sz="1600" spc="100">
                <a:ln>
                  <a:solidFill>
                    <a:prstClr val="black">
                      <a:alpha val="20000"/>
                    </a:prstClr>
                  </a:solidFill>
                </a:ln>
                <a:solidFill>
                  <a:srgbClr val="000000"/>
                </a:solidFill>
                <a:ea typeface="NOVA Bold"/>
                <a:cs typeface="Arial" pitchFamily="34" charset="0"/>
              </a:rPr>
              <a:t>1/2</a:t>
            </a:r>
            <a:r>
              <a:rPr lang="ko-KR" altLang="en-US" sz="1600" spc="100">
                <a:ln>
                  <a:solidFill>
                    <a:prstClr val="black">
                      <a:alpha val="20000"/>
                    </a:prstClr>
                  </a:solidFill>
                </a:ln>
                <a:solidFill>
                  <a:srgbClr val="000000"/>
                </a:solidFill>
                <a:ea typeface="NOVA Bold"/>
                <a:cs typeface="Arial" pitchFamily="34" charset="0"/>
              </a:rPr>
              <a:t>과 </a:t>
            </a:r>
            <a:r>
              <a:rPr lang="en-US" altLang="ko-KR" sz="1600" spc="100">
                <a:ln>
                  <a:solidFill>
                    <a:prstClr val="black">
                      <a:alpha val="20000"/>
                    </a:prstClr>
                  </a:solidFill>
                </a:ln>
                <a:solidFill>
                  <a:srgbClr val="000000"/>
                </a:solidFill>
                <a:ea typeface="NOVA Bold"/>
                <a:cs typeface="Arial" pitchFamily="34" charset="0"/>
              </a:rPr>
              <a:t>1/4</a:t>
            </a:r>
            <a:r>
              <a:rPr lang="ko-KR" altLang="en-US" sz="1600" spc="100">
                <a:ln>
                  <a:solidFill>
                    <a:prstClr val="black">
                      <a:alpha val="20000"/>
                    </a:prstClr>
                  </a:solidFill>
                </a:ln>
                <a:solidFill>
                  <a:srgbClr val="000000"/>
                </a:solidFill>
                <a:ea typeface="NOVA Bold"/>
                <a:cs typeface="Arial" pitchFamily="34" charset="0"/>
              </a:rPr>
              <a:t>정도 규모로 나타남</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43" name="제목 2"/>
          <p:cNvSpPr>
            <a:spLocks noGrp="1"/>
          </p:cNvSpPr>
          <p:nvPr>
            <p:ph type="title"/>
          </p:nvPr>
        </p:nvSpPr>
        <p:spPr>
          <a:xfrm>
            <a:off x="226706" y="188640"/>
            <a:ext cx="8136880" cy="274859"/>
          </a:xfrm>
        </p:spPr>
        <p:txBody>
          <a:bodyPr/>
          <a:lstStyle/>
          <a:p>
            <a:r>
              <a:rPr lang="ko-KR" altLang="en-US" smtClean="0"/>
              <a:t>      지역별 소비 현황</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312876"/>
            <a:ext cx="8485754" cy="403244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7" name="직사각형 16"/>
          <p:cNvSpPr/>
          <p:nvPr/>
        </p:nvSpPr>
        <p:spPr>
          <a:xfrm>
            <a:off x="251520" y="6309321"/>
            <a:ext cx="4968552"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한국은행 지역별 카드 통계를 이용한 카드 매출 추정치 반영</a:t>
            </a: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47" name="직사각형 46"/>
          <p:cNvSpPr/>
          <p:nvPr/>
        </p:nvSpPr>
        <p:spPr>
          <a:xfrm>
            <a:off x="262710" y="2312876"/>
            <a:ext cx="848575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지역별 매출 현황</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pic>
        <p:nvPicPr>
          <p:cNvPr id="1474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3548" y="2672916"/>
            <a:ext cx="7933646" cy="3643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678486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 속성 현황</a:t>
            </a:r>
            <a:endParaRPr lang="ko-KR" altLang="en-US"/>
          </a:p>
        </p:txBody>
      </p:sp>
      <p:sp>
        <p:nvSpPr>
          <p:cNvPr id="3" name="제목 2"/>
          <p:cNvSpPr>
            <a:spLocks noGrp="1"/>
          </p:cNvSpPr>
          <p:nvPr>
            <p:ph type="title"/>
          </p:nvPr>
        </p:nvSpPr>
        <p:spPr/>
        <p:txBody>
          <a:bodyPr/>
          <a:lstStyle/>
          <a:p>
            <a:r>
              <a:rPr lang="ko-KR" altLang="en-US" smtClean="0"/>
              <a:t>     제주시  제주시청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cxnSp>
        <p:nvCxnSpPr>
          <p:cNvPr id="16" name="직선 연결선 15"/>
          <p:cNvCxnSpPr/>
          <p:nvPr/>
        </p:nvCxnSpPr>
        <p:spPr>
          <a:xfrm>
            <a:off x="503948" y="3064338"/>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03548" y="2740302"/>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8" name="직선 연결선 17"/>
          <p:cNvCxnSpPr/>
          <p:nvPr/>
        </p:nvCxnSpPr>
        <p:spPr>
          <a:xfrm>
            <a:off x="4103948" y="2318897"/>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103948" y="2029633"/>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0" name="표 19"/>
          <p:cNvGraphicFramePr>
            <a:graphicFrameLocks noGrp="1"/>
          </p:cNvGraphicFramePr>
          <p:nvPr>
            <p:extLst>
              <p:ext uri="{D42A27DB-BD31-4B8C-83A1-F6EECF244321}">
                <p14:modId xmlns:p14="http://schemas.microsoft.com/office/powerpoint/2010/main" val="3452061503"/>
              </p:ext>
            </p:extLst>
          </p:nvPr>
        </p:nvGraphicFramePr>
        <p:xfrm>
          <a:off x="4103947" y="2391645"/>
          <a:ext cx="4752129" cy="1007372"/>
        </p:xfrm>
        <a:graphic>
          <a:graphicData uri="http://schemas.openxmlformats.org/drawingml/2006/table">
            <a:tbl>
              <a:tblPr/>
              <a:tblGrid>
                <a:gridCol w="648073"/>
                <a:gridCol w="630070"/>
                <a:gridCol w="630070"/>
                <a:gridCol w="710979"/>
                <a:gridCol w="710979"/>
                <a:gridCol w="710979"/>
                <a:gridCol w="710979"/>
              </a:tblGrid>
              <a:tr h="253777">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성별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100" b="1" i="0" u="none" strike="noStrike" smtClean="0">
                          <a:solidFill>
                            <a:schemeClr val="bg1"/>
                          </a:solidFill>
                          <a:latin typeface="+mn-ea"/>
                          <a:ea typeface="+mn-ea"/>
                        </a:rPr>
                        <a:t>연령대별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377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남</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여</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 이하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 이상</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990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49909">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2" name="표 21"/>
          <p:cNvGraphicFramePr>
            <a:graphicFrameLocks noGrp="1"/>
          </p:cNvGraphicFramePr>
          <p:nvPr>
            <p:extLst>
              <p:ext uri="{D42A27DB-BD31-4B8C-83A1-F6EECF244321}">
                <p14:modId xmlns:p14="http://schemas.microsoft.com/office/powerpoint/2010/main" val="1455717802"/>
              </p:ext>
            </p:extLst>
          </p:nvPr>
        </p:nvGraphicFramePr>
        <p:xfrm>
          <a:off x="4103945" y="4010593"/>
          <a:ext cx="4752531" cy="923514"/>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시간대별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요일</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8~18</a:t>
                      </a:r>
                      <a:r>
                        <a:rPr lang="ko-KR" altLang="en-US" sz="1100" b="1" i="0" u="none" strike="noStrike" smtClean="0">
                          <a:solidFill>
                            <a:schemeClr val="bg1"/>
                          </a:solidFill>
                          <a:latin typeface="+mn-ea"/>
                          <a:ea typeface="+mn-ea"/>
                        </a:rPr>
                        <a:t>시</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18~8</a:t>
                      </a:r>
                      <a:r>
                        <a:rPr lang="ko-KR" altLang="en-US" sz="1100" b="1" i="0" u="none" strike="noStrike" smtClean="0">
                          <a:solidFill>
                            <a:schemeClr val="bg1"/>
                          </a:solidFill>
                          <a:latin typeface="+mn-ea"/>
                          <a:ea typeface="+mn-ea"/>
                        </a:rPr>
                        <a:t>시</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주말</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주중</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651045"/>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462676404"/>
              </p:ext>
            </p:extLst>
          </p:nvPr>
        </p:nvGraphicFramePr>
        <p:xfrm>
          <a:off x="431540" y="5054709"/>
          <a:ext cx="3276364" cy="864096"/>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인당 건수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인당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건당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164,667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26,728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7.9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206,222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25,999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82701"/>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659157"/>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8" name="모서리가 둥근 직사각형 27"/>
          <p:cNvSpPr/>
          <p:nvPr/>
        </p:nvSpPr>
        <p:spPr>
          <a:xfrm>
            <a:off x="341516" y="2285857"/>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9" name="표 28"/>
          <p:cNvGraphicFramePr>
            <a:graphicFrameLocks noGrp="1"/>
          </p:cNvGraphicFramePr>
          <p:nvPr>
            <p:extLst>
              <p:ext uri="{D42A27DB-BD31-4B8C-83A1-F6EECF244321}">
                <p14:modId xmlns:p14="http://schemas.microsoft.com/office/powerpoint/2010/main" val="3195197800"/>
              </p:ext>
            </p:extLst>
          </p:nvPr>
        </p:nvGraphicFramePr>
        <p:xfrm>
          <a:off x="4103948" y="5630772"/>
          <a:ext cx="4752526" cy="730388"/>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1~3</a:t>
                      </a:r>
                      <a:r>
                        <a:rPr lang="en-US" sz="1100" b="1" i="0" u="none" strike="noStrike" baseline="0" smtClean="0">
                          <a:solidFill>
                            <a:schemeClr val="bg1"/>
                          </a:solidFill>
                          <a:latin typeface="+mn-ea"/>
                          <a:ea typeface="+mn-ea"/>
                        </a:rPr>
                        <a:t>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3~5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 Km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52%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1" name="TextBox 30"/>
          <p:cNvSpPr txBox="1"/>
          <p:nvPr/>
        </p:nvSpPr>
        <p:spPr>
          <a:xfrm>
            <a:off x="4103948" y="5270733"/>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cxnSp>
        <p:nvCxnSpPr>
          <p:cNvPr id="33" name="직선 연결선 32"/>
          <p:cNvCxnSpPr/>
          <p:nvPr/>
        </p:nvCxnSpPr>
        <p:spPr>
          <a:xfrm>
            <a:off x="4139952" y="3939077"/>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4139952" y="5559257"/>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42" name="표 41"/>
          <p:cNvGraphicFramePr>
            <a:graphicFrameLocks noGrp="1"/>
          </p:cNvGraphicFramePr>
          <p:nvPr>
            <p:extLst>
              <p:ext uri="{D42A27DB-BD31-4B8C-83A1-F6EECF244321}">
                <p14:modId xmlns:p14="http://schemas.microsoft.com/office/powerpoint/2010/main" val="1419326406"/>
              </p:ext>
            </p:extLst>
          </p:nvPr>
        </p:nvGraphicFramePr>
        <p:xfrm>
          <a:off x="478612" y="3172350"/>
          <a:ext cx="3229291" cy="915414"/>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고객수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거래건수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거래금액</a:t>
                      </a:r>
                      <a:endParaRPr lang="en-US" altLang="ko-KR" sz="1100" b="1" i="0" u="none" strike="noStrike" smtClean="0">
                        <a:solidFill>
                          <a:schemeClr val="bg1"/>
                        </a:solidFill>
                        <a:latin typeface="+mn-ea"/>
                        <a:ea typeface="+mn-ea"/>
                      </a:endParaRPr>
                    </a:p>
                    <a:p>
                      <a:pPr algn="ctr" rtl="0" fontAlgn="ctr"/>
                      <a:r>
                        <a:rPr lang="en-US"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백만원</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93,896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578,486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15,462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117,436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930,587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24,194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7" name="위쪽 화살표 36"/>
          <p:cNvSpPr/>
          <p:nvPr/>
        </p:nvSpPr>
        <p:spPr>
          <a:xfrm rot="10800000">
            <a:off x="3419873" y="5440018"/>
            <a:ext cx="288032" cy="39604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a:off x="1691680" y="3610656"/>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a:off x="2591780" y="3610656"/>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a:off x="6462010" y="2956749"/>
            <a:ext cx="288032" cy="37026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위쪽 화살표 42"/>
          <p:cNvSpPr/>
          <p:nvPr/>
        </p:nvSpPr>
        <p:spPr>
          <a:xfrm rot="10800000">
            <a:off x="8604448" y="2983995"/>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a:off x="6606026" y="4515141"/>
            <a:ext cx="288032" cy="36004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10800000">
            <a:off x="5652120" y="4542627"/>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3" name="위쪽 화살표 62"/>
          <p:cNvSpPr/>
          <p:nvPr/>
        </p:nvSpPr>
        <p:spPr>
          <a:xfrm>
            <a:off x="8532440" y="4515141"/>
            <a:ext cx="288032" cy="36004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4" name="위쪽 화살표 63"/>
          <p:cNvSpPr/>
          <p:nvPr/>
        </p:nvSpPr>
        <p:spPr>
          <a:xfrm rot="10800000">
            <a:off x="7560332" y="4542627"/>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5" name="위쪽 화살표 64"/>
          <p:cNvSpPr/>
          <p:nvPr/>
        </p:nvSpPr>
        <p:spPr>
          <a:xfrm>
            <a:off x="8532440" y="5919297"/>
            <a:ext cx="288032" cy="38609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6" name="위쪽 화살표 65"/>
          <p:cNvSpPr/>
          <p:nvPr/>
        </p:nvSpPr>
        <p:spPr>
          <a:xfrm>
            <a:off x="3419872" y="3610656"/>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7" name="위쪽 화살표 66"/>
          <p:cNvSpPr/>
          <p:nvPr/>
        </p:nvSpPr>
        <p:spPr>
          <a:xfrm>
            <a:off x="1655676" y="5410856"/>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9" name="위쪽 화살표 68"/>
          <p:cNvSpPr/>
          <p:nvPr/>
        </p:nvSpPr>
        <p:spPr>
          <a:xfrm rot="10800000">
            <a:off x="7848364" y="2983995"/>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0" name="위쪽 화살표 69"/>
          <p:cNvSpPr/>
          <p:nvPr/>
        </p:nvSpPr>
        <p:spPr>
          <a:xfrm>
            <a:off x="2555776" y="5410856"/>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1" name="위쪽 화살표 70"/>
          <p:cNvSpPr/>
          <p:nvPr/>
        </p:nvSpPr>
        <p:spPr>
          <a:xfrm rot="10800000">
            <a:off x="7128284" y="2956749"/>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2" name="위쪽 화살표 71"/>
          <p:cNvSpPr/>
          <p:nvPr/>
        </p:nvSpPr>
        <p:spPr>
          <a:xfrm rot="10800000">
            <a:off x="5616117" y="5955301"/>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3" name="위쪽 화살표 72"/>
          <p:cNvSpPr/>
          <p:nvPr/>
        </p:nvSpPr>
        <p:spPr>
          <a:xfrm rot="10800000">
            <a:off x="6606026" y="5936839"/>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직사각형 43"/>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증가로 인해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 모두 증가 추세이고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인당 건수 증가로 인해 인당 금액이 증가하며</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 이하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 시간대 거래금액 비율이 증가함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5" name="타원 44"/>
          <p:cNvSpPr/>
          <p:nvPr/>
        </p:nvSpPr>
        <p:spPr>
          <a:xfrm>
            <a:off x="1079612" y="3501007"/>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타원 45"/>
          <p:cNvSpPr/>
          <p:nvPr/>
        </p:nvSpPr>
        <p:spPr>
          <a:xfrm>
            <a:off x="1979712" y="3501007"/>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타원 46"/>
          <p:cNvSpPr/>
          <p:nvPr/>
        </p:nvSpPr>
        <p:spPr>
          <a:xfrm>
            <a:off x="2879812" y="3501007"/>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8" name="구부러진 연결선 47"/>
          <p:cNvCxnSpPr>
            <a:stCxn id="45" idx="4"/>
            <a:endCxn id="46" idx="4"/>
          </p:cNvCxnSpPr>
          <p:nvPr/>
        </p:nvCxnSpPr>
        <p:spPr>
          <a:xfrm rot="16200000" flipH="1">
            <a:off x="1961710" y="3627022"/>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구부러진 연결선 48"/>
          <p:cNvCxnSpPr>
            <a:stCxn id="45" idx="4"/>
            <a:endCxn id="47" idx="4"/>
          </p:cNvCxnSpPr>
          <p:nvPr/>
        </p:nvCxnSpPr>
        <p:spPr>
          <a:xfrm rot="16200000" flipH="1">
            <a:off x="2411760" y="3176972"/>
            <a:ext cx="12700" cy="18002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구부러진 연결선 49"/>
          <p:cNvCxnSpPr>
            <a:stCxn id="51" idx="4"/>
            <a:endCxn id="52" idx="4"/>
          </p:cNvCxnSpPr>
          <p:nvPr/>
        </p:nvCxnSpPr>
        <p:spPr>
          <a:xfrm rot="16200000" flipH="1">
            <a:off x="1961710" y="5463226"/>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타원 50"/>
          <p:cNvSpPr/>
          <p:nvPr/>
        </p:nvSpPr>
        <p:spPr>
          <a:xfrm>
            <a:off x="1079612" y="5337211"/>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2" name="타원 51"/>
          <p:cNvSpPr/>
          <p:nvPr/>
        </p:nvSpPr>
        <p:spPr>
          <a:xfrm>
            <a:off x="1979712" y="5337211"/>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411662462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소비패턴 분석</a:t>
            </a:r>
            <a:endParaRPr lang="ko-KR" altLang="en-US"/>
          </a:p>
        </p:txBody>
      </p:sp>
      <p:sp>
        <p:nvSpPr>
          <p:cNvPr id="3" name="제목 2"/>
          <p:cNvSpPr>
            <a:spLocks noGrp="1"/>
          </p:cNvSpPr>
          <p:nvPr>
            <p:ph type="title"/>
          </p:nvPr>
        </p:nvSpPr>
        <p:spPr/>
        <p:txBody>
          <a:bodyPr/>
          <a:lstStyle/>
          <a:p>
            <a:r>
              <a:rPr lang="ko-KR" altLang="en-US" smtClean="0"/>
              <a:t>     제주시 제주시청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95536" y="2240868"/>
            <a:ext cx="838893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6496" y="1952836"/>
            <a:ext cx="827596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 고객 유형별 고객 추이분석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월별 고객 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44" name="TextBox 43"/>
          <p:cNvSpPr txBox="1"/>
          <p:nvPr/>
        </p:nvSpPr>
        <p:spPr>
          <a:xfrm>
            <a:off x="359532" y="4509120"/>
            <a:ext cx="8424936"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 고객 유형별 패턴분석</a:t>
            </a:r>
          </a:p>
        </p:txBody>
      </p:sp>
      <p:cxnSp>
        <p:nvCxnSpPr>
          <p:cNvPr id="45" name="직선 연결선 44"/>
          <p:cNvCxnSpPr/>
          <p:nvPr/>
        </p:nvCxnSpPr>
        <p:spPr>
          <a:xfrm>
            <a:off x="359532" y="4833156"/>
            <a:ext cx="8424936"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6552220" y="2329257"/>
            <a:ext cx="2232248" cy="1999843"/>
          </a:xfrm>
          <a:prstGeom prst="rect">
            <a:avLst/>
          </a:prstGeom>
          <a:noFill/>
          <a:ln w="28575" cap="flat" cmpd="sng" algn="ctr">
            <a:solidFill>
              <a:sysClr val="window" lastClr="FFFFFF">
                <a:lumMod val="50000"/>
              </a:sysClr>
            </a:solidFill>
            <a:prstDash val="sysDot"/>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제주도민 </a:t>
            </a:r>
            <a:r>
              <a:rPr lang="en-US" altLang="ko-KR" sz="1200" kern="0" spc="-60">
                <a:solidFill>
                  <a:srgbClr val="000000"/>
                </a:solidFill>
              </a:rPr>
              <a:t>&gt; </a:t>
            </a:r>
            <a:r>
              <a:rPr lang="ko-KR" altLang="en-US" sz="1200" kern="0" spc="-60">
                <a:solidFill>
                  <a:srgbClr val="000000"/>
                </a:solidFill>
              </a:rPr>
              <a:t>국내관광객 </a:t>
            </a:r>
            <a:r>
              <a:rPr lang="en-US" altLang="ko-KR" sz="1200" kern="0" spc="-60">
                <a:solidFill>
                  <a:srgbClr val="000000"/>
                </a:solidFill>
              </a:rPr>
              <a:t>&gt; </a:t>
            </a:r>
            <a:r>
              <a:rPr lang="ko-KR" altLang="en-US" sz="1200" kern="0" spc="-60">
                <a:solidFill>
                  <a:srgbClr val="000000"/>
                </a:solidFill>
              </a:rPr>
              <a:t>중국관광객 순으로 고객이 구성</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a:solidFill>
                  <a:prstClr val="black"/>
                </a:solidFill>
              </a:rPr>
              <a:t>모든 고객군에서 인당 건수가 증가추세</a:t>
            </a:r>
            <a:endParaRPr lang="en-US" altLang="ko-KR" sz="1200" kern="0">
              <a:solidFill>
                <a:prstClr val="black"/>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메르스 영향 </a:t>
            </a:r>
            <a:r>
              <a:rPr lang="en-US" altLang="ko-KR" sz="1200" kern="0" spc="-60">
                <a:solidFill>
                  <a:srgbClr val="000000"/>
                </a:solidFill>
              </a:rPr>
              <a:t>(‘15.6~9) </a:t>
            </a:r>
            <a:r>
              <a:rPr lang="ko-KR" altLang="en-US" sz="1200" kern="0" spc="-60">
                <a:solidFill>
                  <a:srgbClr val="000000"/>
                </a:solidFill>
              </a:rPr>
              <a:t>으로 중국관광객 </a:t>
            </a:r>
            <a:r>
              <a:rPr lang="en-US" altLang="ko-KR" sz="1200" kern="0" spc="-60">
                <a:solidFill>
                  <a:srgbClr val="000000"/>
                </a:solidFill>
              </a:rPr>
              <a:t>’15</a:t>
            </a:r>
            <a:r>
              <a:rPr lang="ko-KR" altLang="en-US" sz="1200" kern="0" spc="-60">
                <a:solidFill>
                  <a:srgbClr val="000000"/>
                </a:solidFill>
              </a:rPr>
              <a:t>년에 감소됨</a:t>
            </a:r>
            <a:endParaRPr lang="en-US" altLang="ko-KR" sz="1200" kern="0" spc="-60">
              <a:solidFill>
                <a:srgbClr val="000000"/>
              </a:solidFill>
            </a:endParaRPr>
          </a:p>
          <a:p>
            <a:pPr marL="177800" indent="-177800" latinLnBrk="0">
              <a:buFontTx/>
              <a:buChar char="-"/>
            </a:pPr>
            <a:endParaRPr lang="en-US" altLang="ko-KR" sz="1200" kern="0" spc="-60">
              <a:solidFill>
                <a:prstClr val="black"/>
              </a:solidFill>
              <a:ea typeface="NOVA Bold"/>
            </a:endParaRPr>
          </a:p>
          <a:p>
            <a:pPr marL="177800" indent="-177800" latinLnBrk="0">
              <a:buFontTx/>
              <a:buChar char="-"/>
            </a:pPr>
            <a:r>
              <a:rPr lang="ko-KR" altLang="en-US" sz="1200" kern="0" spc="-60">
                <a:solidFill>
                  <a:prstClr val="black"/>
                </a:solidFill>
              </a:rPr>
              <a:t>건당 금액 이외 대부분 증가 추세임</a:t>
            </a:r>
            <a:endParaRPr lang="ko-KR" altLang="en-US" sz="1200" kern="0">
              <a:solidFill>
                <a:prstClr val="black"/>
              </a:solidFill>
            </a:endParaRPr>
          </a:p>
        </p:txBody>
      </p:sp>
      <p:pic>
        <p:nvPicPr>
          <p:cNvPr id="14029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9532" y="2329256"/>
            <a:ext cx="6116465" cy="1999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 name="표 14"/>
          <p:cNvGraphicFramePr>
            <a:graphicFrameLocks noGrp="1"/>
          </p:cNvGraphicFramePr>
          <p:nvPr>
            <p:extLst>
              <p:ext uri="{D42A27DB-BD31-4B8C-83A1-F6EECF244321}">
                <p14:modId xmlns:p14="http://schemas.microsoft.com/office/powerpoint/2010/main" val="722005917"/>
              </p:ext>
            </p:extLst>
          </p:nvPr>
        </p:nvGraphicFramePr>
        <p:xfrm>
          <a:off x="341516" y="4901234"/>
          <a:ext cx="8442946" cy="1516098"/>
        </p:xfrm>
        <a:graphic>
          <a:graphicData uri="http://schemas.openxmlformats.org/drawingml/2006/table">
            <a:tbl>
              <a:tblPr/>
              <a:tblGrid>
                <a:gridCol w="497741"/>
                <a:gridCol w="497741"/>
                <a:gridCol w="620622"/>
                <a:gridCol w="620622"/>
                <a:gridCol w="620622"/>
                <a:gridCol w="620622"/>
                <a:gridCol w="620622"/>
                <a:gridCol w="620622"/>
                <a:gridCol w="620622"/>
                <a:gridCol w="620622"/>
                <a:gridCol w="620622"/>
                <a:gridCol w="620622"/>
                <a:gridCol w="620622"/>
                <a:gridCol w="620622"/>
              </a:tblGrid>
              <a:tr h="255277">
                <a:tc gridSpan="2">
                  <a:txBody>
                    <a:bodyPr/>
                    <a:lstStyle/>
                    <a:p>
                      <a:pPr algn="ctr" rtl="0" fontAlgn="ctr"/>
                      <a:r>
                        <a:rPr lang="ko-KR" altLang="en-US" sz="1000" b="1" i="0" u="none" strike="noStrike" smtClean="0">
                          <a:solidFill>
                            <a:schemeClr val="bg1"/>
                          </a:solidFill>
                          <a:latin typeface="+mn-ea"/>
                          <a:ea typeface="+mn-ea"/>
                        </a:rPr>
                        <a:t>고객 구분</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tcPr>
                </a:tc>
                <a:tc gridSpan="4">
                  <a:txBody>
                    <a:bodyPr/>
                    <a:lstStyle/>
                    <a:p>
                      <a:pPr algn="ctr" rtl="0" fontAlgn="ctr"/>
                      <a:r>
                        <a:rPr lang="ko-KR" altLang="en-US" sz="1000" b="1" i="0" u="none" strike="noStrike" smtClean="0">
                          <a:solidFill>
                            <a:schemeClr val="bg1"/>
                          </a:solidFill>
                          <a:latin typeface="+mn-ea"/>
                          <a:ea typeface="+mn-ea"/>
                        </a:rPr>
                        <a:t>중국관광객</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ctr"/>
                      <a:r>
                        <a:rPr lang="ko-KR" altLang="en-US" sz="1000" b="1" i="0" u="none" strike="noStrike" smtClean="0">
                          <a:solidFill>
                            <a:schemeClr val="bg1"/>
                          </a:solidFill>
                          <a:latin typeface="+mn-ea"/>
                          <a:ea typeface="+mn-ea"/>
                        </a:rPr>
                        <a:t>국내관광객</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ctr"/>
                      <a:r>
                        <a:rPr lang="ko-KR" altLang="en-US" sz="1000" b="1" i="0" u="none" strike="noStrike" smtClean="0">
                          <a:solidFill>
                            <a:schemeClr val="bg1"/>
                          </a:solidFill>
                          <a:latin typeface="+mn-ea"/>
                          <a:ea typeface="+mn-ea"/>
                        </a:rPr>
                        <a:t>제주도민</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5277">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기간</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1386">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고객 수</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2,615</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2,263</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2,129</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3,302</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11,664</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15,321</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19,142</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19,309</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45,990</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53,205</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56,604</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57,413</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row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인당</a:t>
                      </a:r>
                      <a:endParaRPr lang="ko-KR" alt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건수</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1.6</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1.8</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2.9</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3.1</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3.2</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3.4</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5.3</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금액</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77,017</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87,047</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87,024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118,888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59,677</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66,947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65,768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73,961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127,668</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164,138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175,920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189,172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gridSpan="2">
                  <a:txBody>
                    <a:bodyPr/>
                    <a:lstStyle/>
                    <a:p>
                      <a:pPr algn="ctr" rtl="0" fontAlgn="ctr"/>
                      <a:r>
                        <a:rPr lang="ko-KR" altLang="en-US" sz="1000" b="1" i="0" u="none" strike="noStrike" smtClean="0">
                          <a:solidFill>
                            <a:schemeClr val="bg1"/>
                          </a:solidFill>
                          <a:latin typeface="+mn-ea"/>
                          <a:ea typeface="+mn-ea"/>
                        </a:rPr>
                        <a:t>건당 금액</a:t>
                      </a:r>
                      <a:endParaRPr lang="ko-KR" alt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46,859</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47,754</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47,543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59,273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20,733</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21,497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20,737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21,765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24,214</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25,007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24,025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24,644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6" name="위쪽 화살표 15"/>
          <p:cNvSpPr/>
          <p:nvPr/>
        </p:nvSpPr>
        <p:spPr>
          <a:xfrm rot="5400000">
            <a:off x="3113839" y="5247203"/>
            <a:ext cx="288032" cy="61206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7" name="위쪽 화살표 16"/>
          <p:cNvSpPr/>
          <p:nvPr/>
        </p:nvSpPr>
        <p:spPr>
          <a:xfrm rot="5400000">
            <a:off x="2465229" y="4851695"/>
            <a:ext cx="288032" cy="190713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 name="위쪽 화살표 19"/>
          <p:cNvSpPr/>
          <p:nvPr/>
        </p:nvSpPr>
        <p:spPr>
          <a:xfrm rot="5400000">
            <a:off x="4950042" y="4563127"/>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1" name="위쪽 화살표 20"/>
          <p:cNvSpPr/>
          <p:nvPr/>
        </p:nvSpPr>
        <p:spPr>
          <a:xfrm rot="5400000">
            <a:off x="4950042" y="4851158"/>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7434317" y="4563128"/>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5400000">
            <a:off x="7434316" y="4815155"/>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5400000">
            <a:off x="7434317" y="5079110"/>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5144785">
            <a:off x="3021221" y="622221"/>
            <a:ext cx="288032" cy="446449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5246143">
            <a:off x="3057225" y="1492881"/>
            <a:ext cx="288032" cy="446449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5246143">
            <a:off x="4699404" y="3277882"/>
            <a:ext cx="288032" cy="140571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rot="16200000">
            <a:off x="2405789" y="2427023"/>
            <a:ext cx="288032" cy="3170039"/>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위쪽 화살표 33"/>
          <p:cNvSpPr/>
          <p:nvPr/>
        </p:nvSpPr>
        <p:spPr>
          <a:xfrm rot="16200000">
            <a:off x="2123192" y="4905700"/>
            <a:ext cx="288032" cy="129507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5" name="위쪽 화살표 34"/>
          <p:cNvSpPr/>
          <p:nvPr/>
        </p:nvSpPr>
        <p:spPr>
          <a:xfrm rot="5400000">
            <a:off x="2462184" y="5090251"/>
            <a:ext cx="288032" cy="190713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6" name="위쪽 화살표 35"/>
          <p:cNvSpPr/>
          <p:nvPr/>
        </p:nvSpPr>
        <p:spPr>
          <a:xfrm rot="5400000">
            <a:off x="3111779" y="6005347"/>
            <a:ext cx="288032" cy="60794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위쪽 화살표 36"/>
          <p:cNvSpPr/>
          <p:nvPr/>
        </p:nvSpPr>
        <p:spPr>
          <a:xfrm rot="5400000">
            <a:off x="4294778" y="5739847"/>
            <a:ext cx="288032" cy="60794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5400000">
            <a:off x="5600174" y="5753319"/>
            <a:ext cx="288032" cy="60794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타원 38"/>
          <p:cNvSpPr/>
          <p:nvPr/>
        </p:nvSpPr>
        <p:spPr>
          <a:xfrm>
            <a:off x="2557964" y="2617290"/>
            <a:ext cx="853192" cy="1430211"/>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TextBox 39"/>
          <p:cNvSpPr txBox="1"/>
          <p:nvPr/>
        </p:nvSpPr>
        <p:spPr>
          <a:xfrm>
            <a:off x="3311860" y="3310570"/>
            <a:ext cx="792088"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0000"/>
                </a:solidFill>
                <a:latin typeface="NOVA Bold"/>
                <a:ea typeface="NOVA Bold"/>
                <a:cs typeface="Arial Narrow" pitchFamily="34" charset="0"/>
              </a:rPr>
              <a:t>메르스</a:t>
            </a:r>
          </a:p>
        </p:txBody>
      </p:sp>
      <p:sp>
        <p:nvSpPr>
          <p:cNvPr id="41" name="직사각형 40"/>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제주도민 </a:t>
            </a:r>
            <a:r>
              <a:rPr lang="en-US" altLang="ko-KR" sz="1600" spc="100">
                <a:ln>
                  <a:solidFill>
                    <a:prstClr val="black">
                      <a:alpha val="20000"/>
                    </a:prstClr>
                  </a:solidFill>
                </a:ln>
                <a:solidFill>
                  <a:srgbClr val="000000"/>
                </a:solidFill>
                <a:latin typeface="NOVA Bold"/>
                <a:ea typeface="NOVA Bold"/>
                <a:cs typeface="Arial" pitchFamily="34" charset="0"/>
              </a:rPr>
              <a:t>&gt; </a:t>
            </a:r>
            <a:r>
              <a:rPr lang="ko-KR" altLang="en-US" sz="1600" spc="100">
                <a:ln>
                  <a:solidFill>
                    <a:prstClr val="black">
                      <a:alpha val="20000"/>
                    </a:prstClr>
                  </a:solidFill>
                </a:ln>
                <a:solidFill>
                  <a:srgbClr val="000000"/>
                </a:solidFill>
                <a:latin typeface="NOVA Bold"/>
                <a:ea typeface="NOVA Bold"/>
                <a:cs typeface="Arial" pitchFamily="34" charset="0"/>
              </a:rPr>
              <a:t>국내관광객 </a:t>
            </a:r>
            <a:r>
              <a:rPr lang="en-US" altLang="ko-KR" sz="1600" spc="100">
                <a:ln>
                  <a:solidFill>
                    <a:prstClr val="black">
                      <a:alpha val="20000"/>
                    </a:prstClr>
                  </a:solidFill>
                </a:ln>
                <a:solidFill>
                  <a:srgbClr val="000000"/>
                </a:solidFill>
                <a:latin typeface="NOVA Bold"/>
                <a:ea typeface="NOVA Bold"/>
                <a:cs typeface="Arial" pitchFamily="34" charset="0"/>
              </a:rPr>
              <a:t>&gt; </a:t>
            </a:r>
            <a:r>
              <a:rPr lang="ko-KR" altLang="en-US" sz="1600" spc="100">
                <a:ln>
                  <a:solidFill>
                    <a:prstClr val="black">
                      <a:alpha val="20000"/>
                    </a:prstClr>
                  </a:solidFill>
                </a:ln>
                <a:solidFill>
                  <a:srgbClr val="000000"/>
                </a:solidFill>
                <a:latin typeface="NOVA Bold"/>
                <a:ea typeface="NOVA Bold"/>
                <a:cs typeface="Arial" pitchFamily="34" charset="0"/>
              </a:rPr>
              <a:t>중국관광객 순으로 고객이 구성되고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지속적으로 고객 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인당 건수</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인당 금액이 증가하는 추세로 대부분의 업종에서 점당 매출이 증가되어 상권이 활성화됨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305334827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상권 현황</a:t>
            </a:r>
            <a:endParaRPr lang="ko-KR" altLang="en-US"/>
          </a:p>
        </p:txBody>
      </p:sp>
      <p:sp>
        <p:nvSpPr>
          <p:cNvPr id="3" name="제목 2"/>
          <p:cNvSpPr>
            <a:spLocks noGrp="1"/>
          </p:cNvSpPr>
          <p:nvPr>
            <p:ph type="title"/>
          </p:nvPr>
        </p:nvSpPr>
        <p:spPr/>
        <p:txBody>
          <a:bodyPr/>
          <a:lstStyle/>
          <a:p>
            <a:r>
              <a:rPr lang="ko-KR" altLang="en-US" smtClean="0"/>
              <a:t>     제주시 일도</a:t>
            </a:r>
            <a:r>
              <a:rPr lang="en-US" altLang="ko-KR" smtClean="0"/>
              <a:t>2</a:t>
            </a:r>
            <a:r>
              <a:rPr lang="ko-KR" altLang="en-US" smtClean="0"/>
              <a:t>동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a:t>
            </a:r>
            <a:endParaRPr lang="ko-KR" altLang="en-US" b="1">
              <a:solidFill>
                <a:srgbClr val="FFFFFF"/>
              </a:solidFill>
              <a:latin typeface="Arial" pitchFamily="34" charset="0"/>
              <a:cs typeface="Arial" pitchFamily="34" charset="0"/>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rcRect l="10027" t="3720" r="10338" b="3798"/>
          <a:stretch>
            <a:fillRect/>
          </a:stretch>
        </p:blipFill>
        <p:spPr>
          <a:xfrm>
            <a:off x="251519" y="2456892"/>
            <a:ext cx="3816425" cy="2729930"/>
          </a:xfrm>
          <a:prstGeom prst="rect">
            <a:avLst/>
          </a:prstGeom>
          <a:ln>
            <a:solidFill>
              <a:schemeClr val="bg1">
                <a:lumMod val="75000"/>
              </a:schemeClr>
            </a:solidFill>
          </a:ln>
        </p:spPr>
      </p:pic>
      <p:cxnSp>
        <p:nvCxnSpPr>
          <p:cNvPr id="18" name="직선 연결선 17"/>
          <p:cNvCxnSpPr/>
          <p:nvPr/>
        </p:nvCxnSpPr>
        <p:spPr>
          <a:xfrm>
            <a:off x="305512" y="2348880"/>
            <a:ext cx="862297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1520" y="2020648"/>
            <a:ext cx="867696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상권 및 주변 현황</a:t>
            </a:r>
          </a:p>
        </p:txBody>
      </p:sp>
      <p:graphicFrame>
        <p:nvGraphicFramePr>
          <p:cNvPr id="23" name="표 22"/>
          <p:cNvGraphicFramePr>
            <a:graphicFrameLocks noGrp="1"/>
          </p:cNvGraphicFramePr>
          <p:nvPr>
            <p:extLst>
              <p:ext uri="{D42A27DB-BD31-4B8C-83A1-F6EECF244321}">
                <p14:modId xmlns:p14="http://schemas.microsoft.com/office/powerpoint/2010/main" val="3400843526"/>
              </p:ext>
            </p:extLst>
          </p:nvPr>
        </p:nvGraphicFramePr>
        <p:xfrm>
          <a:off x="4716018" y="5494221"/>
          <a:ext cx="4248470" cy="811501"/>
        </p:xfrm>
        <a:graphic>
          <a:graphicData uri="http://schemas.openxmlformats.org/drawingml/2006/table">
            <a:tbl>
              <a:tblPr/>
              <a:tblGrid>
                <a:gridCol w="706280"/>
                <a:gridCol w="590365"/>
                <a:gridCol w="590365"/>
                <a:gridCol w="590365"/>
                <a:gridCol w="590365"/>
                <a:gridCol w="590365"/>
                <a:gridCol w="590365"/>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영업 업력</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100" b="1" i="0" u="none" strike="noStrike" smtClean="0">
                          <a:solidFill>
                            <a:schemeClr val="bg1"/>
                          </a:solidFill>
                          <a:latin typeface="+mn-ea"/>
                          <a:ea typeface="+mn-ea"/>
                        </a:rPr>
                        <a:t>~ 1</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1~2</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2~3</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3~5</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a:t>
                      </a:r>
                      <a:r>
                        <a:rPr lang="ko-KR" altLang="en-US" sz="1100" b="1" i="0" u="none" strike="noStrike" smtClean="0">
                          <a:solidFill>
                            <a:schemeClr val="bg1"/>
                          </a:solidFill>
                          <a:latin typeface="+mn-ea"/>
                          <a:ea typeface="+mn-ea"/>
                        </a:rPr>
                        <a:t>년 </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가맹점수</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chemeClr val="tx1"/>
                          </a:solidFill>
                          <a:latin typeface="+mn-ea"/>
                          <a:ea typeface="+mn-ea"/>
                        </a:rPr>
                        <a:t>3</a:t>
                      </a:r>
                      <a:endParaRPr lang="en-US" altLang="ko-KR" sz="11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11</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57</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5%</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26%</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chemeClr val="tx1"/>
                          </a:solidFill>
                          <a:latin typeface="+mn-ea"/>
                          <a:ea typeface="+mn-ea"/>
                        </a:rPr>
                        <a:t>5%</a:t>
                      </a:r>
                      <a:endParaRPr lang="ko-KR" altLang="en-US" sz="11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4" name="표 23"/>
          <p:cNvGraphicFramePr>
            <a:graphicFrameLocks noGrp="1"/>
          </p:cNvGraphicFramePr>
          <p:nvPr>
            <p:extLst>
              <p:ext uri="{D42A27DB-BD31-4B8C-83A1-F6EECF244321}">
                <p14:modId xmlns:p14="http://schemas.microsoft.com/office/powerpoint/2010/main" val="715200543"/>
              </p:ext>
            </p:extLst>
          </p:nvPr>
        </p:nvGraphicFramePr>
        <p:xfrm>
          <a:off x="4211960" y="2456892"/>
          <a:ext cx="2412268" cy="2738514"/>
        </p:xfrm>
        <a:graphic>
          <a:graphicData uri="http://schemas.openxmlformats.org/drawingml/2006/table">
            <a:tbl>
              <a:tblPr/>
              <a:tblGrid>
                <a:gridCol w="288032"/>
                <a:gridCol w="828094"/>
                <a:gridCol w="720078"/>
                <a:gridCol w="576064"/>
              </a:tblGrid>
              <a:tr h="362766">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토지 용도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면적</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(1,000㎡)</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r>
                        <a:rPr lang="en-US" sz="1100" b="1" i="0" u="none" strike="noStrike" smtClean="0">
                          <a:solidFill>
                            <a:schemeClr val="bg1"/>
                          </a:solidFill>
                          <a:latin typeface="+mn-ea"/>
                          <a:ea typeface="+mn-ea"/>
                        </a:rPr>
                        <a:t>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상업시설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공업시설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오피스시설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en-US" altLang="ko-KR" sz="1100" b="0" i="0" u="none" strike="noStrike" smtClean="0">
                          <a:solidFill>
                            <a:srgbClr val="000000"/>
                          </a:solidFill>
                          <a:latin typeface="+mn-ea"/>
                          <a:ea typeface="+mn-ea"/>
                        </a:rPr>
                        <a:t>42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주거시설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347</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86%</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row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아파트</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172</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43%</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단독주택</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139</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다세대연립</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36</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기타시설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en-US" altLang="ko-KR" sz="1100" b="0" i="0" u="none" strike="noStrike" smtClean="0">
                          <a:solidFill>
                            <a:srgbClr val="000000"/>
                          </a:solidFill>
                          <a:latin typeface="+mn-ea"/>
                          <a:ea typeface="+mn-ea"/>
                        </a:rPr>
                        <a:t>402</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5" name="표 24"/>
          <p:cNvGraphicFramePr>
            <a:graphicFrameLocks noGrp="1"/>
          </p:cNvGraphicFramePr>
          <p:nvPr>
            <p:extLst>
              <p:ext uri="{D42A27DB-BD31-4B8C-83A1-F6EECF244321}">
                <p14:modId xmlns:p14="http://schemas.microsoft.com/office/powerpoint/2010/main" val="599845456"/>
              </p:ext>
            </p:extLst>
          </p:nvPr>
        </p:nvGraphicFramePr>
        <p:xfrm>
          <a:off x="6768244" y="2456892"/>
          <a:ext cx="2196244" cy="2738512"/>
        </p:xfrm>
        <a:graphic>
          <a:graphicData uri="http://schemas.openxmlformats.org/drawingml/2006/table">
            <a:tbl>
              <a:tblPr/>
              <a:tblGrid>
                <a:gridCol w="331056"/>
                <a:gridCol w="605048"/>
                <a:gridCol w="684076"/>
                <a:gridCol w="576064"/>
              </a:tblGrid>
              <a:tr h="27766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구분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인구 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73428">
                <a:tc row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성</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남</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5,383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49%</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여</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5,569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rowSpan="6">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연</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령</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2,765</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25%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1,466</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1,497</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1,885</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1,713</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60</a:t>
                      </a:r>
                      <a:r>
                        <a:rPr lang="ko-KR" altLang="en-US" sz="1100" b="1" i="0" u="none" strike="noStrike" smtClean="0">
                          <a:solidFill>
                            <a:schemeClr val="bg1"/>
                          </a:solidFill>
                          <a:latin typeface="+mn-ea"/>
                          <a:ea typeface="+mn-ea"/>
                        </a:rPr>
                        <a:t>대</a:t>
                      </a:r>
                      <a:r>
                        <a:rPr lang="en-US" altLang="ko-KR" sz="1100" b="1" i="0" u="none" strike="noStrike" smtClean="0">
                          <a:solidFill>
                            <a:schemeClr val="bg1"/>
                          </a:solidFill>
                          <a:latin typeface="+mn-ea"/>
                          <a:ea typeface="+mn-ea"/>
                        </a:rPr>
                        <a:t>~</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1,627</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gridSpan="2">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10,952</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4211960" y="5229200"/>
            <a:ext cx="4752528"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2015</a:t>
            </a:r>
            <a:r>
              <a:rPr lang="ko-KR" altLang="en-US" sz="1000">
                <a:solidFill>
                  <a:srgbClr val="000000"/>
                </a:solidFill>
                <a:cs typeface="Arial Narrow" pitchFamily="34" charset="0"/>
              </a:rPr>
              <a:t>년  해당 상권 인근 반경 </a:t>
            </a:r>
            <a:r>
              <a:rPr lang="en-US" altLang="ko-KR" sz="1000">
                <a:solidFill>
                  <a:srgbClr val="000000"/>
                </a:solidFill>
                <a:cs typeface="Arial Narrow" pitchFamily="34" charset="0"/>
              </a:rPr>
              <a:t>400</a:t>
            </a:r>
            <a:r>
              <a:rPr lang="ko-KR" altLang="en-US" sz="1000">
                <a:solidFill>
                  <a:srgbClr val="000000"/>
                </a:solidFill>
                <a:cs typeface="Arial Narrow" pitchFamily="34" charset="0"/>
              </a:rPr>
              <a:t>미터 이내 블록 기준 </a:t>
            </a:r>
            <a:endParaRPr lang="en-US" altLang="ko-KR" sz="1000">
              <a:solidFill>
                <a:srgbClr val="000000"/>
              </a:solidFill>
              <a:cs typeface="Arial Narrow" pitchFamily="34" charset="0"/>
            </a:endParaRPr>
          </a:p>
        </p:txBody>
      </p:sp>
      <p:graphicFrame>
        <p:nvGraphicFramePr>
          <p:cNvPr id="28" name="표 27"/>
          <p:cNvGraphicFramePr>
            <a:graphicFrameLocks noGrp="1"/>
          </p:cNvGraphicFramePr>
          <p:nvPr>
            <p:extLst>
              <p:ext uri="{D42A27DB-BD31-4B8C-83A1-F6EECF244321}">
                <p14:modId xmlns:p14="http://schemas.microsoft.com/office/powerpoint/2010/main" val="2682201860"/>
              </p:ext>
            </p:extLst>
          </p:nvPr>
        </p:nvGraphicFramePr>
        <p:xfrm>
          <a:off x="291460" y="5517233"/>
          <a:ext cx="1976284" cy="792087"/>
        </p:xfrm>
        <a:graphic>
          <a:graphicData uri="http://schemas.openxmlformats.org/drawingml/2006/table">
            <a:tbl>
              <a:tblPr/>
              <a:tblGrid>
                <a:gridCol w="680140"/>
                <a:gridCol w="576064"/>
                <a:gridCol w="720080"/>
              </a:tblGrid>
              <a:tr h="264029">
                <a:tc rowSpan="3">
                  <a:txBody>
                    <a:bodyPr/>
                    <a:lstStyle/>
                    <a:p>
                      <a:pPr algn="ctr" rtl="0" fontAlgn="ctr"/>
                      <a:r>
                        <a:rPr lang="ko-KR" altLang="en-US" sz="1100" b="1" i="0" u="none" strike="noStrike" smtClean="0">
                          <a:solidFill>
                            <a:schemeClr val="bg1"/>
                          </a:solidFill>
                          <a:latin typeface="+mn-ea"/>
                          <a:ea typeface="+mn-ea"/>
                        </a:rPr>
                        <a:t>카드</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가맹점수</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개업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97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9" name="표 28"/>
          <p:cNvGraphicFramePr>
            <a:graphicFrameLocks noGrp="1"/>
          </p:cNvGraphicFramePr>
          <p:nvPr>
            <p:extLst>
              <p:ext uri="{D42A27DB-BD31-4B8C-83A1-F6EECF244321}">
                <p14:modId xmlns:p14="http://schemas.microsoft.com/office/powerpoint/2010/main" val="107070194"/>
              </p:ext>
            </p:extLst>
          </p:nvPr>
        </p:nvGraphicFramePr>
        <p:xfrm>
          <a:off x="2411760" y="5517233"/>
          <a:ext cx="2160240" cy="792087"/>
        </p:xfrm>
        <a:graphic>
          <a:graphicData uri="http://schemas.openxmlformats.org/drawingml/2006/table">
            <a:tbl>
              <a:tblPr/>
              <a:tblGrid>
                <a:gridCol w="756084"/>
                <a:gridCol w="576064"/>
                <a:gridCol w="828092"/>
              </a:tblGrid>
              <a:tr h="264029">
                <a:tc rowSpan="3">
                  <a:txBody>
                    <a:bodyPr/>
                    <a:lstStyle/>
                    <a:p>
                      <a:pPr algn="ctr" rtl="0" fontAlgn="ctr"/>
                      <a:r>
                        <a:rPr lang="ko-KR" altLang="en-US" sz="1100" b="1" i="0" u="none" strike="noStrike" smtClean="0">
                          <a:solidFill>
                            <a:schemeClr val="bg1"/>
                          </a:solidFill>
                          <a:latin typeface="+mn-ea"/>
                          <a:ea typeface="+mn-ea"/>
                        </a:rPr>
                        <a:t>평균</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영업 업력</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7</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9</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a:t>
                      </a:r>
                      <a:r>
                        <a:rPr lang="ko-KR" altLang="en-US" sz="1100" b="0" i="0" u="none" strike="noStrike" smtClean="0">
                          <a:solidFill>
                            <a:srgbClr val="000000"/>
                          </a:solidFill>
                          <a:latin typeface="+mn-ea"/>
                          <a:ea typeface="+mn-ea"/>
                        </a:rPr>
                        <a:t>년</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직사각형 14"/>
          <p:cNvSpPr/>
          <p:nvPr/>
        </p:nvSpPr>
        <p:spPr>
          <a:xfrm>
            <a:off x="71500" y="1124744"/>
            <a:ext cx="8892988"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인근 면적 중 주거시설이 </a:t>
            </a:r>
            <a:r>
              <a:rPr lang="en-US" altLang="ko-KR" sz="1600" spc="100">
                <a:ln>
                  <a:solidFill>
                    <a:prstClr val="black">
                      <a:alpha val="20000"/>
                    </a:prstClr>
                  </a:solidFill>
                </a:ln>
                <a:solidFill>
                  <a:srgbClr val="000000"/>
                </a:solidFill>
                <a:latin typeface="NOVA Bold"/>
                <a:ea typeface="NOVA Bold"/>
                <a:cs typeface="Arial" pitchFamily="34" charset="0"/>
              </a:rPr>
              <a:t>86%(</a:t>
            </a:r>
            <a:r>
              <a:rPr lang="ko-KR" altLang="en-US" sz="1600" spc="100">
                <a:ln>
                  <a:solidFill>
                    <a:prstClr val="black">
                      <a:alpha val="20000"/>
                    </a:prstClr>
                  </a:solidFill>
                </a:ln>
                <a:solidFill>
                  <a:srgbClr val="000000"/>
                </a:solidFill>
                <a:latin typeface="NOVA Bold"/>
                <a:ea typeface="NOVA Bold"/>
                <a:cs typeface="Arial" pitchFamily="34" charset="0"/>
              </a:rPr>
              <a:t>아파트 </a:t>
            </a:r>
            <a:r>
              <a:rPr lang="en-US" altLang="ko-KR" sz="1600" spc="100">
                <a:ln>
                  <a:solidFill>
                    <a:prstClr val="black">
                      <a:alpha val="20000"/>
                    </a:prstClr>
                  </a:solidFill>
                </a:ln>
                <a:solidFill>
                  <a:srgbClr val="000000"/>
                </a:solidFill>
                <a:latin typeface="NOVA Bold"/>
                <a:ea typeface="NOVA Bold"/>
                <a:cs typeface="Arial" pitchFamily="34" charset="0"/>
              </a:rPr>
              <a:t>43%)</a:t>
            </a:r>
            <a:r>
              <a:rPr lang="ko-KR" altLang="en-US" sz="1600" spc="100">
                <a:ln>
                  <a:solidFill>
                    <a:prstClr val="black">
                      <a:alpha val="20000"/>
                    </a:prstClr>
                  </a:solidFill>
                </a:ln>
                <a:solidFill>
                  <a:srgbClr val="000000"/>
                </a:solidFill>
                <a:latin typeface="NOVA Bold"/>
                <a:ea typeface="NOVA Bold"/>
                <a:cs typeface="Arial" pitchFamily="34" charset="0"/>
              </a:rPr>
              <a:t>이고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인근 거주 인구 </a:t>
            </a:r>
            <a:r>
              <a:rPr lang="en-US" altLang="ko-KR" sz="1600" spc="100">
                <a:ln>
                  <a:solidFill>
                    <a:prstClr val="black">
                      <a:alpha val="20000"/>
                    </a:prstClr>
                  </a:solidFill>
                </a:ln>
                <a:solidFill>
                  <a:srgbClr val="000000"/>
                </a:solidFill>
                <a:latin typeface="NOVA Bold"/>
                <a:ea typeface="NOVA Bold"/>
                <a:cs typeface="Arial" pitchFamily="34" charset="0"/>
              </a:rPr>
              <a:t>10,952</a:t>
            </a:r>
            <a:r>
              <a:rPr lang="ko-KR" altLang="en-US" sz="1600" spc="100">
                <a:ln>
                  <a:solidFill>
                    <a:prstClr val="black">
                      <a:alpha val="20000"/>
                    </a:prstClr>
                  </a:solidFill>
                </a:ln>
                <a:solidFill>
                  <a:srgbClr val="000000"/>
                </a:solidFill>
                <a:latin typeface="NOVA Bold"/>
                <a:ea typeface="NOVA Bold"/>
                <a:cs typeface="Arial" pitchFamily="34" charset="0"/>
              </a:rPr>
              <a:t>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연령 </a:t>
            </a:r>
            <a:r>
              <a:rPr lang="en-US" altLang="ko-KR" sz="1600" spc="100">
                <a:ln>
                  <a:solidFill>
                    <a:prstClr val="black">
                      <a:alpha val="20000"/>
                    </a:prstClr>
                  </a:solidFill>
                </a:ln>
                <a:solidFill>
                  <a:srgbClr val="000000"/>
                </a:solidFill>
                <a:latin typeface="NOVA Bold"/>
                <a:ea typeface="NOVA Bold"/>
                <a:cs typeface="Arial" pitchFamily="34" charset="0"/>
              </a:rPr>
              <a:t>50</a:t>
            </a:r>
            <a:r>
              <a:rPr lang="ko-KR" altLang="en-US" sz="1600" spc="100">
                <a:ln>
                  <a:solidFill>
                    <a:prstClr val="black">
                      <a:alpha val="20000"/>
                    </a:prstClr>
                  </a:solidFill>
                </a:ln>
                <a:solidFill>
                  <a:srgbClr val="000000"/>
                </a:solidFill>
                <a:latin typeface="NOVA Bold"/>
                <a:ea typeface="NOVA Bold"/>
                <a:cs typeface="Arial" pitchFamily="34" charset="0"/>
              </a:rPr>
              <a:t>대 이상 인구 </a:t>
            </a:r>
            <a:r>
              <a:rPr lang="en-US" altLang="ko-KR" sz="1600" spc="100">
                <a:ln>
                  <a:solidFill>
                    <a:prstClr val="black">
                      <a:alpha val="20000"/>
                    </a:prstClr>
                  </a:solidFill>
                </a:ln>
                <a:solidFill>
                  <a:srgbClr val="000000"/>
                </a:solidFill>
                <a:latin typeface="NOVA Bold"/>
                <a:ea typeface="NOVA Bold"/>
                <a:cs typeface="Arial" pitchFamily="34" charset="0"/>
              </a:rPr>
              <a:t>31%</a:t>
            </a:r>
            <a:r>
              <a:rPr lang="ko-KR" altLang="en-US" sz="1600" spc="100">
                <a:ln>
                  <a:solidFill>
                    <a:prstClr val="black">
                      <a:alpha val="20000"/>
                    </a:prstClr>
                  </a:solidFill>
                </a:ln>
                <a:solidFill>
                  <a:srgbClr val="000000"/>
                </a:solidFill>
                <a:latin typeface="NOVA Bold"/>
                <a:ea typeface="NOVA Bold"/>
                <a:cs typeface="Arial" pitchFamily="34" charset="0"/>
              </a:rPr>
              <a:t>를 차지하며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현재 </a:t>
            </a:r>
            <a:r>
              <a:rPr lang="en-US" altLang="ko-KR" sz="1600" spc="100">
                <a:ln>
                  <a:solidFill>
                    <a:prstClr val="black">
                      <a:alpha val="20000"/>
                    </a:prstClr>
                  </a:solidFill>
                </a:ln>
                <a:solidFill>
                  <a:srgbClr val="000000"/>
                </a:solidFill>
                <a:latin typeface="NOVA Bold"/>
                <a:ea typeface="NOVA Bold"/>
                <a:cs typeface="Arial" pitchFamily="34" charset="0"/>
              </a:rPr>
              <a:t>57</a:t>
            </a:r>
            <a:r>
              <a:rPr lang="ko-KR" altLang="en-US" sz="1600" spc="100">
                <a:ln>
                  <a:solidFill>
                    <a:prstClr val="black">
                      <a:alpha val="20000"/>
                    </a:prstClr>
                  </a:solidFill>
                </a:ln>
                <a:solidFill>
                  <a:srgbClr val="000000"/>
                </a:solidFill>
                <a:latin typeface="NOVA Bold"/>
                <a:ea typeface="NOVA Bold"/>
                <a:cs typeface="Arial" pitchFamily="34" charset="0"/>
              </a:rPr>
              <a:t>개 가맹점 중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년이하 비율이 </a:t>
            </a:r>
            <a:r>
              <a:rPr lang="en-US" altLang="ko-KR" sz="1600" spc="100">
                <a:ln>
                  <a:solidFill>
                    <a:prstClr val="black">
                      <a:alpha val="20000"/>
                    </a:prstClr>
                  </a:solidFill>
                </a:ln>
                <a:solidFill>
                  <a:srgbClr val="000000"/>
                </a:solidFill>
                <a:latin typeface="NOVA Bold"/>
                <a:ea typeface="NOVA Bold"/>
                <a:cs typeface="Arial" pitchFamily="34" charset="0"/>
              </a:rPr>
              <a:t>5%</a:t>
            </a:r>
            <a:r>
              <a:rPr lang="ko-KR" altLang="en-US" sz="1600" spc="100">
                <a:ln>
                  <a:solidFill>
                    <a:prstClr val="black">
                      <a:alpha val="20000"/>
                    </a:prstClr>
                  </a:solidFill>
                </a:ln>
                <a:solidFill>
                  <a:srgbClr val="000000"/>
                </a:solidFill>
                <a:latin typeface="NOVA Bold"/>
                <a:ea typeface="NOVA Bold"/>
                <a:cs typeface="Arial" pitchFamily="34" charset="0"/>
              </a:rPr>
              <a:t>로 타 상권대비 가장 작음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21756202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a:t>
            </a:r>
            <a:r>
              <a:rPr lang="ko-KR" altLang="en-US"/>
              <a:t>종</a:t>
            </a:r>
            <a:r>
              <a:rPr lang="ko-KR" altLang="en-US" smtClean="0"/>
              <a:t> 현황</a:t>
            </a:r>
            <a:endParaRPr lang="ko-KR" altLang="en-US"/>
          </a:p>
        </p:txBody>
      </p:sp>
      <p:sp>
        <p:nvSpPr>
          <p:cNvPr id="3" name="제목 2"/>
          <p:cNvSpPr>
            <a:spLocks noGrp="1"/>
          </p:cNvSpPr>
          <p:nvPr>
            <p:ph type="title"/>
          </p:nvPr>
        </p:nvSpPr>
        <p:spPr/>
        <p:txBody>
          <a:bodyPr/>
          <a:lstStyle/>
          <a:p>
            <a:r>
              <a:rPr lang="ko-KR" altLang="en-US" smtClean="0"/>
              <a:t>     제주시 일도</a:t>
            </a:r>
            <a:r>
              <a:rPr lang="en-US" altLang="ko-KR" smtClean="0"/>
              <a:t>2</a:t>
            </a:r>
            <a:r>
              <a:rPr lang="ko-KR" altLang="en-US" smtClean="0"/>
              <a:t>동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a:t>
            </a:r>
            <a:endParaRPr lang="ko-KR" altLang="en-US" b="1">
              <a:solidFill>
                <a:srgbClr val="FFFFFF"/>
              </a:solidFill>
              <a:latin typeface="Arial" pitchFamily="34" charset="0"/>
              <a:cs typeface="Arial" pitchFamily="34" charset="0"/>
            </a:endParaRPr>
          </a:p>
        </p:txBody>
      </p:sp>
      <p:cxnSp>
        <p:nvCxnSpPr>
          <p:cNvPr id="21" name="직선 연결선 20"/>
          <p:cNvCxnSpPr/>
          <p:nvPr/>
        </p:nvCxnSpPr>
        <p:spPr>
          <a:xfrm>
            <a:off x="359932" y="227687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59532" y="195283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34" name="표 33"/>
          <p:cNvGraphicFramePr>
            <a:graphicFrameLocks noGrp="1"/>
          </p:cNvGraphicFramePr>
          <p:nvPr>
            <p:extLst>
              <p:ext uri="{D42A27DB-BD31-4B8C-83A1-F6EECF244321}">
                <p14:modId xmlns:p14="http://schemas.microsoft.com/office/powerpoint/2010/main" val="809637314"/>
              </p:ext>
            </p:extLst>
          </p:nvPr>
        </p:nvGraphicFramePr>
        <p:xfrm>
          <a:off x="349493" y="2343370"/>
          <a:ext cx="8506977" cy="1934762"/>
        </p:xfrm>
        <a:graphic>
          <a:graphicData uri="http://schemas.openxmlformats.org/drawingml/2006/table">
            <a:tbl>
              <a:tblPr/>
              <a:tblGrid>
                <a:gridCol w="442087"/>
                <a:gridCol w="540060"/>
                <a:gridCol w="752483"/>
                <a:gridCol w="752483"/>
                <a:gridCol w="752483"/>
                <a:gridCol w="752483"/>
                <a:gridCol w="752483"/>
                <a:gridCol w="752483"/>
                <a:gridCol w="752483"/>
                <a:gridCol w="752483"/>
                <a:gridCol w="752483"/>
                <a:gridCol w="752483"/>
              </a:tblGrid>
              <a:tr h="288034">
                <a:tc>
                  <a:txBody>
                    <a:bodyPr/>
                    <a:lstStyle/>
                    <a:p>
                      <a:pPr algn="ctr" rtl="0" fontAlgn="ctr"/>
                      <a:r>
                        <a:rPr lang="ko-KR" altLang="en-US" sz="1100" b="1" i="0" u="none" strike="noStrike" smtClean="0">
                          <a:solidFill>
                            <a:schemeClr val="bg1"/>
                          </a:solidFill>
                          <a:latin typeface="+mn-ea"/>
                          <a:ea typeface="+mn-ea"/>
                        </a:rPr>
                        <a:t>년도</a:t>
                      </a:r>
                      <a:endParaRPr lang="en-US" altLang="ko-KR" sz="1100" b="1" i="0" u="none" strike="noStrike" smtClean="0">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업종</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tx1"/>
                          </a:solidFill>
                          <a:latin typeface="+mn-ea"/>
                          <a:ea typeface="+mn-ea"/>
                        </a:rPr>
                        <a:t>일반음식</a:t>
                      </a:r>
                      <a:endParaRPr lang="en-US" altLang="ko-KR" sz="1100" b="1" i="0" u="none" strike="noStrike" smtClean="0">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의료기관</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학원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보건</a:t>
                      </a:r>
                      <a:r>
                        <a:rPr lang="en-US" altLang="ko-KR" sz="1100" b="1" i="0" u="none" strike="noStrike" smtClean="0">
                          <a:solidFill>
                            <a:schemeClr val="tx1"/>
                          </a:solidFill>
                          <a:latin typeface="+mn-ea"/>
                          <a:ea typeface="+mn-ea"/>
                        </a:rPr>
                        <a:t>/</a:t>
                      </a:r>
                      <a:r>
                        <a:rPr lang="ko-KR" altLang="en-US" sz="1100" b="1" i="0" u="none" strike="noStrike" smtClean="0">
                          <a:solidFill>
                            <a:schemeClr val="tx1"/>
                          </a:solidFill>
                          <a:latin typeface="+mn-ea"/>
                          <a:ea typeface="+mn-ea"/>
                        </a:rPr>
                        <a:t>위생</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휴게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유흥주점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의류</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음식료품</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회원제</a:t>
                      </a:r>
                      <a:endParaRPr lang="en-US" altLang="ko-KR" sz="1100" b="1" i="0" u="none" strike="noStrike" smtClean="0">
                        <a:solidFill>
                          <a:schemeClr val="tx1"/>
                        </a:solidFill>
                        <a:latin typeface="+mn-ea"/>
                        <a:ea typeface="+mn-ea"/>
                      </a:endParaRPr>
                    </a:p>
                    <a:p>
                      <a:pPr algn="ctr" rtl="0" fontAlgn="ctr"/>
                      <a:r>
                        <a:rPr lang="ko-KR" altLang="en-US" sz="1100" b="1" i="0" u="none" strike="noStrike" smtClean="0">
                          <a:solidFill>
                            <a:schemeClr val="tx1"/>
                          </a:solidFill>
                          <a:latin typeface="+mn-ea"/>
                          <a:ea typeface="+mn-ea"/>
                        </a:rPr>
                        <a:t>형태업소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단란주점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7916">
                <a:tc rowSpan="2">
                  <a:txBody>
                    <a:bodyPr/>
                    <a:lstStyle/>
                    <a:p>
                      <a:pPr algn="ctr" rtl="0" fontAlgn="ctr"/>
                      <a:r>
                        <a:rPr lang="en-US" altLang="ko-KR" sz="1100" b="1" i="0" u="none" strike="noStrike" smtClean="0">
                          <a:solidFill>
                            <a:schemeClr val="bg1"/>
                          </a:solidFill>
                          <a:latin typeface="+mn-ea"/>
                          <a:ea typeface="+mn-ea"/>
                        </a:rPr>
                        <a:t>’14</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rowSpan="2">
                  <a:txBody>
                    <a:bodyPr/>
                    <a:lstStyle/>
                    <a:p>
                      <a:pPr algn="ctr" rtl="0" fontAlgn="ctr"/>
                      <a:r>
                        <a:rPr lang="en-US" altLang="ko-KR" sz="1100" b="1" i="0" u="none" strike="noStrike" smtClean="0">
                          <a:solidFill>
                            <a:schemeClr val="bg1"/>
                          </a:solidFill>
                          <a:latin typeface="+mn-ea"/>
                          <a:ea typeface="+mn-ea"/>
                        </a:rPr>
                        <a:t>’15</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rowSpan="3">
                  <a:txBody>
                    <a:bodyPr/>
                    <a:lstStyle/>
                    <a:p>
                      <a:pPr algn="ctr" rtl="0" fontAlgn="ctr"/>
                      <a:r>
                        <a:rPr lang="en-US" altLang="ko-KR" sz="1100" b="1" i="0" u="none" strike="noStrike" smtClean="0">
                          <a:solidFill>
                            <a:schemeClr val="bg1"/>
                          </a:solidFill>
                          <a:latin typeface="+mn-ea"/>
                          <a:ea typeface="+mn-ea"/>
                        </a:rPr>
                        <a:t>‘16</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35" name="직선 연결선 34"/>
          <p:cNvCxnSpPr/>
          <p:nvPr/>
        </p:nvCxnSpPr>
        <p:spPr>
          <a:xfrm>
            <a:off x="365327" y="4755640"/>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64927" y="4431604"/>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및 점당 매출액 현황</a:t>
            </a:r>
          </a:p>
        </p:txBody>
      </p:sp>
      <p:graphicFrame>
        <p:nvGraphicFramePr>
          <p:cNvPr id="37" name="표 36"/>
          <p:cNvGraphicFramePr>
            <a:graphicFrameLocks noGrp="1"/>
          </p:cNvGraphicFramePr>
          <p:nvPr>
            <p:extLst>
              <p:ext uri="{D42A27DB-BD31-4B8C-83A1-F6EECF244321}">
                <p14:modId xmlns:p14="http://schemas.microsoft.com/office/powerpoint/2010/main" val="1644106765"/>
              </p:ext>
            </p:extLst>
          </p:nvPr>
        </p:nvGraphicFramePr>
        <p:xfrm>
          <a:off x="372517" y="4829317"/>
          <a:ext cx="8506979" cy="1663495"/>
        </p:xfrm>
        <a:graphic>
          <a:graphicData uri="http://schemas.openxmlformats.org/drawingml/2006/table">
            <a:tbl>
              <a:tblPr/>
              <a:tblGrid>
                <a:gridCol w="563079"/>
                <a:gridCol w="419070"/>
                <a:gridCol w="752483"/>
                <a:gridCol w="752483"/>
                <a:gridCol w="752483"/>
                <a:gridCol w="752483"/>
                <a:gridCol w="752483"/>
                <a:gridCol w="752483"/>
                <a:gridCol w="752483"/>
                <a:gridCol w="752483"/>
                <a:gridCol w="752483"/>
                <a:gridCol w="752483"/>
              </a:tblGrid>
              <a:tr h="264829">
                <a:tc gridSpan="2">
                  <a:txBody>
                    <a:bodyPr/>
                    <a:lstStyle/>
                    <a:p>
                      <a:pPr algn="ctr" rtl="0" fontAlgn="ctr"/>
                      <a:r>
                        <a:rPr lang="ko-KR" altLang="en-US" sz="1100" b="1" i="0" u="none" strike="noStrike" smtClean="0">
                          <a:solidFill>
                            <a:schemeClr val="bg1"/>
                          </a:solidFill>
                          <a:latin typeface="+mn-ea"/>
                          <a:ea typeface="+mn-ea"/>
                        </a:rPr>
                        <a:t>업종</a:t>
                      </a:r>
                      <a:endParaRPr 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rgbClr val="FF0000"/>
                          </a:solidFill>
                          <a:latin typeface="+mn-ea"/>
                          <a:ea typeface="+mn-ea"/>
                        </a:rPr>
                        <a:t>일반음식</a:t>
                      </a:r>
                      <a:endParaRPr lang="en-US" altLang="ko-KR" sz="1100" b="1" i="0" u="none" strike="noStrike" smtClean="0">
                        <a:solidFill>
                          <a:srgbClr val="FF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rgbClr val="3333FF"/>
                          </a:solidFill>
                          <a:latin typeface="+mn-ea"/>
                          <a:ea typeface="+mn-ea"/>
                        </a:rPr>
                        <a:t>의료기관</a:t>
                      </a:r>
                      <a:endParaRPr lang="en-US" sz="1100" b="1" i="0" u="none" strike="noStrike">
                        <a:solidFill>
                          <a:srgbClr val="3333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학원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보건</a:t>
                      </a:r>
                      <a:r>
                        <a:rPr lang="en-US" altLang="ko-KR" sz="1100" b="1" i="0" u="none" strike="noStrike" smtClean="0">
                          <a:solidFill>
                            <a:schemeClr val="tx1"/>
                          </a:solidFill>
                          <a:latin typeface="+mn-ea"/>
                          <a:ea typeface="+mn-ea"/>
                        </a:rPr>
                        <a:t>/</a:t>
                      </a:r>
                      <a:r>
                        <a:rPr lang="ko-KR" altLang="en-US" sz="1100" b="1" i="0" u="none" strike="noStrike" smtClean="0">
                          <a:solidFill>
                            <a:schemeClr val="tx1"/>
                          </a:solidFill>
                          <a:latin typeface="+mn-ea"/>
                          <a:ea typeface="+mn-ea"/>
                        </a:rPr>
                        <a:t>위생</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휴게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유흥주점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의류</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음식료품</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회원제</a:t>
                      </a:r>
                      <a:endParaRPr lang="en-US" altLang="ko-KR" sz="1100" b="1" i="0" u="none" strike="noStrike" smtClean="0">
                        <a:solidFill>
                          <a:schemeClr val="tx1"/>
                        </a:solidFill>
                        <a:latin typeface="+mn-ea"/>
                        <a:ea typeface="+mn-ea"/>
                      </a:endParaRPr>
                    </a:p>
                    <a:p>
                      <a:pPr algn="ctr" rtl="0" fontAlgn="ctr"/>
                      <a:r>
                        <a:rPr lang="ko-KR" altLang="en-US" sz="1100" b="1" i="0" u="none" strike="noStrike" smtClean="0">
                          <a:solidFill>
                            <a:schemeClr val="tx1"/>
                          </a:solidFill>
                          <a:latin typeface="+mn-ea"/>
                          <a:ea typeface="+mn-ea"/>
                        </a:rPr>
                        <a:t>형태업소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단란주점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4829">
                <a:tc gridSpan="2">
                  <a:txBody>
                    <a:bodyPr/>
                    <a:lstStyle/>
                    <a:p>
                      <a:pPr algn="ctr" rtl="0" fontAlgn="ctr"/>
                      <a:r>
                        <a:rPr lang="ko-KR" altLang="en-US" sz="1100" b="1" i="0" u="none" strike="noStrike" smtClean="0">
                          <a:solidFill>
                            <a:schemeClr val="bg1"/>
                          </a:solidFill>
                          <a:latin typeface="+mn-ea"/>
                          <a:ea typeface="+mn-ea"/>
                        </a:rPr>
                        <a:t>전체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9</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gridSpan="2">
                  <a:txBody>
                    <a:bodyPr/>
                    <a:lstStyle/>
                    <a:p>
                      <a:pPr algn="ctr" rtl="0" fontAlgn="ctr"/>
                      <a:r>
                        <a:rPr lang="ko-KR" altLang="en-US" sz="1100" b="1" i="0" u="none" strike="noStrike" smtClean="0">
                          <a:solidFill>
                            <a:schemeClr val="bg1"/>
                          </a:solidFill>
                          <a:latin typeface="+mn-ea"/>
                          <a:ea typeface="+mn-ea"/>
                        </a:rPr>
                        <a:t>영업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3333FF"/>
                          </a:solidFill>
                          <a:latin typeface="+mn-ea"/>
                          <a:ea typeface="+mn-ea"/>
                        </a:rPr>
                        <a:t>10</a:t>
                      </a:r>
                      <a:r>
                        <a:rPr lang="ko-KR" altLang="en-US" sz="1000" b="0" i="0" u="none" strike="noStrike" smtClean="0">
                          <a:solidFill>
                            <a:srgbClr val="3333FF"/>
                          </a:solidFill>
                          <a:latin typeface="+mn-ea"/>
                          <a:ea typeface="+mn-ea"/>
                        </a:rPr>
                        <a:t>년 </a:t>
                      </a:r>
                      <a:r>
                        <a:rPr lang="en-US" altLang="ko-KR" sz="1000" b="0" i="0" u="none" strike="noStrike" smtClean="0">
                          <a:solidFill>
                            <a:srgbClr val="3333FF"/>
                          </a:solidFill>
                          <a:latin typeface="+mn-ea"/>
                          <a:ea typeface="+mn-ea"/>
                        </a:rPr>
                        <a:t>9</a:t>
                      </a:r>
                      <a:r>
                        <a:rPr lang="ko-KR" altLang="en-US" sz="1000" b="0" i="0" u="none" strike="noStrike" smtClean="0">
                          <a:solidFill>
                            <a:srgbClr val="3333FF"/>
                          </a:solidFill>
                          <a:latin typeface="+mn-ea"/>
                          <a:ea typeface="+mn-ea"/>
                        </a:rPr>
                        <a:t>개월</a:t>
                      </a:r>
                      <a:endParaRPr lang="ko-KR" altLang="en-US" sz="1000" b="0" i="0" u="none" strike="noStrike">
                        <a:solidFill>
                          <a:srgbClr val="3333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9</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gridSpan="2">
                  <a:txBody>
                    <a:bodyPr/>
                    <a:lstStyle/>
                    <a:p>
                      <a:pPr algn="ctr" rtl="0" fontAlgn="ctr"/>
                      <a:r>
                        <a:rPr lang="ko-KR" altLang="en-US" sz="1100" b="1" i="0" u="none" strike="noStrike" smtClean="0">
                          <a:solidFill>
                            <a:schemeClr val="bg1"/>
                          </a:solidFill>
                          <a:latin typeface="+mn-ea"/>
                          <a:ea typeface="+mn-ea"/>
                        </a:rPr>
                        <a:t>폐업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B w="28575" cap="flat" cmpd="sng" algn="ctr">
                      <a:solidFill>
                        <a:schemeClr val="bg1">
                          <a:lumMod val="75000"/>
                        </a:schemeClr>
                      </a:solidFill>
                      <a:prstDash val="solid"/>
                      <a:round/>
                      <a:headEnd type="none" w="med" len="med"/>
                      <a:tailEnd type="none" w="med" len="med"/>
                    </a:lnB>
                  </a:tcPr>
                </a:tc>
                <a:tc>
                  <a:txBody>
                    <a:bodyPr/>
                    <a:lstStyle/>
                    <a:p>
                      <a:pPr algn="ctr" rtl="0" fontAlgn="ctr"/>
                      <a:r>
                        <a:rPr lang="en-US" altLang="ko-KR" sz="1000" b="0" i="0" u="none" strike="noStrike" smtClean="0">
                          <a:solidFill>
                            <a:srgbClr val="FF0000"/>
                          </a:solidFill>
                          <a:latin typeface="+mn-ea"/>
                          <a:ea typeface="+mn-ea"/>
                        </a:rPr>
                        <a:t>2</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6</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9</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2</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7</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9</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64829">
                <a:tc rowSpan="2">
                  <a:txBody>
                    <a:bodyPr/>
                    <a:lstStyle/>
                    <a:p>
                      <a:pPr algn="ctr" rtl="0" fontAlgn="ctr"/>
                      <a:r>
                        <a:rPr lang="ko-KR" altLang="en-US" sz="1100" b="1" i="0" u="none" strike="noStrike" smtClean="0">
                          <a:solidFill>
                            <a:schemeClr val="bg1"/>
                          </a:solidFill>
                          <a:latin typeface="+mn-ea"/>
                          <a:ea typeface="+mn-ea"/>
                        </a:rPr>
                        <a:t>점당 매출</a:t>
                      </a:r>
                      <a:endParaRPr lang="en-US" altLang="ko-KR" sz="1100" b="1" i="0" u="none" strike="noStrike" smtClean="0">
                        <a:solidFill>
                          <a:schemeClr val="bg1"/>
                        </a:solidFill>
                        <a:latin typeface="+mn-ea"/>
                        <a:ea typeface="+mn-ea"/>
                      </a:endParaRPr>
                    </a:p>
                    <a:p>
                      <a:pPr algn="ctr" rtl="0" fontAlgn="ctr"/>
                      <a:r>
                        <a:rPr lang="en-US" altLang="ko-KR" sz="1000" b="1" i="0" u="none" strike="noStrike" smtClean="0">
                          <a:solidFill>
                            <a:schemeClr val="bg1"/>
                          </a:solidFill>
                          <a:latin typeface="+mn-ea"/>
                          <a:ea typeface="+mn-ea"/>
                        </a:rPr>
                        <a:t>(</a:t>
                      </a:r>
                      <a:r>
                        <a:rPr lang="ko-KR" altLang="en-US" sz="1000" b="1" i="0" u="none" strike="noStrike" smtClean="0">
                          <a:solidFill>
                            <a:schemeClr val="bg1"/>
                          </a:solidFill>
                          <a:latin typeface="+mn-ea"/>
                          <a:ea typeface="+mn-ea"/>
                        </a:rPr>
                        <a:t>백만원</a:t>
                      </a:r>
                      <a:r>
                        <a:rPr lang="en-US" altLang="ko-KR" sz="1000" b="1" i="0" u="none" strike="noStrike" smtClean="0">
                          <a:solidFill>
                            <a:schemeClr val="bg1"/>
                          </a:solidFill>
                          <a:latin typeface="+mn-ea"/>
                          <a:ea typeface="+mn-ea"/>
                        </a:rPr>
                        <a:t>)</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0" marR="0" marT="4070" marB="0" anchor="ctr">
                    <a:lnL w="12700" cap="flat" cmpd="sng" algn="ctr">
                      <a:solidFill>
                        <a:schemeClr val="bg1">
                          <a:lumMod val="75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chemeClr val="tx1"/>
                          </a:solidFill>
                          <a:latin typeface="+mn-ea"/>
                          <a:ea typeface="+mn-ea"/>
                        </a:rPr>
                        <a:t>20</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50</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11</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18</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51</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20</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108</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vMerge="1">
                  <a:txBody>
                    <a:bodyPr/>
                    <a:lstStyle/>
                    <a:p>
                      <a:pPr algn="ctr" rtl="0" fontAlgn="ct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chemeClr val="tx1"/>
                          </a:solidFill>
                          <a:latin typeface="+mn-ea"/>
                          <a:ea typeface="+mn-ea"/>
                        </a:rPr>
                        <a:t>21</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68</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9</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29</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12</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29</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9</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131</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9" name="TextBox 38"/>
          <p:cNvSpPr txBox="1"/>
          <p:nvPr/>
        </p:nvSpPr>
        <p:spPr>
          <a:xfrm>
            <a:off x="395536" y="4330769"/>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5" name="위쪽 화살표 14"/>
          <p:cNvSpPr/>
          <p:nvPr/>
        </p:nvSpPr>
        <p:spPr>
          <a:xfrm rot="10800000">
            <a:off x="1763688" y="3197023"/>
            <a:ext cx="288032" cy="80720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위쪽 화살표 15"/>
          <p:cNvSpPr/>
          <p:nvPr/>
        </p:nvSpPr>
        <p:spPr>
          <a:xfrm>
            <a:off x="1763688" y="2728971"/>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7" name="위쪽 화살표 16"/>
          <p:cNvSpPr/>
          <p:nvPr/>
        </p:nvSpPr>
        <p:spPr>
          <a:xfrm>
            <a:off x="3275856" y="2744925"/>
            <a:ext cx="288032" cy="79964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0800000">
            <a:off x="2519772" y="2744924"/>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 name="위쪽 화살표 19"/>
          <p:cNvSpPr/>
          <p:nvPr/>
        </p:nvSpPr>
        <p:spPr>
          <a:xfrm rot="10800000">
            <a:off x="7021677" y="2744925"/>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10800000">
            <a:off x="4788024" y="3197023"/>
            <a:ext cx="288032" cy="33998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10800000">
            <a:off x="5508104" y="3176972"/>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위쪽 화살표 27"/>
          <p:cNvSpPr/>
          <p:nvPr/>
        </p:nvSpPr>
        <p:spPr>
          <a:xfrm>
            <a:off x="5508103" y="2744924"/>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a:off x="7776356" y="317697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a:off x="8568444" y="605729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a:off x="5544108" y="6057291"/>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위쪽 화살표 44"/>
          <p:cNvSpPr/>
          <p:nvPr/>
        </p:nvSpPr>
        <p:spPr>
          <a:xfrm>
            <a:off x="2519772" y="605729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위쪽 화살표 45"/>
          <p:cNvSpPr/>
          <p:nvPr/>
        </p:nvSpPr>
        <p:spPr>
          <a:xfrm rot="10800000">
            <a:off x="3274781" y="3648554"/>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위쪽 화살표 46"/>
          <p:cNvSpPr/>
          <p:nvPr/>
        </p:nvSpPr>
        <p:spPr>
          <a:xfrm>
            <a:off x="4031941" y="3645024"/>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8" name="위쪽 화살표 47"/>
          <p:cNvSpPr/>
          <p:nvPr/>
        </p:nvSpPr>
        <p:spPr>
          <a:xfrm rot="10800000">
            <a:off x="6300192" y="3176972"/>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9" name="위쪽 화살표 48"/>
          <p:cNvSpPr/>
          <p:nvPr/>
        </p:nvSpPr>
        <p:spPr>
          <a:xfrm rot="10800000">
            <a:off x="7021677" y="3645024"/>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0" name="위쪽 화살표 49"/>
          <p:cNvSpPr/>
          <p:nvPr/>
        </p:nvSpPr>
        <p:spPr>
          <a:xfrm>
            <a:off x="4031940" y="6053109"/>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1" name="위쪽 화살표 50"/>
          <p:cNvSpPr/>
          <p:nvPr/>
        </p:nvSpPr>
        <p:spPr>
          <a:xfrm rot="10800000">
            <a:off x="3274781" y="6057292"/>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2" name="위쪽 화살표 51"/>
          <p:cNvSpPr/>
          <p:nvPr/>
        </p:nvSpPr>
        <p:spPr>
          <a:xfrm>
            <a:off x="4835292" y="6053108"/>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3" name="위쪽 화살표 52"/>
          <p:cNvSpPr/>
          <p:nvPr/>
        </p:nvSpPr>
        <p:spPr>
          <a:xfrm rot="10800000">
            <a:off x="6300192" y="6033891"/>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5" name="위쪽 화살표 54"/>
          <p:cNvSpPr/>
          <p:nvPr/>
        </p:nvSpPr>
        <p:spPr>
          <a:xfrm>
            <a:off x="7776356" y="6041339"/>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직사각형 39"/>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학원 업종의 개폐업이 활발하고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학원 업종이 개업추세</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 업종은 폐업추세이며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의류 업종의 폐업 기준 평균 업력이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6~7</a:t>
            </a:r>
            <a:r>
              <a:rPr lang="ko-KR" altLang="en-US" sz="1600" spc="100">
                <a:ln>
                  <a:solidFill>
                    <a:prstClr val="black">
                      <a:alpha val="20000"/>
                    </a:prstClr>
                  </a:solidFill>
                </a:ln>
                <a:solidFill>
                  <a:srgbClr val="000000"/>
                </a:solidFill>
                <a:latin typeface="NOVA Bold"/>
                <a:ea typeface="NOVA Bold"/>
                <a:cs typeface="Arial" pitchFamily="34" charset="0"/>
              </a:rPr>
              <a:t>개월로 가장 짧음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1" name="TextBox 40"/>
          <p:cNvSpPr txBox="1"/>
          <p:nvPr/>
        </p:nvSpPr>
        <p:spPr>
          <a:xfrm>
            <a:off x="1563299"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42" name="TextBox 41"/>
          <p:cNvSpPr txBox="1"/>
          <p:nvPr/>
        </p:nvSpPr>
        <p:spPr>
          <a:xfrm>
            <a:off x="2339752"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43" name="TextBox 42"/>
          <p:cNvSpPr txBox="1"/>
          <p:nvPr/>
        </p:nvSpPr>
        <p:spPr>
          <a:xfrm>
            <a:off x="3059832"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FF0000"/>
                </a:solidFill>
                <a:cs typeface="Arial Narrow" pitchFamily="34" charset="0"/>
              </a:rPr>
              <a:t>∧</a:t>
            </a:r>
            <a:endParaRPr lang="ko-KR" altLang="en-US" sz="1500">
              <a:solidFill>
                <a:srgbClr val="FF0000"/>
              </a:solidFill>
              <a:cs typeface="Arial Narrow" pitchFamily="34" charset="0"/>
            </a:endParaRPr>
          </a:p>
        </p:txBody>
      </p:sp>
      <p:sp>
        <p:nvSpPr>
          <p:cNvPr id="44" name="TextBox 43"/>
          <p:cNvSpPr txBox="1"/>
          <p:nvPr/>
        </p:nvSpPr>
        <p:spPr>
          <a:xfrm>
            <a:off x="3836285"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4" name="TextBox 53"/>
          <p:cNvSpPr txBox="1"/>
          <p:nvPr/>
        </p:nvSpPr>
        <p:spPr>
          <a:xfrm>
            <a:off x="4572000"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6" name="TextBox 55"/>
          <p:cNvSpPr txBox="1"/>
          <p:nvPr/>
        </p:nvSpPr>
        <p:spPr>
          <a:xfrm>
            <a:off x="5348453"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FF0000"/>
                </a:solidFill>
                <a:cs typeface="Arial Narrow" pitchFamily="34" charset="0"/>
              </a:rPr>
              <a:t>∧</a:t>
            </a:r>
            <a:endParaRPr lang="ko-KR" altLang="en-US" sz="1500">
              <a:solidFill>
                <a:srgbClr val="FF0000"/>
              </a:solidFill>
              <a:cs typeface="Arial Narrow" pitchFamily="34" charset="0"/>
            </a:endParaRPr>
          </a:p>
        </p:txBody>
      </p:sp>
      <p:sp>
        <p:nvSpPr>
          <p:cNvPr id="60" name="TextBox 59"/>
          <p:cNvSpPr txBox="1"/>
          <p:nvPr/>
        </p:nvSpPr>
        <p:spPr>
          <a:xfrm>
            <a:off x="6084168"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61" name="TextBox 60"/>
          <p:cNvSpPr txBox="1"/>
          <p:nvPr/>
        </p:nvSpPr>
        <p:spPr>
          <a:xfrm>
            <a:off x="8352420"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FF0000"/>
                </a:solidFill>
                <a:cs typeface="Arial Narrow" pitchFamily="34" charset="0"/>
              </a:rPr>
              <a:t>∧</a:t>
            </a:r>
            <a:endParaRPr lang="ko-KR" altLang="en-US" sz="1500">
              <a:solidFill>
                <a:srgbClr val="FF0000"/>
              </a:solidFill>
              <a:cs typeface="Arial Narrow" pitchFamily="34" charset="0"/>
            </a:endParaRPr>
          </a:p>
        </p:txBody>
      </p:sp>
    </p:spTree>
    <p:extLst>
      <p:ext uri="{BB962C8B-B14F-4D97-AF65-F5344CB8AC3E}">
        <p14:creationId xmlns:p14="http://schemas.microsoft.com/office/powerpoint/2010/main" val="222752817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 속성 현황</a:t>
            </a:r>
            <a:endParaRPr lang="ko-KR" altLang="en-US"/>
          </a:p>
        </p:txBody>
      </p:sp>
      <p:sp>
        <p:nvSpPr>
          <p:cNvPr id="3" name="제목 2"/>
          <p:cNvSpPr>
            <a:spLocks noGrp="1"/>
          </p:cNvSpPr>
          <p:nvPr>
            <p:ph type="title"/>
          </p:nvPr>
        </p:nvSpPr>
        <p:spPr/>
        <p:txBody>
          <a:bodyPr/>
          <a:lstStyle/>
          <a:p>
            <a:r>
              <a:rPr lang="ko-KR" altLang="en-US" smtClean="0"/>
              <a:t>     제주시 일도</a:t>
            </a:r>
            <a:r>
              <a:rPr lang="en-US" altLang="ko-KR" smtClean="0"/>
              <a:t>2</a:t>
            </a:r>
            <a:r>
              <a:rPr lang="ko-KR" altLang="en-US" smtClean="0"/>
              <a:t>동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a:t>
            </a:r>
            <a:endParaRPr lang="ko-KR" altLang="en-US" b="1">
              <a:solidFill>
                <a:srgbClr val="FFFFFF"/>
              </a:solidFill>
              <a:latin typeface="Arial" pitchFamily="34" charset="0"/>
              <a:cs typeface="Arial" pitchFamily="34" charset="0"/>
            </a:endParaRPr>
          </a:p>
        </p:txBody>
      </p:sp>
      <p:cxnSp>
        <p:nvCxnSpPr>
          <p:cNvPr id="16" name="직선 연결선 15"/>
          <p:cNvCxnSpPr/>
          <p:nvPr/>
        </p:nvCxnSpPr>
        <p:spPr>
          <a:xfrm>
            <a:off x="503948" y="3064338"/>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03548" y="2740302"/>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8" name="직선 연결선 17"/>
          <p:cNvCxnSpPr/>
          <p:nvPr/>
        </p:nvCxnSpPr>
        <p:spPr>
          <a:xfrm>
            <a:off x="4103948" y="2318897"/>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103948" y="2029633"/>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0" name="표 19"/>
          <p:cNvGraphicFramePr>
            <a:graphicFrameLocks noGrp="1"/>
          </p:cNvGraphicFramePr>
          <p:nvPr>
            <p:extLst>
              <p:ext uri="{D42A27DB-BD31-4B8C-83A1-F6EECF244321}">
                <p14:modId xmlns:p14="http://schemas.microsoft.com/office/powerpoint/2010/main" val="3270638177"/>
              </p:ext>
            </p:extLst>
          </p:nvPr>
        </p:nvGraphicFramePr>
        <p:xfrm>
          <a:off x="4103947" y="2391645"/>
          <a:ext cx="4752129" cy="1007372"/>
        </p:xfrm>
        <a:graphic>
          <a:graphicData uri="http://schemas.openxmlformats.org/drawingml/2006/table">
            <a:tbl>
              <a:tblPr/>
              <a:tblGrid>
                <a:gridCol w="648073"/>
                <a:gridCol w="630070"/>
                <a:gridCol w="630070"/>
                <a:gridCol w="710979"/>
                <a:gridCol w="710979"/>
                <a:gridCol w="710979"/>
                <a:gridCol w="710979"/>
              </a:tblGrid>
              <a:tr h="253777">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성별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100" b="1" i="0" u="none" strike="noStrike" smtClean="0">
                          <a:solidFill>
                            <a:schemeClr val="bg1"/>
                          </a:solidFill>
                          <a:latin typeface="+mn-ea"/>
                          <a:ea typeface="+mn-ea"/>
                        </a:rPr>
                        <a:t>연령대별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377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남</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여</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 이하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 이상</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990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49909">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2" name="표 21"/>
          <p:cNvGraphicFramePr>
            <a:graphicFrameLocks noGrp="1"/>
          </p:cNvGraphicFramePr>
          <p:nvPr>
            <p:extLst>
              <p:ext uri="{D42A27DB-BD31-4B8C-83A1-F6EECF244321}">
                <p14:modId xmlns:p14="http://schemas.microsoft.com/office/powerpoint/2010/main" val="2192767918"/>
              </p:ext>
            </p:extLst>
          </p:nvPr>
        </p:nvGraphicFramePr>
        <p:xfrm>
          <a:off x="4103945" y="4010593"/>
          <a:ext cx="4752531" cy="923514"/>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시간대별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요일</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8~18</a:t>
                      </a:r>
                      <a:r>
                        <a:rPr lang="ko-KR" altLang="en-US" sz="1100" b="1" i="0" u="none" strike="noStrike" smtClean="0">
                          <a:solidFill>
                            <a:schemeClr val="bg1"/>
                          </a:solidFill>
                          <a:latin typeface="+mn-ea"/>
                          <a:ea typeface="+mn-ea"/>
                        </a:rPr>
                        <a:t>시</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18~8</a:t>
                      </a:r>
                      <a:r>
                        <a:rPr lang="ko-KR" altLang="en-US" sz="1100" b="1" i="0" u="none" strike="noStrike" smtClean="0">
                          <a:solidFill>
                            <a:schemeClr val="bg1"/>
                          </a:solidFill>
                          <a:latin typeface="+mn-ea"/>
                          <a:ea typeface="+mn-ea"/>
                        </a:rPr>
                        <a:t>시</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주말</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주중</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651045"/>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273596034"/>
              </p:ext>
            </p:extLst>
          </p:nvPr>
        </p:nvGraphicFramePr>
        <p:xfrm>
          <a:off x="431540" y="5054709"/>
          <a:ext cx="3276364" cy="864096"/>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인당 건수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인당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건당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91,569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27,101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106,331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29,456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82701"/>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659157"/>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8" name="모서리가 둥근 직사각형 27"/>
          <p:cNvSpPr/>
          <p:nvPr/>
        </p:nvSpPr>
        <p:spPr>
          <a:xfrm>
            <a:off x="341516" y="2285857"/>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9" name="표 28"/>
          <p:cNvGraphicFramePr>
            <a:graphicFrameLocks noGrp="1"/>
          </p:cNvGraphicFramePr>
          <p:nvPr>
            <p:extLst>
              <p:ext uri="{D42A27DB-BD31-4B8C-83A1-F6EECF244321}">
                <p14:modId xmlns:p14="http://schemas.microsoft.com/office/powerpoint/2010/main" val="3263543757"/>
              </p:ext>
            </p:extLst>
          </p:nvPr>
        </p:nvGraphicFramePr>
        <p:xfrm>
          <a:off x="4103948" y="5630772"/>
          <a:ext cx="4752526" cy="730388"/>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1~3</a:t>
                      </a:r>
                      <a:r>
                        <a:rPr lang="en-US" sz="1100" b="1" i="0" u="none" strike="noStrike" baseline="0" smtClean="0">
                          <a:solidFill>
                            <a:schemeClr val="bg1"/>
                          </a:solidFill>
                          <a:latin typeface="+mn-ea"/>
                          <a:ea typeface="+mn-ea"/>
                        </a:rPr>
                        <a:t>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3~5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 Km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30%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31%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1" name="TextBox 30"/>
          <p:cNvSpPr txBox="1"/>
          <p:nvPr/>
        </p:nvSpPr>
        <p:spPr>
          <a:xfrm>
            <a:off x="4103948" y="5270733"/>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cxnSp>
        <p:nvCxnSpPr>
          <p:cNvPr id="33" name="직선 연결선 32"/>
          <p:cNvCxnSpPr/>
          <p:nvPr/>
        </p:nvCxnSpPr>
        <p:spPr>
          <a:xfrm>
            <a:off x="4139952" y="3939077"/>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4139952" y="5559257"/>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42" name="표 41"/>
          <p:cNvGraphicFramePr>
            <a:graphicFrameLocks noGrp="1"/>
          </p:cNvGraphicFramePr>
          <p:nvPr>
            <p:extLst>
              <p:ext uri="{D42A27DB-BD31-4B8C-83A1-F6EECF244321}">
                <p14:modId xmlns:p14="http://schemas.microsoft.com/office/powerpoint/2010/main" val="741873557"/>
              </p:ext>
            </p:extLst>
          </p:nvPr>
        </p:nvGraphicFramePr>
        <p:xfrm>
          <a:off x="478612" y="3172350"/>
          <a:ext cx="3229291" cy="915414"/>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고객수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거래건수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거래금액</a:t>
                      </a:r>
                      <a:endParaRPr lang="en-US" altLang="ko-KR" sz="1100" b="1" i="0" u="none" strike="noStrike" smtClean="0">
                        <a:solidFill>
                          <a:schemeClr val="bg1"/>
                        </a:solidFill>
                        <a:latin typeface="+mn-ea"/>
                        <a:ea typeface="+mn-ea"/>
                      </a:endParaRPr>
                    </a:p>
                    <a:p>
                      <a:pPr algn="ctr" rtl="0" fontAlgn="ctr"/>
                      <a:r>
                        <a:rPr lang="en-US"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백만원</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13,729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46,387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1,257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17,325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62,541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1,842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8" name="위쪽 화살표 37"/>
          <p:cNvSpPr/>
          <p:nvPr/>
        </p:nvSpPr>
        <p:spPr>
          <a:xfrm>
            <a:off x="1691680" y="3610656"/>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a:off x="2591780" y="3610656"/>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a:off x="6462010" y="2956749"/>
            <a:ext cx="288032" cy="37026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위쪽 화살표 42"/>
          <p:cNvSpPr/>
          <p:nvPr/>
        </p:nvSpPr>
        <p:spPr>
          <a:xfrm rot="10800000">
            <a:off x="8604448" y="2983995"/>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9" name="위쪽 화살표 58"/>
          <p:cNvSpPr/>
          <p:nvPr/>
        </p:nvSpPr>
        <p:spPr>
          <a:xfrm>
            <a:off x="5112060" y="2956749"/>
            <a:ext cx="288032" cy="37026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0" name="위쪽 화살표 59"/>
          <p:cNvSpPr/>
          <p:nvPr/>
        </p:nvSpPr>
        <p:spPr>
          <a:xfrm rot="10800000">
            <a:off x="5724128" y="2966969"/>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a:off x="6606026" y="4515141"/>
            <a:ext cx="288032" cy="36004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10800000">
            <a:off x="5652120" y="4542627"/>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5" name="위쪽 화살표 64"/>
          <p:cNvSpPr/>
          <p:nvPr/>
        </p:nvSpPr>
        <p:spPr>
          <a:xfrm>
            <a:off x="8532440" y="5919297"/>
            <a:ext cx="288032" cy="38609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6" name="위쪽 화살표 65"/>
          <p:cNvSpPr/>
          <p:nvPr/>
        </p:nvSpPr>
        <p:spPr>
          <a:xfrm>
            <a:off x="3419872" y="3610656"/>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7" name="위쪽 화살표 66"/>
          <p:cNvSpPr/>
          <p:nvPr/>
        </p:nvSpPr>
        <p:spPr>
          <a:xfrm>
            <a:off x="1655676" y="5410856"/>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9" name="위쪽 화살표 68"/>
          <p:cNvSpPr/>
          <p:nvPr/>
        </p:nvSpPr>
        <p:spPr>
          <a:xfrm rot="10800000">
            <a:off x="7848364" y="2983995"/>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0" name="위쪽 화살표 69"/>
          <p:cNvSpPr/>
          <p:nvPr/>
        </p:nvSpPr>
        <p:spPr>
          <a:xfrm>
            <a:off x="2591780" y="5410856"/>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1" name="위쪽 화살표 70"/>
          <p:cNvSpPr/>
          <p:nvPr/>
        </p:nvSpPr>
        <p:spPr>
          <a:xfrm>
            <a:off x="3419872" y="5410856"/>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2" name="위쪽 화살표 71"/>
          <p:cNvSpPr/>
          <p:nvPr/>
        </p:nvSpPr>
        <p:spPr>
          <a:xfrm rot="10800000">
            <a:off x="5652120" y="5955301"/>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직사각형 36"/>
          <p:cNvSpPr/>
          <p:nvPr/>
        </p:nvSpPr>
        <p:spPr>
          <a:xfrm>
            <a:off x="71500" y="1124744"/>
            <a:ext cx="8964996"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증가로 인해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 모두 증가 추세이고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인당 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금액 증가로 인해 인당 금액이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남성</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 이하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 시간대 거래금액 비율이 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4" name="타원 43"/>
          <p:cNvSpPr/>
          <p:nvPr/>
        </p:nvSpPr>
        <p:spPr>
          <a:xfrm>
            <a:off x="1079612" y="3501007"/>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타원 44"/>
          <p:cNvSpPr/>
          <p:nvPr/>
        </p:nvSpPr>
        <p:spPr>
          <a:xfrm>
            <a:off x="1979712" y="3501007"/>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타원 45"/>
          <p:cNvSpPr/>
          <p:nvPr/>
        </p:nvSpPr>
        <p:spPr>
          <a:xfrm>
            <a:off x="2879812" y="3501007"/>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7" name="구부러진 연결선 46"/>
          <p:cNvCxnSpPr>
            <a:stCxn id="44" idx="4"/>
            <a:endCxn id="45" idx="4"/>
          </p:cNvCxnSpPr>
          <p:nvPr/>
        </p:nvCxnSpPr>
        <p:spPr>
          <a:xfrm rot="16200000" flipH="1">
            <a:off x="1961710" y="3627022"/>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구부러진 연결선 47"/>
          <p:cNvCxnSpPr>
            <a:stCxn id="44" idx="4"/>
            <a:endCxn id="46" idx="4"/>
          </p:cNvCxnSpPr>
          <p:nvPr/>
        </p:nvCxnSpPr>
        <p:spPr>
          <a:xfrm rot="16200000" flipH="1">
            <a:off x="2411760" y="3176972"/>
            <a:ext cx="12700" cy="18002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구부러진 연결선 48"/>
          <p:cNvCxnSpPr>
            <a:stCxn id="50" idx="4"/>
            <a:endCxn id="51" idx="4"/>
          </p:cNvCxnSpPr>
          <p:nvPr/>
        </p:nvCxnSpPr>
        <p:spPr>
          <a:xfrm rot="16200000" flipH="1">
            <a:off x="1961710" y="5463226"/>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타원 49"/>
          <p:cNvSpPr/>
          <p:nvPr/>
        </p:nvSpPr>
        <p:spPr>
          <a:xfrm>
            <a:off x="1079612" y="5337211"/>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1" name="타원 50"/>
          <p:cNvSpPr/>
          <p:nvPr/>
        </p:nvSpPr>
        <p:spPr>
          <a:xfrm>
            <a:off x="1979712" y="5337211"/>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2" name="타원 51"/>
          <p:cNvSpPr/>
          <p:nvPr/>
        </p:nvSpPr>
        <p:spPr>
          <a:xfrm>
            <a:off x="2879812" y="5337211"/>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53" name="구부러진 연결선 52"/>
          <p:cNvCxnSpPr>
            <a:stCxn id="52" idx="4"/>
            <a:endCxn id="51" idx="4"/>
          </p:cNvCxnSpPr>
          <p:nvPr/>
        </p:nvCxnSpPr>
        <p:spPr>
          <a:xfrm rot="5400000">
            <a:off x="2861810" y="5463226"/>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987824" y="6120937"/>
            <a:ext cx="1116124" cy="3323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0000"/>
                </a:solidFill>
                <a:latin typeface="NOVA Bold"/>
                <a:ea typeface="NOVA Bold"/>
                <a:cs typeface="Arial Narrow" pitchFamily="34" charset="0"/>
              </a:rPr>
              <a:t>상권 중 유일하게 건당 금액 상승</a:t>
            </a:r>
          </a:p>
        </p:txBody>
      </p:sp>
    </p:spTree>
    <p:extLst>
      <p:ext uri="{BB962C8B-B14F-4D97-AF65-F5344CB8AC3E}">
        <p14:creationId xmlns:p14="http://schemas.microsoft.com/office/powerpoint/2010/main" val="319754173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소비패턴 분석</a:t>
            </a:r>
            <a:endParaRPr lang="ko-KR" altLang="en-US"/>
          </a:p>
        </p:txBody>
      </p:sp>
      <p:sp>
        <p:nvSpPr>
          <p:cNvPr id="3" name="제목 2"/>
          <p:cNvSpPr>
            <a:spLocks noGrp="1"/>
          </p:cNvSpPr>
          <p:nvPr>
            <p:ph type="title"/>
          </p:nvPr>
        </p:nvSpPr>
        <p:spPr/>
        <p:txBody>
          <a:bodyPr/>
          <a:lstStyle/>
          <a:p>
            <a:r>
              <a:rPr lang="ko-KR" altLang="en-US" smtClean="0"/>
              <a:t>     제주시 일도</a:t>
            </a:r>
            <a:r>
              <a:rPr lang="en-US" altLang="ko-KR" smtClean="0"/>
              <a:t>2</a:t>
            </a:r>
            <a:r>
              <a:rPr lang="ko-KR" altLang="en-US" smtClean="0"/>
              <a:t>동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95536" y="2253223"/>
            <a:ext cx="838893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6496" y="1965191"/>
            <a:ext cx="827596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 고객 유형별 고객 추이분석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월별 고객 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44" name="TextBox 43"/>
          <p:cNvSpPr txBox="1"/>
          <p:nvPr/>
        </p:nvSpPr>
        <p:spPr>
          <a:xfrm>
            <a:off x="359532" y="4509120"/>
            <a:ext cx="8424936"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 고객 유형별 패턴분석</a:t>
            </a:r>
          </a:p>
        </p:txBody>
      </p:sp>
      <p:cxnSp>
        <p:nvCxnSpPr>
          <p:cNvPr id="45" name="직선 연결선 44"/>
          <p:cNvCxnSpPr/>
          <p:nvPr/>
        </p:nvCxnSpPr>
        <p:spPr>
          <a:xfrm>
            <a:off x="359532" y="4833156"/>
            <a:ext cx="8424936"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6552220" y="2361234"/>
            <a:ext cx="2232248" cy="1999843"/>
          </a:xfrm>
          <a:prstGeom prst="rect">
            <a:avLst/>
          </a:prstGeom>
          <a:noFill/>
          <a:ln w="28575" cap="flat" cmpd="sng" algn="ctr">
            <a:solidFill>
              <a:sysClr val="window" lastClr="FFFFFF">
                <a:lumMod val="50000"/>
              </a:sysClr>
            </a:solidFill>
            <a:prstDash val="sysDot"/>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해당 상권에서 중국관광객 수는 거의 없음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a:solidFill>
                  <a:prstClr val="black"/>
                </a:solidFill>
              </a:rPr>
              <a:t>국내관광객 비중 </a:t>
            </a:r>
            <a:r>
              <a:rPr lang="en-US" altLang="ko-KR" sz="1200" kern="0">
                <a:solidFill>
                  <a:prstClr val="black"/>
                </a:solidFill>
              </a:rPr>
              <a:t>9%,  </a:t>
            </a:r>
            <a:r>
              <a:rPr lang="ko-KR" altLang="en-US" sz="1200" kern="0">
                <a:solidFill>
                  <a:prstClr val="black"/>
                </a:solidFill>
              </a:rPr>
              <a:t>제주도민 </a:t>
            </a:r>
            <a:r>
              <a:rPr lang="en-US" altLang="ko-KR" sz="1200" kern="0">
                <a:solidFill>
                  <a:prstClr val="black"/>
                </a:solidFill>
              </a:rPr>
              <a:t>91%</a:t>
            </a:r>
            <a:r>
              <a:rPr lang="ko-KR" altLang="en-US" sz="1200" kern="0">
                <a:solidFill>
                  <a:prstClr val="black"/>
                </a:solidFill>
              </a:rPr>
              <a:t>로 지역주민 위주 골목상권임</a:t>
            </a:r>
            <a:endParaRPr lang="en-US" altLang="ko-KR" sz="1200" kern="0">
              <a:solidFill>
                <a:prstClr val="black"/>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지속적으로</a:t>
            </a:r>
            <a:r>
              <a:rPr lang="en-US" altLang="ko-KR" sz="1200" kern="0" spc="-60">
                <a:solidFill>
                  <a:srgbClr val="000000"/>
                </a:solidFill>
              </a:rPr>
              <a:t> </a:t>
            </a:r>
            <a:r>
              <a:rPr lang="ko-KR" altLang="en-US" sz="1200" kern="0" spc="-60">
                <a:solidFill>
                  <a:srgbClr val="000000"/>
                </a:solidFill>
              </a:rPr>
              <a:t>제주도민</a:t>
            </a:r>
            <a:r>
              <a:rPr lang="en-US" altLang="ko-KR" sz="1200" kern="0" spc="-60">
                <a:solidFill>
                  <a:srgbClr val="000000"/>
                </a:solidFill>
              </a:rPr>
              <a:t>, </a:t>
            </a:r>
            <a:r>
              <a:rPr lang="ko-KR" altLang="en-US" sz="1200" kern="0" spc="-60">
                <a:solidFill>
                  <a:srgbClr val="000000"/>
                </a:solidFill>
              </a:rPr>
              <a:t>국내관광객의</a:t>
            </a:r>
            <a:r>
              <a:rPr lang="en-US" altLang="ko-KR" sz="1200" kern="0" spc="-60">
                <a:solidFill>
                  <a:srgbClr val="000000"/>
                </a:solidFill>
              </a:rPr>
              <a:t> </a:t>
            </a:r>
            <a:r>
              <a:rPr lang="ko-KR" altLang="en-US" sz="1200" kern="0" spc="-60">
                <a:solidFill>
                  <a:srgbClr val="000000"/>
                </a:solidFill>
              </a:rPr>
              <a:t>고객 수와 인당 건수가 증가하는 추세임</a:t>
            </a:r>
            <a:endParaRPr lang="ko-KR" altLang="en-US" sz="1200" kern="0">
              <a:solidFill>
                <a:prstClr val="black"/>
              </a:solidFill>
              <a:latin typeface="NOVA Bold"/>
              <a:ea typeface="NOVA Bold"/>
            </a:endParaRPr>
          </a:p>
        </p:txBody>
      </p:sp>
      <p:pic>
        <p:nvPicPr>
          <p:cNvPr id="14131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7763" y="2355019"/>
            <a:ext cx="6134504" cy="2010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 name="표 14"/>
          <p:cNvGraphicFramePr>
            <a:graphicFrameLocks noGrp="1"/>
          </p:cNvGraphicFramePr>
          <p:nvPr>
            <p:extLst>
              <p:ext uri="{D42A27DB-BD31-4B8C-83A1-F6EECF244321}">
                <p14:modId xmlns:p14="http://schemas.microsoft.com/office/powerpoint/2010/main" val="1767318364"/>
              </p:ext>
            </p:extLst>
          </p:nvPr>
        </p:nvGraphicFramePr>
        <p:xfrm>
          <a:off x="341516" y="4901234"/>
          <a:ext cx="8442946" cy="1516098"/>
        </p:xfrm>
        <a:graphic>
          <a:graphicData uri="http://schemas.openxmlformats.org/drawingml/2006/table">
            <a:tbl>
              <a:tblPr/>
              <a:tblGrid>
                <a:gridCol w="497741"/>
                <a:gridCol w="497741"/>
                <a:gridCol w="620622"/>
                <a:gridCol w="620622"/>
                <a:gridCol w="620622"/>
                <a:gridCol w="620622"/>
                <a:gridCol w="620622"/>
                <a:gridCol w="620622"/>
                <a:gridCol w="620622"/>
                <a:gridCol w="620622"/>
                <a:gridCol w="620622"/>
                <a:gridCol w="620622"/>
                <a:gridCol w="620622"/>
                <a:gridCol w="620622"/>
              </a:tblGrid>
              <a:tr h="255277">
                <a:tc gridSpan="2">
                  <a:txBody>
                    <a:bodyPr/>
                    <a:lstStyle/>
                    <a:p>
                      <a:pPr algn="ctr" rtl="0" fontAlgn="ctr"/>
                      <a:r>
                        <a:rPr lang="ko-KR" altLang="en-US" sz="1000" b="1" i="0" u="none" strike="noStrike" smtClean="0">
                          <a:solidFill>
                            <a:schemeClr val="bg1"/>
                          </a:solidFill>
                          <a:latin typeface="+mn-ea"/>
                          <a:ea typeface="+mn-ea"/>
                        </a:rPr>
                        <a:t>고객 구분</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tcPr>
                </a:tc>
                <a:tc gridSpan="4">
                  <a:txBody>
                    <a:bodyPr/>
                    <a:lstStyle/>
                    <a:p>
                      <a:pPr algn="ctr" rtl="0" fontAlgn="ctr"/>
                      <a:r>
                        <a:rPr lang="ko-KR" altLang="en-US" sz="1000" b="1" i="0" u="none" strike="noStrike" smtClean="0">
                          <a:solidFill>
                            <a:schemeClr val="bg1"/>
                          </a:solidFill>
                          <a:latin typeface="+mn-ea"/>
                          <a:ea typeface="+mn-ea"/>
                        </a:rPr>
                        <a:t>중국관광객</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ctr"/>
                      <a:r>
                        <a:rPr lang="ko-KR" altLang="en-US" sz="1000" b="1" i="0" u="none" strike="noStrike" smtClean="0">
                          <a:solidFill>
                            <a:schemeClr val="bg1"/>
                          </a:solidFill>
                          <a:latin typeface="+mn-ea"/>
                          <a:ea typeface="+mn-ea"/>
                        </a:rPr>
                        <a:t>국내관광객</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ctr"/>
                      <a:r>
                        <a:rPr lang="ko-KR" altLang="en-US" sz="1000" b="1" i="0" u="none" strike="noStrike" smtClean="0">
                          <a:solidFill>
                            <a:schemeClr val="bg1"/>
                          </a:solidFill>
                          <a:latin typeface="+mn-ea"/>
                          <a:ea typeface="+mn-ea"/>
                        </a:rPr>
                        <a:t>제주도민</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5277">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기간</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1386">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고객 수</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12</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9</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16</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633</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896</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925</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962</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6,769</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9,048</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9,127</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9,517</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row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인당</a:t>
                      </a:r>
                      <a:endParaRPr lang="ko-KR" alt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건수</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1.2</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1.1</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2.0</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2.0</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2.1</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2.2</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2.8</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금액</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38,100</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22,111</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29,638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27,256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80,227</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113,928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93,048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84,333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67,413</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77,279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80,378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79,882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gridSpan="2">
                  <a:txBody>
                    <a:bodyPr/>
                    <a:lstStyle/>
                    <a:p>
                      <a:pPr algn="ctr" rtl="0" fontAlgn="ctr"/>
                      <a:r>
                        <a:rPr lang="ko-KR" altLang="en-US" sz="1000" b="1" i="0" u="none" strike="noStrike" smtClean="0">
                          <a:solidFill>
                            <a:schemeClr val="bg1"/>
                          </a:solidFill>
                          <a:latin typeface="+mn-ea"/>
                          <a:ea typeface="+mn-ea"/>
                        </a:rPr>
                        <a:t>건당 금액</a:t>
                      </a:r>
                      <a:endParaRPr lang="ko-KR" alt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32,657</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19,900</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26,344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22,300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39,830</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56,460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44,711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39,042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24,098</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25,807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26,053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23,622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0" name="위쪽 화살표 19"/>
          <p:cNvSpPr/>
          <p:nvPr/>
        </p:nvSpPr>
        <p:spPr>
          <a:xfrm rot="5400000">
            <a:off x="4950042" y="4563127"/>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1" name="위쪽 화살표 20"/>
          <p:cNvSpPr/>
          <p:nvPr/>
        </p:nvSpPr>
        <p:spPr>
          <a:xfrm rot="5400000">
            <a:off x="4950042" y="4851158"/>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2" name="위쪽 화살표 21"/>
          <p:cNvSpPr/>
          <p:nvPr/>
        </p:nvSpPr>
        <p:spPr>
          <a:xfrm rot="5400000">
            <a:off x="4319972" y="5733257"/>
            <a:ext cx="288032" cy="64807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7434317" y="4563128"/>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5400000">
            <a:off x="7434316" y="4815155"/>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5400000">
            <a:off x="7110282" y="5403146"/>
            <a:ext cx="288032" cy="126014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위쪽 화살표 27"/>
          <p:cNvSpPr/>
          <p:nvPr/>
        </p:nvSpPr>
        <p:spPr>
          <a:xfrm rot="16200000">
            <a:off x="7109545" y="5678510"/>
            <a:ext cx="288032" cy="1261619"/>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5249393">
            <a:off x="3057225" y="1882795"/>
            <a:ext cx="288032" cy="446449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16200000">
            <a:off x="5280492" y="5433634"/>
            <a:ext cx="288032" cy="124731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rot="5400000">
            <a:off x="4332797" y="5985284"/>
            <a:ext cx="288032" cy="64807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위쪽 화살표 33"/>
          <p:cNvSpPr/>
          <p:nvPr/>
        </p:nvSpPr>
        <p:spPr>
          <a:xfrm rot="16200000">
            <a:off x="5293317" y="5685661"/>
            <a:ext cx="288032" cy="124731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타원 23"/>
          <p:cNvSpPr/>
          <p:nvPr/>
        </p:nvSpPr>
        <p:spPr>
          <a:xfrm>
            <a:off x="2557964" y="2649267"/>
            <a:ext cx="853192" cy="1430211"/>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TextBox 28"/>
          <p:cNvSpPr txBox="1"/>
          <p:nvPr/>
        </p:nvSpPr>
        <p:spPr>
          <a:xfrm>
            <a:off x="3311860" y="3342547"/>
            <a:ext cx="792088"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0000"/>
                </a:solidFill>
                <a:latin typeface="NOVA Bold"/>
                <a:ea typeface="NOVA Bold"/>
                <a:cs typeface="Arial Narrow" pitchFamily="34" charset="0"/>
              </a:rPr>
              <a:t>메르스</a:t>
            </a:r>
          </a:p>
        </p:txBody>
      </p:sp>
      <p:sp>
        <p:nvSpPr>
          <p:cNvPr id="35" name="직사각형 34"/>
          <p:cNvSpPr/>
          <p:nvPr/>
        </p:nvSpPr>
        <p:spPr>
          <a:xfrm>
            <a:off x="143508"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제주도민 </a:t>
            </a:r>
            <a:r>
              <a:rPr lang="en-US" altLang="ko-KR" sz="1600" spc="100">
                <a:ln>
                  <a:solidFill>
                    <a:prstClr val="black">
                      <a:alpha val="20000"/>
                    </a:prstClr>
                  </a:solidFill>
                </a:ln>
                <a:solidFill>
                  <a:srgbClr val="000000"/>
                </a:solidFill>
                <a:latin typeface="NOVA Bold"/>
                <a:ea typeface="NOVA Bold"/>
                <a:cs typeface="Arial" pitchFamily="34" charset="0"/>
              </a:rPr>
              <a:t>91%, </a:t>
            </a:r>
            <a:r>
              <a:rPr lang="ko-KR" altLang="en-US" sz="1600" spc="100">
                <a:ln>
                  <a:solidFill>
                    <a:prstClr val="black">
                      <a:alpha val="20000"/>
                    </a:prstClr>
                  </a:solidFill>
                </a:ln>
                <a:solidFill>
                  <a:srgbClr val="000000"/>
                </a:solidFill>
                <a:latin typeface="NOVA Bold"/>
                <a:ea typeface="NOVA Bold"/>
                <a:cs typeface="Arial" pitchFamily="34" charset="0"/>
              </a:rPr>
              <a:t>국내관광객 </a:t>
            </a:r>
            <a:r>
              <a:rPr lang="en-US" altLang="ko-KR" sz="1600" spc="100">
                <a:ln>
                  <a:solidFill>
                    <a:prstClr val="black">
                      <a:alpha val="20000"/>
                    </a:prstClr>
                  </a:solidFill>
                </a:ln>
                <a:solidFill>
                  <a:srgbClr val="000000"/>
                </a:solidFill>
                <a:latin typeface="NOVA Bold"/>
                <a:ea typeface="NOVA Bold"/>
                <a:cs typeface="Arial" pitchFamily="34" charset="0"/>
              </a:rPr>
              <a:t>9%, </a:t>
            </a:r>
            <a:r>
              <a:rPr lang="ko-KR" altLang="en-US" sz="1600" spc="100">
                <a:ln>
                  <a:solidFill>
                    <a:prstClr val="black">
                      <a:alpha val="20000"/>
                    </a:prstClr>
                  </a:solidFill>
                </a:ln>
                <a:solidFill>
                  <a:srgbClr val="000000"/>
                </a:solidFill>
                <a:latin typeface="NOVA Bold"/>
                <a:ea typeface="NOVA Bold"/>
                <a:cs typeface="Arial" pitchFamily="34" charset="0"/>
              </a:rPr>
              <a:t>중국관광객 </a:t>
            </a:r>
            <a:r>
              <a:rPr lang="en-US" altLang="ko-KR" sz="1600" spc="100">
                <a:ln>
                  <a:solidFill>
                    <a:prstClr val="black">
                      <a:alpha val="20000"/>
                    </a:prstClr>
                  </a:solidFill>
                </a:ln>
                <a:solidFill>
                  <a:srgbClr val="000000"/>
                </a:solidFill>
                <a:latin typeface="NOVA Bold"/>
                <a:ea typeface="NOVA Bold"/>
                <a:cs typeface="Arial" pitchFamily="34" charset="0"/>
              </a:rPr>
              <a:t>0%</a:t>
            </a:r>
            <a:r>
              <a:rPr lang="ko-KR" altLang="en-US" sz="1600" spc="100">
                <a:ln>
                  <a:solidFill>
                    <a:prstClr val="black">
                      <a:alpha val="20000"/>
                    </a:prstClr>
                  </a:solidFill>
                </a:ln>
                <a:solidFill>
                  <a:srgbClr val="000000"/>
                </a:solidFill>
                <a:latin typeface="NOVA Bold"/>
                <a:ea typeface="NOVA Bold"/>
                <a:cs typeface="Arial" pitchFamily="34" charset="0"/>
              </a:rPr>
              <a:t>로 구성된 전형적인 지역주민 위주 골목상권으로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지속적으로 고객수가 증가추세이며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제주도민의 인당 건수는 증가추세임</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316303964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상권 현황</a:t>
            </a:r>
            <a:endParaRPr lang="ko-KR" altLang="en-US"/>
          </a:p>
        </p:txBody>
      </p:sp>
      <p:sp>
        <p:nvSpPr>
          <p:cNvPr id="3" name="제목 2"/>
          <p:cNvSpPr>
            <a:spLocks noGrp="1"/>
          </p:cNvSpPr>
          <p:nvPr>
            <p:ph type="title"/>
          </p:nvPr>
        </p:nvSpPr>
        <p:spPr/>
        <p:txBody>
          <a:bodyPr/>
          <a:lstStyle/>
          <a:p>
            <a:r>
              <a:rPr lang="ko-KR" altLang="en-US" smtClean="0"/>
              <a:t>     제주시 한림읍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a:t>
            </a:r>
            <a:endParaRPr lang="ko-KR" altLang="en-US" b="1">
              <a:solidFill>
                <a:srgbClr val="FFFFFF"/>
              </a:solidFill>
              <a:latin typeface="Arial" pitchFamily="34" charset="0"/>
              <a:cs typeface="Arial" pitchFamily="34" charset="0"/>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rcRect l="14109" t="4193" r="9488" b="6137"/>
          <a:stretch>
            <a:fillRect/>
          </a:stretch>
        </p:blipFill>
        <p:spPr>
          <a:xfrm>
            <a:off x="251519" y="2456892"/>
            <a:ext cx="3816425" cy="2729928"/>
          </a:xfrm>
          <a:prstGeom prst="rect">
            <a:avLst/>
          </a:prstGeom>
          <a:ln>
            <a:solidFill>
              <a:schemeClr val="bg1">
                <a:lumMod val="75000"/>
              </a:schemeClr>
            </a:solidFill>
          </a:ln>
        </p:spPr>
      </p:pic>
      <p:cxnSp>
        <p:nvCxnSpPr>
          <p:cNvPr id="18" name="직선 연결선 17"/>
          <p:cNvCxnSpPr/>
          <p:nvPr/>
        </p:nvCxnSpPr>
        <p:spPr>
          <a:xfrm>
            <a:off x="305512" y="2348880"/>
            <a:ext cx="862297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1520" y="1984644"/>
            <a:ext cx="867696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상권 및 주변 현황</a:t>
            </a:r>
          </a:p>
        </p:txBody>
      </p:sp>
      <p:graphicFrame>
        <p:nvGraphicFramePr>
          <p:cNvPr id="23" name="표 22"/>
          <p:cNvGraphicFramePr>
            <a:graphicFrameLocks noGrp="1"/>
          </p:cNvGraphicFramePr>
          <p:nvPr>
            <p:extLst>
              <p:ext uri="{D42A27DB-BD31-4B8C-83A1-F6EECF244321}">
                <p14:modId xmlns:p14="http://schemas.microsoft.com/office/powerpoint/2010/main" val="1167715712"/>
              </p:ext>
            </p:extLst>
          </p:nvPr>
        </p:nvGraphicFramePr>
        <p:xfrm>
          <a:off x="4716018" y="5494221"/>
          <a:ext cx="4248470" cy="811501"/>
        </p:xfrm>
        <a:graphic>
          <a:graphicData uri="http://schemas.openxmlformats.org/drawingml/2006/table">
            <a:tbl>
              <a:tblPr/>
              <a:tblGrid>
                <a:gridCol w="706280"/>
                <a:gridCol w="590365"/>
                <a:gridCol w="590365"/>
                <a:gridCol w="590365"/>
                <a:gridCol w="590365"/>
                <a:gridCol w="590365"/>
                <a:gridCol w="590365"/>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영업 업력</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100" b="1" i="0" u="none" strike="noStrike" smtClean="0">
                          <a:solidFill>
                            <a:schemeClr val="bg1"/>
                          </a:solidFill>
                          <a:latin typeface="+mn-ea"/>
                          <a:ea typeface="+mn-ea"/>
                        </a:rPr>
                        <a:t>~ 1</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1~2</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2~3</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3~5</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a:t>
                      </a:r>
                      <a:r>
                        <a:rPr lang="ko-KR" altLang="en-US" sz="1100" b="1" i="0" u="none" strike="noStrike" smtClean="0">
                          <a:solidFill>
                            <a:schemeClr val="bg1"/>
                          </a:solidFill>
                          <a:latin typeface="+mn-ea"/>
                          <a:ea typeface="+mn-ea"/>
                        </a:rPr>
                        <a:t>년 </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가맹점수</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32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chemeClr val="tx1"/>
                          </a:solidFill>
                          <a:latin typeface="+mn-ea"/>
                          <a:ea typeface="+mn-ea"/>
                        </a:rPr>
                        <a:t>24</a:t>
                      </a:r>
                      <a:endParaRPr lang="en-US" altLang="ko-KR" sz="11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37</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142</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271</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12%</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13%</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chemeClr val="tx1"/>
                          </a:solidFill>
                          <a:latin typeface="+mn-ea"/>
                          <a:ea typeface="+mn-ea"/>
                        </a:rPr>
                        <a:t>9%</a:t>
                      </a:r>
                      <a:endParaRPr lang="ko-KR" altLang="en-US" sz="11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4" name="표 23"/>
          <p:cNvGraphicFramePr>
            <a:graphicFrameLocks noGrp="1"/>
          </p:cNvGraphicFramePr>
          <p:nvPr>
            <p:extLst>
              <p:ext uri="{D42A27DB-BD31-4B8C-83A1-F6EECF244321}">
                <p14:modId xmlns:p14="http://schemas.microsoft.com/office/powerpoint/2010/main" val="406501918"/>
              </p:ext>
            </p:extLst>
          </p:nvPr>
        </p:nvGraphicFramePr>
        <p:xfrm>
          <a:off x="4211960" y="2456892"/>
          <a:ext cx="2412268" cy="2738514"/>
        </p:xfrm>
        <a:graphic>
          <a:graphicData uri="http://schemas.openxmlformats.org/drawingml/2006/table">
            <a:tbl>
              <a:tblPr/>
              <a:tblGrid>
                <a:gridCol w="288032"/>
                <a:gridCol w="828094"/>
                <a:gridCol w="720078"/>
                <a:gridCol w="576064"/>
              </a:tblGrid>
              <a:tr h="362766">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토지 용도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면적</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(1,000㎡)</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r>
                        <a:rPr lang="en-US" sz="1100" b="1" i="0" u="none" strike="noStrike" smtClean="0">
                          <a:solidFill>
                            <a:schemeClr val="bg1"/>
                          </a:solidFill>
                          <a:latin typeface="+mn-ea"/>
                          <a:ea typeface="+mn-ea"/>
                        </a:rPr>
                        <a:t>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상업시설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54</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21%</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공업시설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오피스시설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주거시설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152</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60%</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row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아파트</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3</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1%</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단독주택</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78</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다세대연립</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71</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기타시설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32</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en-US" altLang="ko-KR" sz="1100" b="0" i="0" u="none" strike="noStrike" smtClean="0">
                          <a:solidFill>
                            <a:srgbClr val="000000"/>
                          </a:solidFill>
                          <a:latin typeface="+mn-ea"/>
                          <a:ea typeface="+mn-ea"/>
                        </a:rPr>
                        <a:t>255</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5" name="표 24"/>
          <p:cNvGraphicFramePr>
            <a:graphicFrameLocks noGrp="1"/>
          </p:cNvGraphicFramePr>
          <p:nvPr>
            <p:extLst>
              <p:ext uri="{D42A27DB-BD31-4B8C-83A1-F6EECF244321}">
                <p14:modId xmlns:p14="http://schemas.microsoft.com/office/powerpoint/2010/main" val="545390130"/>
              </p:ext>
            </p:extLst>
          </p:nvPr>
        </p:nvGraphicFramePr>
        <p:xfrm>
          <a:off x="6768244" y="2456892"/>
          <a:ext cx="2196244" cy="2738512"/>
        </p:xfrm>
        <a:graphic>
          <a:graphicData uri="http://schemas.openxmlformats.org/drawingml/2006/table">
            <a:tbl>
              <a:tblPr/>
              <a:tblGrid>
                <a:gridCol w="331056"/>
                <a:gridCol w="605048"/>
                <a:gridCol w="684076"/>
                <a:gridCol w="576064"/>
              </a:tblGrid>
              <a:tr h="27766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구분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인구 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73428">
                <a:tc row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성</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남</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1,797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52%</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여</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1,676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48%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rowSpan="6">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연</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령</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642</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366</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402</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606</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579</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60</a:t>
                      </a:r>
                      <a:r>
                        <a:rPr lang="ko-KR" altLang="en-US" sz="1100" b="1" i="0" u="none" strike="noStrike" smtClean="0">
                          <a:solidFill>
                            <a:schemeClr val="bg1"/>
                          </a:solidFill>
                          <a:latin typeface="+mn-ea"/>
                          <a:ea typeface="+mn-ea"/>
                        </a:rPr>
                        <a:t>대</a:t>
                      </a:r>
                      <a:r>
                        <a:rPr lang="en-US" altLang="ko-KR" sz="1100" b="1" i="0" u="none" strike="noStrike" smtClean="0">
                          <a:solidFill>
                            <a:schemeClr val="bg1"/>
                          </a:solidFill>
                          <a:latin typeface="+mn-ea"/>
                          <a:ea typeface="+mn-ea"/>
                        </a:rPr>
                        <a:t>~</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FF0000"/>
                          </a:solidFill>
                          <a:latin typeface="+mn-ea"/>
                          <a:ea typeface="+mn-ea"/>
                        </a:rPr>
                        <a:t>878</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25%</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gridSpan="2">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3,473</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4211960" y="5229200"/>
            <a:ext cx="4752528"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2015</a:t>
            </a:r>
            <a:r>
              <a:rPr lang="ko-KR" altLang="en-US" sz="1000">
                <a:solidFill>
                  <a:srgbClr val="000000"/>
                </a:solidFill>
                <a:cs typeface="Arial Narrow" pitchFamily="34" charset="0"/>
              </a:rPr>
              <a:t>년  해당 상권 인근 반경 </a:t>
            </a:r>
            <a:r>
              <a:rPr lang="en-US" altLang="ko-KR" sz="1000">
                <a:solidFill>
                  <a:srgbClr val="000000"/>
                </a:solidFill>
                <a:cs typeface="Arial Narrow" pitchFamily="34" charset="0"/>
              </a:rPr>
              <a:t>400</a:t>
            </a:r>
            <a:r>
              <a:rPr lang="ko-KR" altLang="en-US" sz="1000">
                <a:solidFill>
                  <a:srgbClr val="000000"/>
                </a:solidFill>
                <a:cs typeface="Arial Narrow" pitchFamily="34" charset="0"/>
              </a:rPr>
              <a:t>미터 이내 블록 기준 </a:t>
            </a:r>
            <a:endParaRPr lang="en-US" altLang="ko-KR" sz="1000">
              <a:solidFill>
                <a:srgbClr val="000000"/>
              </a:solidFill>
              <a:cs typeface="Arial Narrow" pitchFamily="34" charset="0"/>
            </a:endParaRPr>
          </a:p>
        </p:txBody>
      </p:sp>
      <p:graphicFrame>
        <p:nvGraphicFramePr>
          <p:cNvPr id="28" name="표 27"/>
          <p:cNvGraphicFramePr>
            <a:graphicFrameLocks noGrp="1"/>
          </p:cNvGraphicFramePr>
          <p:nvPr>
            <p:extLst>
              <p:ext uri="{D42A27DB-BD31-4B8C-83A1-F6EECF244321}">
                <p14:modId xmlns:p14="http://schemas.microsoft.com/office/powerpoint/2010/main" val="3371900046"/>
              </p:ext>
            </p:extLst>
          </p:nvPr>
        </p:nvGraphicFramePr>
        <p:xfrm>
          <a:off x="291460" y="5517233"/>
          <a:ext cx="1976284" cy="792087"/>
        </p:xfrm>
        <a:graphic>
          <a:graphicData uri="http://schemas.openxmlformats.org/drawingml/2006/table">
            <a:tbl>
              <a:tblPr/>
              <a:tblGrid>
                <a:gridCol w="680140"/>
                <a:gridCol w="576064"/>
                <a:gridCol w="720080"/>
              </a:tblGrid>
              <a:tr h="264029">
                <a:tc rowSpan="3">
                  <a:txBody>
                    <a:bodyPr/>
                    <a:lstStyle/>
                    <a:p>
                      <a:pPr algn="ctr" rtl="0" fontAlgn="ctr"/>
                      <a:r>
                        <a:rPr lang="ko-KR" altLang="en-US" sz="1100" b="1" i="0" u="none" strike="noStrike" smtClean="0">
                          <a:solidFill>
                            <a:schemeClr val="bg1"/>
                          </a:solidFill>
                          <a:latin typeface="+mn-ea"/>
                          <a:ea typeface="+mn-ea"/>
                        </a:rPr>
                        <a:t>카드</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가맹점수</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개업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494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271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223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9" name="표 28"/>
          <p:cNvGraphicFramePr>
            <a:graphicFrameLocks noGrp="1"/>
          </p:cNvGraphicFramePr>
          <p:nvPr>
            <p:extLst>
              <p:ext uri="{D42A27DB-BD31-4B8C-83A1-F6EECF244321}">
                <p14:modId xmlns:p14="http://schemas.microsoft.com/office/powerpoint/2010/main" val="1894972433"/>
              </p:ext>
            </p:extLst>
          </p:nvPr>
        </p:nvGraphicFramePr>
        <p:xfrm>
          <a:off x="2411760" y="5517233"/>
          <a:ext cx="2160240" cy="792087"/>
        </p:xfrm>
        <a:graphic>
          <a:graphicData uri="http://schemas.openxmlformats.org/drawingml/2006/table">
            <a:tbl>
              <a:tblPr/>
              <a:tblGrid>
                <a:gridCol w="756084"/>
                <a:gridCol w="576064"/>
                <a:gridCol w="828092"/>
              </a:tblGrid>
              <a:tr h="264029">
                <a:tc rowSpan="3">
                  <a:txBody>
                    <a:bodyPr/>
                    <a:lstStyle/>
                    <a:p>
                      <a:pPr algn="ctr" rtl="0" fontAlgn="ctr"/>
                      <a:r>
                        <a:rPr lang="ko-KR" altLang="en-US" sz="1100" b="1" i="0" u="none" strike="noStrike" smtClean="0">
                          <a:solidFill>
                            <a:schemeClr val="bg1"/>
                          </a:solidFill>
                          <a:latin typeface="+mn-ea"/>
                          <a:ea typeface="+mn-ea"/>
                        </a:rPr>
                        <a:t>평균</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영업 업력</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9</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7</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4</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10</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직사각형 14"/>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인근 면적 중 주거 </a:t>
            </a:r>
            <a:r>
              <a:rPr lang="en-US" altLang="ko-KR" sz="1600" spc="100">
                <a:ln>
                  <a:solidFill>
                    <a:prstClr val="black">
                      <a:alpha val="20000"/>
                    </a:prstClr>
                  </a:solidFill>
                </a:ln>
                <a:solidFill>
                  <a:srgbClr val="000000"/>
                </a:solidFill>
                <a:latin typeface="NOVA Bold"/>
                <a:ea typeface="NOVA Bold"/>
                <a:cs typeface="Arial" pitchFamily="34" charset="0"/>
              </a:rPr>
              <a:t>60%(</a:t>
            </a:r>
            <a:r>
              <a:rPr lang="ko-KR" altLang="en-US" sz="1600" spc="100">
                <a:ln>
                  <a:solidFill>
                    <a:prstClr val="black">
                      <a:alpha val="20000"/>
                    </a:prstClr>
                  </a:solidFill>
                </a:ln>
                <a:solidFill>
                  <a:srgbClr val="000000"/>
                </a:solidFill>
                <a:latin typeface="NOVA Bold"/>
                <a:ea typeface="NOVA Bold"/>
                <a:cs typeface="Arial" pitchFamily="34" charset="0"/>
              </a:rPr>
              <a:t>아파트 </a:t>
            </a:r>
            <a:r>
              <a:rPr lang="en-US" altLang="ko-KR" sz="1600" spc="100">
                <a:ln>
                  <a:solidFill>
                    <a:prstClr val="black">
                      <a:alpha val="20000"/>
                    </a:prstClr>
                  </a:solidFill>
                </a:ln>
                <a:solidFill>
                  <a:srgbClr val="000000"/>
                </a:solidFill>
                <a:latin typeface="NOVA Bold"/>
                <a:ea typeface="NOVA Bold"/>
                <a:cs typeface="Arial" pitchFamily="34" charset="0"/>
              </a:rPr>
              <a:t>1%), </a:t>
            </a:r>
            <a:r>
              <a:rPr lang="ko-KR" altLang="en-US" sz="1600" spc="100">
                <a:ln>
                  <a:solidFill>
                    <a:prstClr val="black">
                      <a:alpha val="20000"/>
                    </a:prstClr>
                  </a:solidFill>
                </a:ln>
                <a:solidFill>
                  <a:srgbClr val="000000"/>
                </a:solidFill>
                <a:latin typeface="NOVA Bold"/>
                <a:ea typeface="NOVA Bold"/>
                <a:cs typeface="Arial" pitchFamily="34" charset="0"/>
              </a:rPr>
              <a:t>상업 </a:t>
            </a:r>
            <a:r>
              <a:rPr lang="en-US" altLang="ko-KR" sz="1600" spc="100">
                <a:ln>
                  <a:solidFill>
                    <a:prstClr val="black">
                      <a:alpha val="20000"/>
                    </a:prstClr>
                  </a:solidFill>
                </a:ln>
                <a:solidFill>
                  <a:srgbClr val="000000"/>
                </a:solidFill>
                <a:latin typeface="NOVA Bold"/>
                <a:ea typeface="NOVA Bold"/>
                <a:cs typeface="Arial" pitchFamily="34" charset="0"/>
              </a:rPr>
              <a:t>21% </a:t>
            </a:r>
            <a:r>
              <a:rPr lang="ko-KR" altLang="en-US" sz="1600" spc="100">
                <a:ln>
                  <a:solidFill>
                    <a:prstClr val="black">
                      <a:alpha val="20000"/>
                    </a:prstClr>
                  </a:solidFill>
                </a:ln>
                <a:solidFill>
                  <a:srgbClr val="000000"/>
                </a:solidFill>
                <a:latin typeface="NOVA Bold"/>
                <a:ea typeface="NOVA Bold"/>
                <a:cs typeface="Arial" pitchFamily="34" charset="0"/>
              </a:rPr>
              <a:t>차지하고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인근 거주 인구 </a:t>
            </a:r>
            <a:r>
              <a:rPr lang="en-US" altLang="ko-KR" sz="1600" spc="100">
                <a:ln>
                  <a:solidFill>
                    <a:prstClr val="black">
                      <a:alpha val="20000"/>
                    </a:prstClr>
                  </a:solidFill>
                </a:ln>
                <a:solidFill>
                  <a:srgbClr val="000000"/>
                </a:solidFill>
                <a:latin typeface="NOVA Bold"/>
                <a:ea typeface="NOVA Bold"/>
                <a:cs typeface="Arial" pitchFamily="34" charset="0"/>
              </a:rPr>
              <a:t>3,473</a:t>
            </a:r>
            <a:r>
              <a:rPr lang="ko-KR" altLang="en-US" sz="1600" spc="100">
                <a:ln>
                  <a:solidFill>
                    <a:prstClr val="black">
                      <a:alpha val="20000"/>
                    </a:prstClr>
                  </a:solidFill>
                </a:ln>
                <a:solidFill>
                  <a:srgbClr val="000000"/>
                </a:solidFill>
                <a:latin typeface="NOVA Bold"/>
                <a:ea typeface="NOVA Bold"/>
                <a:cs typeface="Arial" pitchFamily="34" charset="0"/>
              </a:rPr>
              <a:t>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연령 </a:t>
            </a:r>
            <a:r>
              <a:rPr lang="en-US" altLang="ko-KR" sz="1600" spc="100">
                <a:ln>
                  <a:solidFill>
                    <a:prstClr val="black">
                      <a:alpha val="20000"/>
                    </a:prstClr>
                  </a:solidFill>
                </a:ln>
                <a:solidFill>
                  <a:srgbClr val="000000"/>
                </a:solidFill>
                <a:latin typeface="NOVA Bold"/>
                <a:ea typeface="NOVA Bold"/>
                <a:cs typeface="Arial" pitchFamily="34" charset="0"/>
              </a:rPr>
              <a:t>50</a:t>
            </a:r>
            <a:r>
              <a:rPr lang="ko-KR" altLang="en-US" sz="1600" spc="100">
                <a:ln>
                  <a:solidFill>
                    <a:prstClr val="black">
                      <a:alpha val="20000"/>
                    </a:prstClr>
                  </a:solidFill>
                </a:ln>
                <a:solidFill>
                  <a:srgbClr val="000000"/>
                </a:solidFill>
                <a:latin typeface="NOVA Bold"/>
                <a:ea typeface="NOVA Bold"/>
                <a:cs typeface="Arial" pitchFamily="34" charset="0"/>
              </a:rPr>
              <a:t>대 이상 인구 </a:t>
            </a:r>
            <a:r>
              <a:rPr lang="en-US" altLang="ko-KR" sz="1600" spc="100">
                <a:ln>
                  <a:solidFill>
                    <a:prstClr val="black">
                      <a:alpha val="20000"/>
                    </a:prstClr>
                  </a:solidFill>
                </a:ln>
                <a:solidFill>
                  <a:srgbClr val="000000"/>
                </a:solidFill>
                <a:latin typeface="NOVA Bold"/>
                <a:ea typeface="NOVA Bold"/>
                <a:cs typeface="Arial" pitchFamily="34" charset="0"/>
              </a:rPr>
              <a:t>42%</a:t>
            </a:r>
            <a:r>
              <a:rPr lang="ko-KR" altLang="en-US" sz="1600" spc="100">
                <a:ln>
                  <a:solidFill>
                    <a:prstClr val="black">
                      <a:alpha val="20000"/>
                    </a:prstClr>
                  </a:solidFill>
                </a:ln>
                <a:solidFill>
                  <a:srgbClr val="000000"/>
                </a:solidFill>
                <a:latin typeface="NOVA Bold"/>
                <a:ea typeface="NOVA Bold"/>
                <a:cs typeface="Arial" pitchFamily="34" charset="0"/>
              </a:rPr>
              <a:t>를 차지하며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현재 </a:t>
            </a:r>
            <a:r>
              <a:rPr lang="en-US" altLang="ko-KR" sz="1600" spc="100">
                <a:ln>
                  <a:solidFill>
                    <a:prstClr val="black">
                      <a:alpha val="20000"/>
                    </a:prstClr>
                  </a:solidFill>
                </a:ln>
                <a:solidFill>
                  <a:srgbClr val="000000"/>
                </a:solidFill>
                <a:latin typeface="NOVA Bold"/>
                <a:ea typeface="NOVA Bold"/>
                <a:cs typeface="Arial" pitchFamily="34" charset="0"/>
              </a:rPr>
              <a:t>271</a:t>
            </a:r>
            <a:r>
              <a:rPr lang="ko-KR" altLang="en-US" sz="1600" spc="100">
                <a:ln>
                  <a:solidFill>
                    <a:prstClr val="black">
                      <a:alpha val="20000"/>
                    </a:prstClr>
                  </a:solidFill>
                </a:ln>
                <a:solidFill>
                  <a:srgbClr val="000000"/>
                </a:solidFill>
                <a:latin typeface="NOVA Bold"/>
                <a:ea typeface="NOVA Bold"/>
                <a:cs typeface="Arial" pitchFamily="34" charset="0"/>
              </a:rPr>
              <a:t>개 가맹점 중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년 이상 비율이 </a:t>
            </a:r>
            <a:r>
              <a:rPr lang="en-US" altLang="ko-KR" sz="1600" spc="100">
                <a:ln>
                  <a:solidFill>
                    <a:prstClr val="black">
                      <a:alpha val="20000"/>
                    </a:prstClr>
                  </a:solidFill>
                </a:ln>
                <a:solidFill>
                  <a:srgbClr val="000000"/>
                </a:solidFill>
                <a:latin typeface="NOVA Bold"/>
                <a:ea typeface="NOVA Bold"/>
                <a:cs typeface="Arial" pitchFamily="34" charset="0"/>
              </a:rPr>
              <a:t>75%</a:t>
            </a:r>
            <a:r>
              <a:rPr lang="ko-KR" altLang="en-US" sz="1600" spc="100">
                <a:ln>
                  <a:solidFill>
                    <a:prstClr val="black">
                      <a:alpha val="20000"/>
                    </a:prstClr>
                  </a:solidFill>
                </a:ln>
                <a:solidFill>
                  <a:srgbClr val="000000"/>
                </a:solidFill>
                <a:latin typeface="NOVA Bold"/>
                <a:ea typeface="NOVA Bold"/>
                <a:cs typeface="Arial" pitchFamily="34" charset="0"/>
              </a:rPr>
              <a:t>를 차지함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260003214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a:t>
            </a:r>
            <a:r>
              <a:rPr lang="ko-KR" altLang="en-US"/>
              <a:t>종</a:t>
            </a:r>
            <a:r>
              <a:rPr lang="ko-KR" altLang="en-US" smtClean="0"/>
              <a:t> 현황</a:t>
            </a:r>
            <a:endParaRPr lang="ko-KR" altLang="en-US"/>
          </a:p>
        </p:txBody>
      </p:sp>
      <p:sp>
        <p:nvSpPr>
          <p:cNvPr id="3" name="제목 2"/>
          <p:cNvSpPr>
            <a:spLocks noGrp="1"/>
          </p:cNvSpPr>
          <p:nvPr>
            <p:ph type="title"/>
          </p:nvPr>
        </p:nvSpPr>
        <p:spPr/>
        <p:txBody>
          <a:bodyPr/>
          <a:lstStyle/>
          <a:p>
            <a:r>
              <a:rPr lang="ko-KR" altLang="en-US" smtClean="0"/>
              <a:t>     제주시 한림읍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a:t>
            </a:r>
            <a:endParaRPr lang="ko-KR" altLang="en-US" b="1">
              <a:solidFill>
                <a:srgbClr val="FFFFFF"/>
              </a:solidFill>
              <a:latin typeface="Arial" pitchFamily="34" charset="0"/>
              <a:cs typeface="Arial" pitchFamily="34" charset="0"/>
            </a:endParaRPr>
          </a:p>
        </p:txBody>
      </p:sp>
      <p:cxnSp>
        <p:nvCxnSpPr>
          <p:cNvPr id="21" name="직선 연결선 20"/>
          <p:cNvCxnSpPr/>
          <p:nvPr/>
        </p:nvCxnSpPr>
        <p:spPr>
          <a:xfrm>
            <a:off x="359932" y="227687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59532" y="195283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34" name="표 33"/>
          <p:cNvGraphicFramePr>
            <a:graphicFrameLocks noGrp="1"/>
          </p:cNvGraphicFramePr>
          <p:nvPr>
            <p:extLst>
              <p:ext uri="{D42A27DB-BD31-4B8C-83A1-F6EECF244321}">
                <p14:modId xmlns:p14="http://schemas.microsoft.com/office/powerpoint/2010/main" val="2568697319"/>
              </p:ext>
            </p:extLst>
          </p:nvPr>
        </p:nvGraphicFramePr>
        <p:xfrm>
          <a:off x="349493" y="2343370"/>
          <a:ext cx="8506977" cy="1883446"/>
        </p:xfrm>
        <a:graphic>
          <a:graphicData uri="http://schemas.openxmlformats.org/drawingml/2006/table">
            <a:tbl>
              <a:tblPr/>
              <a:tblGrid>
                <a:gridCol w="442087"/>
                <a:gridCol w="540060"/>
                <a:gridCol w="752483"/>
                <a:gridCol w="752483"/>
                <a:gridCol w="752483"/>
                <a:gridCol w="752483"/>
                <a:gridCol w="752483"/>
                <a:gridCol w="752483"/>
                <a:gridCol w="752483"/>
                <a:gridCol w="752483"/>
                <a:gridCol w="752483"/>
                <a:gridCol w="752483"/>
              </a:tblGrid>
              <a:tr h="288034">
                <a:tc>
                  <a:txBody>
                    <a:bodyPr/>
                    <a:lstStyle/>
                    <a:p>
                      <a:pPr algn="ctr" rtl="0" fontAlgn="ctr"/>
                      <a:r>
                        <a:rPr lang="ko-KR" altLang="en-US" sz="1100" b="1" i="0" u="none" strike="noStrike" smtClean="0">
                          <a:solidFill>
                            <a:schemeClr val="bg1"/>
                          </a:solidFill>
                          <a:latin typeface="+mn-ea"/>
                          <a:ea typeface="+mn-ea"/>
                        </a:rPr>
                        <a:t>년도</a:t>
                      </a:r>
                      <a:endParaRPr lang="en-US" altLang="ko-KR" sz="1100" b="1" i="0" u="none" strike="noStrike" smtClean="0">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업종</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tx1"/>
                          </a:solidFill>
                          <a:latin typeface="+mn-ea"/>
                          <a:ea typeface="+mn-ea"/>
                        </a:rPr>
                        <a:t>일반음식</a:t>
                      </a:r>
                      <a:endParaRPr lang="en-US" altLang="ko-KR" sz="1100" b="1" i="0" u="none" strike="noStrike" smtClean="0">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단란주점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의류</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휴게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보건</a:t>
                      </a:r>
                      <a:r>
                        <a:rPr lang="en-US" altLang="ko-KR" sz="1100" b="1" i="0" u="none" strike="noStrike" smtClean="0">
                          <a:solidFill>
                            <a:schemeClr val="tx1"/>
                          </a:solidFill>
                          <a:latin typeface="+mn-ea"/>
                          <a:ea typeface="+mn-ea"/>
                        </a:rPr>
                        <a:t>/</a:t>
                      </a:r>
                      <a:r>
                        <a:rPr lang="ko-KR" altLang="en-US" sz="1100" b="1" i="0" u="none" strike="noStrike" smtClean="0">
                          <a:solidFill>
                            <a:schemeClr val="tx1"/>
                          </a:solidFill>
                          <a:latin typeface="+mn-ea"/>
                          <a:ea typeface="+mn-ea"/>
                        </a:rPr>
                        <a:t>위생</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의료기관</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신변잡화</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음식료품</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유흥주점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유통업영리</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7916">
                <a:tc rowSpan="2">
                  <a:txBody>
                    <a:bodyPr/>
                    <a:lstStyle/>
                    <a:p>
                      <a:pPr algn="ctr" rtl="0" fontAlgn="ctr"/>
                      <a:r>
                        <a:rPr lang="en-US" altLang="ko-KR" sz="1100" b="1" i="0" u="none" strike="noStrike" smtClean="0">
                          <a:solidFill>
                            <a:schemeClr val="bg1"/>
                          </a:solidFill>
                          <a:latin typeface="+mn-ea"/>
                          <a:ea typeface="+mn-ea"/>
                        </a:rPr>
                        <a:t>’14</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16</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rowSpan="2">
                  <a:txBody>
                    <a:bodyPr/>
                    <a:lstStyle/>
                    <a:p>
                      <a:pPr algn="ctr" rtl="0" fontAlgn="ctr"/>
                      <a:r>
                        <a:rPr lang="en-US" altLang="ko-KR" sz="1100" b="1" i="0" u="none" strike="noStrike" smtClean="0">
                          <a:solidFill>
                            <a:schemeClr val="bg1"/>
                          </a:solidFill>
                          <a:latin typeface="+mn-ea"/>
                          <a:ea typeface="+mn-ea"/>
                        </a:rPr>
                        <a:t>’15</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18</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rowSpan="3">
                  <a:txBody>
                    <a:bodyPr/>
                    <a:lstStyle/>
                    <a:p>
                      <a:pPr algn="ctr" rtl="0" fontAlgn="ctr"/>
                      <a:r>
                        <a:rPr lang="en-US" altLang="ko-KR" sz="1100" b="1" i="0" u="none" strike="noStrike" smtClean="0">
                          <a:solidFill>
                            <a:schemeClr val="bg1"/>
                          </a:solidFill>
                          <a:latin typeface="+mn-ea"/>
                          <a:ea typeface="+mn-ea"/>
                        </a:rPr>
                        <a:t>‘16</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a:solidFill>
                            <a:srgbClr val="000000"/>
                          </a:solidFill>
                          <a:latin typeface="+mn-ea"/>
                          <a:ea typeface="+mn-ea"/>
                        </a:rPr>
                        <a:t>3</a:t>
                      </a:r>
                      <a:endParaRPr lang="en-US" altLang="ko-KR" sz="1100" b="0" i="0" u="none" strike="noStrike" smtClean="0">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65</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35" name="직선 연결선 34"/>
          <p:cNvCxnSpPr/>
          <p:nvPr/>
        </p:nvCxnSpPr>
        <p:spPr>
          <a:xfrm>
            <a:off x="365327" y="4755640"/>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64927" y="4431604"/>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및 점당 매출액 현황</a:t>
            </a:r>
          </a:p>
        </p:txBody>
      </p:sp>
      <p:graphicFrame>
        <p:nvGraphicFramePr>
          <p:cNvPr id="37" name="표 36"/>
          <p:cNvGraphicFramePr>
            <a:graphicFrameLocks noGrp="1"/>
          </p:cNvGraphicFramePr>
          <p:nvPr>
            <p:extLst>
              <p:ext uri="{D42A27DB-BD31-4B8C-83A1-F6EECF244321}">
                <p14:modId xmlns:p14="http://schemas.microsoft.com/office/powerpoint/2010/main" val="1263591322"/>
              </p:ext>
            </p:extLst>
          </p:nvPr>
        </p:nvGraphicFramePr>
        <p:xfrm>
          <a:off x="372517" y="4829317"/>
          <a:ext cx="8506979" cy="1588974"/>
        </p:xfrm>
        <a:graphic>
          <a:graphicData uri="http://schemas.openxmlformats.org/drawingml/2006/table">
            <a:tbl>
              <a:tblPr/>
              <a:tblGrid>
                <a:gridCol w="563079"/>
                <a:gridCol w="419070"/>
                <a:gridCol w="752483"/>
                <a:gridCol w="752483"/>
                <a:gridCol w="752483"/>
                <a:gridCol w="752483"/>
                <a:gridCol w="752483"/>
                <a:gridCol w="752483"/>
                <a:gridCol w="752483"/>
                <a:gridCol w="752483"/>
                <a:gridCol w="752483"/>
                <a:gridCol w="752483"/>
              </a:tblGrid>
              <a:tr h="264829">
                <a:tc gridSpan="2">
                  <a:txBody>
                    <a:bodyPr/>
                    <a:lstStyle/>
                    <a:p>
                      <a:pPr algn="ctr" rtl="0" fontAlgn="ctr"/>
                      <a:r>
                        <a:rPr lang="ko-KR" altLang="en-US" sz="1100" b="1" i="0" u="none" strike="noStrike" smtClean="0">
                          <a:solidFill>
                            <a:schemeClr val="bg1"/>
                          </a:solidFill>
                          <a:latin typeface="+mn-ea"/>
                          <a:ea typeface="+mn-ea"/>
                        </a:rPr>
                        <a:t>업종</a:t>
                      </a:r>
                      <a:endParaRPr 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rgbClr val="FF0000"/>
                          </a:solidFill>
                          <a:latin typeface="+mn-ea"/>
                          <a:ea typeface="+mn-ea"/>
                        </a:rPr>
                        <a:t>일반음식</a:t>
                      </a:r>
                      <a:endParaRPr lang="en-US" altLang="ko-KR" sz="1100" b="1" i="0" u="none" strike="noStrike" smtClean="0">
                        <a:solidFill>
                          <a:srgbClr val="FF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단란주점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의류</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휴게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보건</a:t>
                      </a:r>
                      <a:r>
                        <a:rPr lang="en-US" altLang="ko-KR" sz="1100" b="1" i="0" u="none" strike="noStrike" smtClean="0">
                          <a:solidFill>
                            <a:schemeClr val="tx1"/>
                          </a:solidFill>
                          <a:latin typeface="+mn-ea"/>
                          <a:ea typeface="+mn-ea"/>
                        </a:rPr>
                        <a:t>/</a:t>
                      </a:r>
                      <a:r>
                        <a:rPr lang="ko-KR" altLang="en-US" sz="1100" b="1" i="0" u="none" strike="noStrike" smtClean="0">
                          <a:solidFill>
                            <a:schemeClr val="tx1"/>
                          </a:solidFill>
                          <a:latin typeface="+mn-ea"/>
                          <a:ea typeface="+mn-ea"/>
                        </a:rPr>
                        <a:t>위생</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rgbClr val="3333FF"/>
                          </a:solidFill>
                          <a:latin typeface="+mn-ea"/>
                          <a:ea typeface="+mn-ea"/>
                        </a:rPr>
                        <a:t>의료기관</a:t>
                      </a:r>
                      <a:endParaRPr lang="en-US" sz="1100" b="1" i="0" u="none" strike="noStrike">
                        <a:solidFill>
                          <a:srgbClr val="3333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신변잡화</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음식료품</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유흥주점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유통업영리</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4829">
                <a:tc gridSpan="2">
                  <a:txBody>
                    <a:bodyPr/>
                    <a:lstStyle/>
                    <a:p>
                      <a:pPr algn="ctr" rtl="0" fontAlgn="ctr"/>
                      <a:r>
                        <a:rPr lang="ko-KR" altLang="en-US" sz="1100" b="1" i="0" u="none" strike="noStrike" smtClean="0">
                          <a:solidFill>
                            <a:schemeClr val="bg1"/>
                          </a:solidFill>
                          <a:latin typeface="+mn-ea"/>
                          <a:ea typeface="+mn-ea"/>
                        </a:rPr>
                        <a:t>전체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a:t>
                      </a:r>
                      <a:r>
                        <a:rPr lang="en-US" altLang="ko-KR" sz="1000" b="0" i="0" u="none" strike="noStrike" baseline="0" smtClean="0">
                          <a:solidFill>
                            <a:schemeClr val="tx1"/>
                          </a:solidFill>
                          <a:latin typeface="+mn-ea"/>
                          <a:ea typeface="+mn-ea"/>
                        </a:rPr>
                        <a:t> 2</a:t>
                      </a:r>
                      <a:r>
                        <a:rPr lang="ko-KR" altLang="en-US" sz="1000" b="0" i="0" u="none" strike="noStrike" baseline="0"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gridSpan="2">
                  <a:txBody>
                    <a:bodyPr/>
                    <a:lstStyle/>
                    <a:p>
                      <a:pPr algn="ctr" rtl="0" fontAlgn="ctr"/>
                      <a:r>
                        <a:rPr lang="ko-KR" altLang="en-US" sz="1100" b="1" i="0" u="none" strike="noStrike" smtClean="0">
                          <a:solidFill>
                            <a:schemeClr val="bg1"/>
                          </a:solidFill>
                          <a:latin typeface="+mn-ea"/>
                          <a:ea typeface="+mn-ea"/>
                        </a:rPr>
                        <a:t>영업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9</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3333FF"/>
                          </a:solidFill>
                          <a:latin typeface="+mn-ea"/>
                          <a:ea typeface="+mn-ea"/>
                        </a:rPr>
                        <a:t>12</a:t>
                      </a:r>
                      <a:r>
                        <a:rPr lang="ko-KR" altLang="en-US" sz="1000" b="0" i="0" u="none" strike="noStrike" smtClean="0">
                          <a:solidFill>
                            <a:srgbClr val="3333FF"/>
                          </a:solidFill>
                          <a:latin typeface="+mn-ea"/>
                          <a:ea typeface="+mn-ea"/>
                        </a:rPr>
                        <a:t>년</a:t>
                      </a:r>
                      <a:endParaRPr lang="ko-KR" altLang="en-US" sz="1000" b="0" i="0" u="none" strike="noStrike">
                        <a:solidFill>
                          <a:srgbClr val="3333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gridSpan="2">
                  <a:txBody>
                    <a:bodyPr/>
                    <a:lstStyle/>
                    <a:p>
                      <a:pPr algn="ctr" rtl="0" fontAlgn="ctr"/>
                      <a:r>
                        <a:rPr lang="ko-KR" altLang="en-US" sz="1100" b="1" i="0" u="none" strike="noStrike" smtClean="0">
                          <a:solidFill>
                            <a:schemeClr val="bg1"/>
                          </a:solidFill>
                          <a:latin typeface="+mn-ea"/>
                          <a:ea typeface="+mn-ea"/>
                        </a:rPr>
                        <a:t>폐업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B w="28575" cap="flat" cmpd="sng" algn="ctr">
                      <a:solidFill>
                        <a:schemeClr val="bg1">
                          <a:lumMod val="75000"/>
                        </a:schemeClr>
                      </a:solidFill>
                      <a:prstDash val="solid"/>
                      <a:round/>
                      <a:headEnd type="none" w="med" len="med"/>
                      <a:tailEnd type="none" w="med" len="med"/>
                    </a:lnB>
                  </a:tcPr>
                </a:tc>
                <a:tc>
                  <a:txBody>
                    <a:bodyPr/>
                    <a:lstStyle/>
                    <a:p>
                      <a:pPr algn="ctr" rtl="0" fontAlgn="ctr"/>
                      <a:r>
                        <a:rPr lang="en-US" altLang="ko-KR" sz="1000" b="0" i="0" u="none" strike="noStrike" smtClean="0">
                          <a:solidFill>
                            <a:srgbClr val="FF0000"/>
                          </a:solidFill>
                          <a:latin typeface="+mn-ea"/>
                          <a:ea typeface="+mn-ea"/>
                        </a:rPr>
                        <a:t>2</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11</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9</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9</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64829">
                <a:tc rowSpan="2">
                  <a:txBody>
                    <a:bodyPr/>
                    <a:lstStyle/>
                    <a:p>
                      <a:pPr algn="ctr" rtl="0" fontAlgn="ctr"/>
                      <a:r>
                        <a:rPr lang="ko-KR" altLang="en-US" sz="1100" b="1" i="0" u="none" strike="noStrike" smtClean="0">
                          <a:solidFill>
                            <a:schemeClr val="bg1"/>
                          </a:solidFill>
                          <a:latin typeface="+mn-ea"/>
                          <a:ea typeface="+mn-ea"/>
                        </a:rPr>
                        <a:t>점당</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매출</a:t>
                      </a:r>
                      <a:endParaRPr lang="en-US" altLang="ko-KR" sz="1100" b="1" i="0" u="none" strike="noStrike" smtClean="0">
                        <a:solidFill>
                          <a:schemeClr val="bg1"/>
                        </a:solidFill>
                        <a:latin typeface="+mn-ea"/>
                        <a:ea typeface="+mn-ea"/>
                      </a:endParaRPr>
                    </a:p>
                    <a:p>
                      <a:pPr algn="ctr" rtl="0" fontAlgn="ctr"/>
                      <a:r>
                        <a:rPr lang="en-US" altLang="ko-KR" sz="1000" b="1" i="0" u="none" strike="noStrike" smtClean="0">
                          <a:solidFill>
                            <a:schemeClr val="bg1"/>
                          </a:solidFill>
                          <a:latin typeface="+mn-ea"/>
                          <a:ea typeface="+mn-ea"/>
                        </a:rPr>
                        <a:t>(</a:t>
                      </a:r>
                      <a:r>
                        <a:rPr lang="ko-KR" altLang="en-US" sz="1000" b="1" i="0" u="none" strike="noStrike" smtClean="0">
                          <a:solidFill>
                            <a:schemeClr val="bg1"/>
                          </a:solidFill>
                          <a:latin typeface="+mn-ea"/>
                          <a:ea typeface="+mn-ea"/>
                        </a:rPr>
                        <a:t>백만원</a:t>
                      </a:r>
                      <a:r>
                        <a:rPr lang="en-US" altLang="ko-KR" sz="1000" b="1" i="0" u="none" strike="noStrike" smtClean="0">
                          <a:solidFill>
                            <a:schemeClr val="bg1"/>
                          </a:solidFill>
                          <a:latin typeface="+mn-ea"/>
                          <a:ea typeface="+mn-ea"/>
                        </a:rPr>
                        <a:t>)</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0" marR="0" marT="4070" marB="0" anchor="ctr">
                    <a:lnL w="12700" cap="flat" cmpd="sng" algn="ctr">
                      <a:solidFill>
                        <a:schemeClr val="bg1">
                          <a:lumMod val="75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chemeClr val="tx1"/>
                          </a:solidFill>
                          <a:latin typeface="+mn-ea"/>
                          <a:ea typeface="+mn-ea"/>
                        </a:rPr>
                        <a:t>10</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10</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8</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14</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10</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17</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23</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44</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vMerge="1">
                  <a:txBody>
                    <a:bodyPr/>
                    <a:lstStyle/>
                    <a:p>
                      <a:pPr algn="ctr" rtl="0" fontAlgn="ct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chemeClr val="tx1"/>
                          </a:solidFill>
                          <a:latin typeface="+mn-ea"/>
                          <a:ea typeface="+mn-ea"/>
                        </a:rPr>
                        <a:t>13</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9</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8</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17</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12</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20</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27</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62</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9" name="TextBox 38"/>
          <p:cNvSpPr txBox="1"/>
          <p:nvPr/>
        </p:nvSpPr>
        <p:spPr>
          <a:xfrm>
            <a:off x="395536" y="4251584"/>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8" name="위쪽 화살표 17"/>
          <p:cNvSpPr/>
          <p:nvPr/>
        </p:nvSpPr>
        <p:spPr>
          <a:xfrm rot="10800000">
            <a:off x="3275856" y="3140968"/>
            <a:ext cx="288032" cy="81886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위쪽 화살표 18"/>
          <p:cNvSpPr/>
          <p:nvPr/>
        </p:nvSpPr>
        <p:spPr>
          <a:xfrm rot="10800000">
            <a:off x="6300192" y="2744924"/>
            <a:ext cx="288032" cy="75608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위쪽 화살표 23"/>
          <p:cNvSpPr/>
          <p:nvPr/>
        </p:nvSpPr>
        <p:spPr>
          <a:xfrm>
            <a:off x="4788024" y="2672916"/>
            <a:ext cx="288032" cy="128691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a:off x="4031940" y="2672916"/>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10800000">
            <a:off x="4031940" y="3645026"/>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a:off x="8568444" y="5969331"/>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a:off x="5544108" y="5969331"/>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2" name="위쪽 화살표 41"/>
          <p:cNvSpPr/>
          <p:nvPr/>
        </p:nvSpPr>
        <p:spPr>
          <a:xfrm>
            <a:off x="1799692" y="5969331"/>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위쪽 화살표 45"/>
          <p:cNvSpPr/>
          <p:nvPr/>
        </p:nvSpPr>
        <p:spPr>
          <a:xfrm rot="10800000">
            <a:off x="2519772" y="2709753"/>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9" name="위쪽 화살표 48"/>
          <p:cNvSpPr/>
          <p:nvPr/>
        </p:nvSpPr>
        <p:spPr>
          <a:xfrm rot="10800000">
            <a:off x="2519772" y="3600627"/>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0" name="위쪽 화살표 49"/>
          <p:cNvSpPr/>
          <p:nvPr/>
        </p:nvSpPr>
        <p:spPr>
          <a:xfrm>
            <a:off x="4067944" y="5969331"/>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1" name="위쪽 화살표 50"/>
          <p:cNvSpPr/>
          <p:nvPr/>
        </p:nvSpPr>
        <p:spPr>
          <a:xfrm>
            <a:off x="6332583" y="5969331"/>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2" name="위쪽 화살표 51"/>
          <p:cNvSpPr/>
          <p:nvPr/>
        </p:nvSpPr>
        <p:spPr>
          <a:xfrm>
            <a:off x="7056276" y="5969331"/>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3" name="위쪽 화살표 52"/>
          <p:cNvSpPr/>
          <p:nvPr/>
        </p:nvSpPr>
        <p:spPr>
          <a:xfrm>
            <a:off x="7776356" y="5969331"/>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직사각형 26"/>
          <p:cNvSpPr/>
          <p:nvPr/>
        </p:nvSpPr>
        <p:spPr>
          <a:xfrm>
            <a:off x="215516" y="1088740"/>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일반음식</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휴게</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의류 업종의 개폐업이 활발하고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보건</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위생 업종은 개업추세</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의류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신변잡화</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단란주점 업종은 폐업추세이며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일반음식의 폐업 기준 평균 업력이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11</a:t>
            </a:r>
            <a:r>
              <a:rPr lang="ko-KR" altLang="en-US" sz="1600" spc="100">
                <a:ln>
                  <a:solidFill>
                    <a:prstClr val="black">
                      <a:alpha val="20000"/>
                    </a:prstClr>
                  </a:solidFill>
                </a:ln>
                <a:solidFill>
                  <a:srgbClr val="000000"/>
                </a:solidFill>
                <a:latin typeface="NOVA Bold"/>
                <a:ea typeface="NOVA Bold"/>
                <a:cs typeface="Arial" pitchFamily="34" charset="0"/>
              </a:rPr>
              <a:t>개월로 가장 짧음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위쪽 화살표 27"/>
          <p:cNvSpPr/>
          <p:nvPr/>
        </p:nvSpPr>
        <p:spPr>
          <a:xfrm rot="10800000">
            <a:off x="2525026" y="5969331"/>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10800000">
            <a:off x="4790066" y="5969331"/>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TextBox 30"/>
          <p:cNvSpPr txBox="1"/>
          <p:nvPr/>
        </p:nvSpPr>
        <p:spPr>
          <a:xfrm>
            <a:off x="1563299"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40" name="TextBox 39"/>
          <p:cNvSpPr txBox="1"/>
          <p:nvPr/>
        </p:nvSpPr>
        <p:spPr>
          <a:xfrm>
            <a:off x="2339752"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43" name="TextBox 42"/>
          <p:cNvSpPr txBox="1"/>
          <p:nvPr/>
        </p:nvSpPr>
        <p:spPr>
          <a:xfrm>
            <a:off x="3836285"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44" name="TextBox 43"/>
          <p:cNvSpPr txBox="1"/>
          <p:nvPr/>
        </p:nvSpPr>
        <p:spPr>
          <a:xfrm>
            <a:off x="4572000"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47" name="TextBox 46"/>
          <p:cNvSpPr txBox="1"/>
          <p:nvPr/>
        </p:nvSpPr>
        <p:spPr>
          <a:xfrm>
            <a:off x="6084168"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4" name="TextBox 53"/>
          <p:cNvSpPr txBox="1"/>
          <p:nvPr/>
        </p:nvSpPr>
        <p:spPr>
          <a:xfrm>
            <a:off x="3131840"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5" name="TextBox 54"/>
          <p:cNvSpPr txBox="1"/>
          <p:nvPr/>
        </p:nvSpPr>
        <p:spPr>
          <a:xfrm>
            <a:off x="5328084"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6" name="TextBox 55"/>
          <p:cNvSpPr txBox="1"/>
          <p:nvPr/>
        </p:nvSpPr>
        <p:spPr>
          <a:xfrm>
            <a:off x="6840252"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7" name="TextBox 56"/>
          <p:cNvSpPr txBox="1"/>
          <p:nvPr/>
        </p:nvSpPr>
        <p:spPr>
          <a:xfrm>
            <a:off x="7632340"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8" name="TextBox 57"/>
          <p:cNvSpPr txBox="1"/>
          <p:nvPr/>
        </p:nvSpPr>
        <p:spPr>
          <a:xfrm>
            <a:off x="8352420"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Tree>
    <p:extLst>
      <p:ext uri="{BB962C8B-B14F-4D97-AF65-F5344CB8AC3E}">
        <p14:creationId xmlns:p14="http://schemas.microsoft.com/office/powerpoint/2010/main" val="387143003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 속성 현황</a:t>
            </a:r>
            <a:endParaRPr lang="ko-KR" altLang="en-US"/>
          </a:p>
        </p:txBody>
      </p:sp>
      <p:sp>
        <p:nvSpPr>
          <p:cNvPr id="3" name="제목 2"/>
          <p:cNvSpPr>
            <a:spLocks noGrp="1"/>
          </p:cNvSpPr>
          <p:nvPr>
            <p:ph type="title"/>
          </p:nvPr>
        </p:nvSpPr>
        <p:spPr/>
        <p:txBody>
          <a:bodyPr/>
          <a:lstStyle/>
          <a:p>
            <a:r>
              <a:rPr lang="ko-KR" altLang="en-US" smtClean="0"/>
              <a:t>     제주시 한림</a:t>
            </a:r>
            <a:r>
              <a:rPr lang="ko-KR" altLang="en-US"/>
              <a:t>읍</a:t>
            </a:r>
            <a:r>
              <a:rPr lang="ko-KR" altLang="en-US" smtClean="0"/>
              <a:t>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a:t>
            </a:r>
            <a:endParaRPr lang="ko-KR" altLang="en-US" b="1">
              <a:solidFill>
                <a:srgbClr val="FFFFFF"/>
              </a:solidFill>
              <a:latin typeface="Arial" pitchFamily="34" charset="0"/>
              <a:cs typeface="Arial" pitchFamily="34" charset="0"/>
            </a:endParaRPr>
          </a:p>
        </p:txBody>
      </p:sp>
      <p:cxnSp>
        <p:nvCxnSpPr>
          <p:cNvPr id="16" name="직선 연결선 15"/>
          <p:cNvCxnSpPr/>
          <p:nvPr/>
        </p:nvCxnSpPr>
        <p:spPr>
          <a:xfrm>
            <a:off x="503948" y="3023545"/>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03548" y="2699509"/>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8" name="직선 연결선 17"/>
          <p:cNvCxnSpPr/>
          <p:nvPr/>
        </p:nvCxnSpPr>
        <p:spPr>
          <a:xfrm>
            <a:off x="4103948" y="2278104"/>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103948" y="1988840"/>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0" name="표 19"/>
          <p:cNvGraphicFramePr>
            <a:graphicFrameLocks noGrp="1"/>
          </p:cNvGraphicFramePr>
          <p:nvPr>
            <p:extLst>
              <p:ext uri="{D42A27DB-BD31-4B8C-83A1-F6EECF244321}">
                <p14:modId xmlns:p14="http://schemas.microsoft.com/office/powerpoint/2010/main" val="3179398109"/>
              </p:ext>
            </p:extLst>
          </p:nvPr>
        </p:nvGraphicFramePr>
        <p:xfrm>
          <a:off x="4103947" y="2350852"/>
          <a:ext cx="4752129" cy="1007372"/>
        </p:xfrm>
        <a:graphic>
          <a:graphicData uri="http://schemas.openxmlformats.org/drawingml/2006/table">
            <a:tbl>
              <a:tblPr/>
              <a:tblGrid>
                <a:gridCol w="648073"/>
                <a:gridCol w="630070"/>
                <a:gridCol w="630070"/>
                <a:gridCol w="710979"/>
                <a:gridCol w="710979"/>
                <a:gridCol w="710979"/>
                <a:gridCol w="710979"/>
              </a:tblGrid>
              <a:tr h="253777">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성별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100" b="1" i="0" u="none" strike="noStrike" smtClean="0">
                          <a:solidFill>
                            <a:schemeClr val="bg1"/>
                          </a:solidFill>
                          <a:latin typeface="+mn-ea"/>
                          <a:ea typeface="+mn-ea"/>
                        </a:rPr>
                        <a:t>연령대별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377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남</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여</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 이하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 이상</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990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49909">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2" name="표 21"/>
          <p:cNvGraphicFramePr>
            <a:graphicFrameLocks noGrp="1"/>
          </p:cNvGraphicFramePr>
          <p:nvPr>
            <p:extLst>
              <p:ext uri="{D42A27DB-BD31-4B8C-83A1-F6EECF244321}">
                <p14:modId xmlns:p14="http://schemas.microsoft.com/office/powerpoint/2010/main" val="2723566577"/>
              </p:ext>
            </p:extLst>
          </p:nvPr>
        </p:nvGraphicFramePr>
        <p:xfrm>
          <a:off x="4103945" y="3969800"/>
          <a:ext cx="4752531" cy="923514"/>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시간대별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요일</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8~18</a:t>
                      </a:r>
                      <a:r>
                        <a:rPr lang="ko-KR" altLang="en-US" sz="1100" b="1" i="0" u="none" strike="noStrike" smtClean="0">
                          <a:solidFill>
                            <a:schemeClr val="bg1"/>
                          </a:solidFill>
                          <a:latin typeface="+mn-ea"/>
                          <a:ea typeface="+mn-ea"/>
                        </a:rPr>
                        <a:t>시</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18~8</a:t>
                      </a:r>
                      <a:r>
                        <a:rPr lang="ko-KR" altLang="en-US" sz="1100" b="1" i="0" u="none" strike="noStrike" smtClean="0">
                          <a:solidFill>
                            <a:schemeClr val="bg1"/>
                          </a:solidFill>
                          <a:latin typeface="+mn-ea"/>
                          <a:ea typeface="+mn-ea"/>
                        </a:rPr>
                        <a:t>시</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주말</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주중</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610252"/>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281630380"/>
              </p:ext>
            </p:extLst>
          </p:nvPr>
        </p:nvGraphicFramePr>
        <p:xfrm>
          <a:off x="431540" y="5013916"/>
          <a:ext cx="3276364" cy="864096"/>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인당 건수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인당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건당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174,415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38,806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183,126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37,905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41908"/>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618364"/>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8" name="모서리가 둥근 직사각형 27"/>
          <p:cNvSpPr/>
          <p:nvPr/>
        </p:nvSpPr>
        <p:spPr>
          <a:xfrm>
            <a:off x="341516" y="2245064"/>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9" name="표 28"/>
          <p:cNvGraphicFramePr>
            <a:graphicFrameLocks noGrp="1"/>
          </p:cNvGraphicFramePr>
          <p:nvPr>
            <p:extLst>
              <p:ext uri="{D42A27DB-BD31-4B8C-83A1-F6EECF244321}">
                <p14:modId xmlns:p14="http://schemas.microsoft.com/office/powerpoint/2010/main" val="982061961"/>
              </p:ext>
            </p:extLst>
          </p:nvPr>
        </p:nvGraphicFramePr>
        <p:xfrm>
          <a:off x="4103948" y="5589979"/>
          <a:ext cx="4752526" cy="730388"/>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1~3</a:t>
                      </a:r>
                      <a:r>
                        <a:rPr lang="en-US" sz="1100" b="1" i="0" u="none" strike="noStrike" baseline="0" smtClean="0">
                          <a:solidFill>
                            <a:schemeClr val="bg1"/>
                          </a:solidFill>
                          <a:latin typeface="+mn-ea"/>
                          <a:ea typeface="+mn-ea"/>
                        </a:rPr>
                        <a:t>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3~5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 Km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1" name="TextBox 30"/>
          <p:cNvSpPr txBox="1"/>
          <p:nvPr/>
        </p:nvSpPr>
        <p:spPr>
          <a:xfrm>
            <a:off x="4103948" y="5229940"/>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cxnSp>
        <p:nvCxnSpPr>
          <p:cNvPr id="33" name="직선 연결선 32"/>
          <p:cNvCxnSpPr/>
          <p:nvPr/>
        </p:nvCxnSpPr>
        <p:spPr>
          <a:xfrm>
            <a:off x="4139952" y="3898284"/>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4139952" y="5518464"/>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42" name="표 41"/>
          <p:cNvGraphicFramePr>
            <a:graphicFrameLocks noGrp="1"/>
          </p:cNvGraphicFramePr>
          <p:nvPr>
            <p:extLst>
              <p:ext uri="{D42A27DB-BD31-4B8C-83A1-F6EECF244321}">
                <p14:modId xmlns:p14="http://schemas.microsoft.com/office/powerpoint/2010/main" val="413276741"/>
              </p:ext>
            </p:extLst>
          </p:nvPr>
        </p:nvGraphicFramePr>
        <p:xfrm>
          <a:off x="478612" y="3131557"/>
          <a:ext cx="3229291" cy="915414"/>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고객수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거래건수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거래금액</a:t>
                      </a:r>
                      <a:endParaRPr lang="en-US" altLang="ko-KR" sz="1100" b="1" i="0" u="none" strike="noStrike" smtClean="0">
                        <a:solidFill>
                          <a:schemeClr val="bg1"/>
                        </a:solidFill>
                        <a:latin typeface="+mn-ea"/>
                        <a:ea typeface="+mn-ea"/>
                      </a:endParaRPr>
                    </a:p>
                    <a:p>
                      <a:pPr algn="ctr" rtl="0" fontAlgn="ctr"/>
                      <a:r>
                        <a:rPr lang="en-US"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백만원</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14,319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64,357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2,497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18,644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90,072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3,414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7" name="위쪽 화살표 36"/>
          <p:cNvSpPr/>
          <p:nvPr/>
        </p:nvSpPr>
        <p:spPr>
          <a:xfrm rot="10800000">
            <a:off x="3419873" y="5399225"/>
            <a:ext cx="288032" cy="39604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a:off x="1691680" y="3569863"/>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a:off x="2591780" y="3569863"/>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a:off x="6462010" y="2915956"/>
            <a:ext cx="288032" cy="37026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위쪽 화살표 42"/>
          <p:cNvSpPr/>
          <p:nvPr/>
        </p:nvSpPr>
        <p:spPr>
          <a:xfrm rot="10800000">
            <a:off x="8604448" y="2943202"/>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9" name="위쪽 화살표 58"/>
          <p:cNvSpPr/>
          <p:nvPr/>
        </p:nvSpPr>
        <p:spPr>
          <a:xfrm>
            <a:off x="5112060" y="2915956"/>
            <a:ext cx="288032" cy="37026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0" name="위쪽 화살표 59"/>
          <p:cNvSpPr/>
          <p:nvPr/>
        </p:nvSpPr>
        <p:spPr>
          <a:xfrm rot="10800000">
            <a:off x="5724128" y="2926176"/>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a:off x="6606026" y="4474348"/>
            <a:ext cx="288032" cy="36004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10800000">
            <a:off x="5616117" y="4501834"/>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3" name="위쪽 화살표 62"/>
          <p:cNvSpPr/>
          <p:nvPr/>
        </p:nvSpPr>
        <p:spPr>
          <a:xfrm>
            <a:off x="7596336" y="4474348"/>
            <a:ext cx="288032" cy="36004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4" name="위쪽 화살표 63"/>
          <p:cNvSpPr/>
          <p:nvPr/>
        </p:nvSpPr>
        <p:spPr>
          <a:xfrm rot="10800000">
            <a:off x="8568444" y="4501834"/>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5" name="위쪽 화살표 64"/>
          <p:cNvSpPr/>
          <p:nvPr/>
        </p:nvSpPr>
        <p:spPr>
          <a:xfrm>
            <a:off x="8532440" y="5878504"/>
            <a:ext cx="288032" cy="38609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6" name="위쪽 화살표 65"/>
          <p:cNvSpPr/>
          <p:nvPr/>
        </p:nvSpPr>
        <p:spPr>
          <a:xfrm>
            <a:off x="3419872" y="3569863"/>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7" name="위쪽 화살표 66"/>
          <p:cNvSpPr/>
          <p:nvPr/>
        </p:nvSpPr>
        <p:spPr>
          <a:xfrm>
            <a:off x="1655676" y="5370063"/>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9" name="위쪽 화살표 68"/>
          <p:cNvSpPr/>
          <p:nvPr/>
        </p:nvSpPr>
        <p:spPr>
          <a:xfrm rot="10800000">
            <a:off x="7848364" y="2943202"/>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0" name="위쪽 화살표 69"/>
          <p:cNvSpPr/>
          <p:nvPr/>
        </p:nvSpPr>
        <p:spPr>
          <a:xfrm>
            <a:off x="2555776" y="5370063"/>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1" name="위쪽 화살표 70"/>
          <p:cNvSpPr/>
          <p:nvPr/>
        </p:nvSpPr>
        <p:spPr>
          <a:xfrm>
            <a:off x="7128284" y="2915956"/>
            <a:ext cx="288032" cy="37026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2" name="위쪽 화살표 71"/>
          <p:cNvSpPr/>
          <p:nvPr/>
        </p:nvSpPr>
        <p:spPr>
          <a:xfrm rot="10800000">
            <a:off x="5580112" y="5906286"/>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3" name="위쪽 화살표 72"/>
          <p:cNvSpPr/>
          <p:nvPr/>
        </p:nvSpPr>
        <p:spPr>
          <a:xfrm rot="10800000">
            <a:off x="6498214" y="5906286"/>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4" name="위쪽 화살표 73"/>
          <p:cNvSpPr/>
          <p:nvPr/>
        </p:nvSpPr>
        <p:spPr>
          <a:xfrm rot="10800000">
            <a:off x="7547761" y="5914187"/>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직사각형 43"/>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증가로 인해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 모두 증가 추세이고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인당 건수 증가로 인해 인당 금액이 증가하며</a:t>
            </a:r>
            <a:r>
              <a:rPr lang="en-US" altLang="ko-KR" sz="1600" spc="100">
                <a:ln>
                  <a:solidFill>
                    <a:prstClr val="black">
                      <a:alpha val="20000"/>
                    </a:prstClr>
                  </a:solidFill>
                </a:ln>
                <a:solidFill>
                  <a:srgbClr val="000000"/>
                </a:solidFill>
                <a:latin typeface="NOVA Bold"/>
                <a:ea typeface="NOVA Bold"/>
                <a:cs typeface="Arial" pitchFamily="34" charset="0"/>
              </a:rPr>
              <a:t>, 30</a:t>
            </a:r>
            <a:r>
              <a:rPr lang="ko-KR" altLang="en-US" sz="1600" spc="100">
                <a:ln>
                  <a:solidFill>
                    <a:prstClr val="black">
                      <a:alpha val="20000"/>
                    </a:prstClr>
                  </a:solidFill>
                </a:ln>
                <a:solidFill>
                  <a:srgbClr val="000000"/>
                </a:solidFill>
                <a:latin typeface="NOVA Bold"/>
                <a:ea typeface="NOVA Bold"/>
                <a:cs typeface="Arial" pitchFamily="34" charset="0"/>
              </a:rPr>
              <a:t>대 이하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주말 시간대 거래금액 비율이 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5" name="타원 44"/>
          <p:cNvSpPr/>
          <p:nvPr/>
        </p:nvSpPr>
        <p:spPr>
          <a:xfrm>
            <a:off x="1079612" y="3465004"/>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타원 45"/>
          <p:cNvSpPr/>
          <p:nvPr/>
        </p:nvSpPr>
        <p:spPr>
          <a:xfrm>
            <a:off x="1979712" y="3465004"/>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타원 46"/>
          <p:cNvSpPr/>
          <p:nvPr/>
        </p:nvSpPr>
        <p:spPr>
          <a:xfrm>
            <a:off x="2879812" y="3465004"/>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8" name="구부러진 연결선 47"/>
          <p:cNvCxnSpPr>
            <a:stCxn id="45" idx="4"/>
            <a:endCxn id="46" idx="4"/>
          </p:cNvCxnSpPr>
          <p:nvPr/>
        </p:nvCxnSpPr>
        <p:spPr>
          <a:xfrm rot="16200000" flipH="1">
            <a:off x="1961710" y="3591019"/>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구부러진 연결선 48"/>
          <p:cNvCxnSpPr>
            <a:stCxn id="45" idx="4"/>
            <a:endCxn id="47" idx="4"/>
          </p:cNvCxnSpPr>
          <p:nvPr/>
        </p:nvCxnSpPr>
        <p:spPr>
          <a:xfrm rot="16200000" flipH="1">
            <a:off x="2411760" y="3140969"/>
            <a:ext cx="12700" cy="18002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구부러진 연결선 49"/>
          <p:cNvCxnSpPr>
            <a:stCxn id="51" idx="4"/>
            <a:endCxn id="52" idx="4"/>
          </p:cNvCxnSpPr>
          <p:nvPr/>
        </p:nvCxnSpPr>
        <p:spPr>
          <a:xfrm rot="16200000" flipH="1">
            <a:off x="1961710" y="5427223"/>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타원 50"/>
          <p:cNvSpPr/>
          <p:nvPr/>
        </p:nvSpPr>
        <p:spPr>
          <a:xfrm>
            <a:off x="1079612" y="5301208"/>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2" name="타원 51"/>
          <p:cNvSpPr/>
          <p:nvPr/>
        </p:nvSpPr>
        <p:spPr>
          <a:xfrm>
            <a:off x="1979712" y="5301208"/>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61332501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소비패턴 분석</a:t>
            </a:r>
            <a:endParaRPr lang="ko-KR" altLang="en-US"/>
          </a:p>
        </p:txBody>
      </p:sp>
      <p:sp>
        <p:nvSpPr>
          <p:cNvPr id="3" name="제목 2"/>
          <p:cNvSpPr>
            <a:spLocks noGrp="1"/>
          </p:cNvSpPr>
          <p:nvPr>
            <p:ph type="title"/>
          </p:nvPr>
        </p:nvSpPr>
        <p:spPr/>
        <p:txBody>
          <a:bodyPr/>
          <a:lstStyle/>
          <a:p>
            <a:r>
              <a:rPr lang="ko-KR" altLang="en-US" smtClean="0"/>
              <a:t>     제주시 한림</a:t>
            </a:r>
            <a:r>
              <a:rPr lang="ko-KR" altLang="en-US"/>
              <a:t>읍</a:t>
            </a:r>
            <a:r>
              <a:rPr lang="ko-KR" altLang="en-US" smtClean="0"/>
              <a:t>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95536" y="2257250"/>
            <a:ext cx="838893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6496" y="1969218"/>
            <a:ext cx="827596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 고객 유형별 고객 추이분석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월별 고객 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44" name="TextBox 43"/>
          <p:cNvSpPr txBox="1"/>
          <p:nvPr/>
        </p:nvSpPr>
        <p:spPr>
          <a:xfrm>
            <a:off x="359532" y="4509120"/>
            <a:ext cx="8424936"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 고객 유형별 패턴분석</a:t>
            </a:r>
          </a:p>
        </p:txBody>
      </p:sp>
      <p:cxnSp>
        <p:nvCxnSpPr>
          <p:cNvPr id="45" name="직선 연결선 44"/>
          <p:cNvCxnSpPr/>
          <p:nvPr/>
        </p:nvCxnSpPr>
        <p:spPr>
          <a:xfrm>
            <a:off x="359532" y="4833156"/>
            <a:ext cx="8424936"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6552220" y="2365261"/>
            <a:ext cx="2232248" cy="1999843"/>
          </a:xfrm>
          <a:prstGeom prst="rect">
            <a:avLst/>
          </a:prstGeom>
          <a:noFill/>
          <a:ln w="28575" cap="flat" cmpd="sng" algn="ctr">
            <a:solidFill>
              <a:sysClr val="window" lastClr="FFFFFF">
                <a:lumMod val="50000"/>
              </a:sysClr>
            </a:solidFill>
            <a:prstDash val="sysDot"/>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해당 상권에서 중국관광객 수는 거의 없음</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제주도민</a:t>
            </a:r>
            <a:r>
              <a:rPr lang="en-US" altLang="ko-KR" sz="1200" kern="0" spc="-60">
                <a:solidFill>
                  <a:srgbClr val="000000"/>
                </a:solidFill>
              </a:rPr>
              <a:t>, </a:t>
            </a:r>
            <a:r>
              <a:rPr lang="ko-KR" altLang="en-US" sz="1200" kern="0" spc="-60">
                <a:solidFill>
                  <a:srgbClr val="000000"/>
                </a:solidFill>
              </a:rPr>
              <a:t>국내관광객 모두 지속적인 고객 증가 추세</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제주도민은 인당건수가 지속 증가하여 인당 금액도 지속 증가 추세임</a:t>
            </a:r>
            <a:endParaRPr lang="ko-KR" altLang="en-US" sz="1200" kern="0">
              <a:solidFill>
                <a:prstClr val="black"/>
              </a:solidFill>
              <a:latin typeface="NOVA Bold"/>
              <a:ea typeface="NOVA Bold"/>
            </a:endParaRPr>
          </a:p>
        </p:txBody>
      </p:sp>
      <p:pic>
        <p:nvPicPr>
          <p:cNvPr id="1423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9532" y="2365261"/>
            <a:ext cx="6103247" cy="1999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 name="표 14"/>
          <p:cNvGraphicFramePr>
            <a:graphicFrameLocks noGrp="1"/>
          </p:cNvGraphicFramePr>
          <p:nvPr>
            <p:extLst>
              <p:ext uri="{D42A27DB-BD31-4B8C-83A1-F6EECF244321}">
                <p14:modId xmlns:p14="http://schemas.microsoft.com/office/powerpoint/2010/main" val="1427686802"/>
              </p:ext>
            </p:extLst>
          </p:nvPr>
        </p:nvGraphicFramePr>
        <p:xfrm>
          <a:off x="341516" y="4901234"/>
          <a:ext cx="8442946" cy="1516098"/>
        </p:xfrm>
        <a:graphic>
          <a:graphicData uri="http://schemas.openxmlformats.org/drawingml/2006/table">
            <a:tbl>
              <a:tblPr/>
              <a:tblGrid>
                <a:gridCol w="497741"/>
                <a:gridCol w="497741"/>
                <a:gridCol w="620622"/>
                <a:gridCol w="620622"/>
                <a:gridCol w="620622"/>
                <a:gridCol w="620622"/>
                <a:gridCol w="620622"/>
                <a:gridCol w="620622"/>
                <a:gridCol w="620622"/>
                <a:gridCol w="620622"/>
                <a:gridCol w="620622"/>
                <a:gridCol w="620622"/>
                <a:gridCol w="620622"/>
                <a:gridCol w="620622"/>
              </a:tblGrid>
              <a:tr h="255277">
                <a:tc gridSpan="2">
                  <a:txBody>
                    <a:bodyPr/>
                    <a:lstStyle/>
                    <a:p>
                      <a:pPr algn="ctr" rtl="0" fontAlgn="ctr"/>
                      <a:r>
                        <a:rPr lang="ko-KR" altLang="en-US" sz="1000" b="1" i="0" u="none" strike="noStrike" smtClean="0">
                          <a:solidFill>
                            <a:schemeClr val="bg1"/>
                          </a:solidFill>
                          <a:latin typeface="+mn-ea"/>
                          <a:ea typeface="+mn-ea"/>
                        </a:rPr>
                        <a:t>고객 구분</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tcPr>
                </a:tc>
                <a:tc gridSpan="4">
                  <a:txBody>
                    <a:bodyPr/>
                    <a:lstStyle/>
                    <a:p>
                      <a:pPr algn="ctr" rtl="0" fontAlgn="ctr"/>
                      <a:r>
                        <a:rPr lang="ko-KR" altLang="en-US" sz="1000" b="1" i="0" u="none" strike="noStrike" smtClean="0">
                          <a:solidFill>
                            <a:schemeClr val="bg1"/>
                          </a:solidFill>
                          <a:latin typeface="+mn-ea"/>
                          <a:ea typeface="+mn-ea"/>
                        </a:rPr>
                        <a:t>중국관광객</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ctr"/>
                      <a:r>
                        <a:rPr lang="ko-KR" altLang="en-US" sz="1000" b="1" i="0" u="none" strike="noStrike" smtClean="0">
                          <a:solidFill>
                            <a:schemeClr val="bg1"/>
                          </a:solidFill>
                          <a:latin typeface="+mn-ea"/>
                          <a:ea typeface="+mn-ea"/>
                        </a:rPr>
                        <a:t>국내관광객</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ctr"/>
                      <a:r>
                        <a:rPr lang="ko-KR" altLang="en-US" sz="1000" b="1" i="0" u="none" strike="noStrike" smtClean="0">
                          <a:solidFill>
                            <a:schemeClr val="bg1"/>
                          </a:solidFill>
                          <a:latin typeface="+mn-ea"/>
                          <a:ea typeface="+mn-ea"/>
                        </a:rPr>
                        <a:t>제주도민</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5277">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기간</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1386">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고객 수</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23</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23</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28</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26</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2,649</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3,161</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4,458</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4,338</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4,862</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5,684</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6,328</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6,476</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row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인당</a:t>
                      </a:r>
                      <a:endParaRPr lang="ko-KR" alt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건수</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1.5</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1.8</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2.1</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2.3</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2.2</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2.5</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4.3</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금액</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36,603</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42,161</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64,197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37,361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61,000</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65,698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64,139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78,596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142,776</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155,965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173,442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186,685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gridSpan="2">
                  <a:txBody>
                    <a:bodyPr/>
                    <a:lstStyle/>
                    <a:p>
                      <a:pPr algn="ctr" rtl="0" fontAlgn="ctr"/>
                      <a:r>
                        <a:rPr lang="ko-KR" altLang="en-US" sz="1000" b="1" i="0" u="none" strike="noStrike" smtClean="0">
                          <a:solidFill>
                            <a:schemeClr val="bg1"/>
                          </a:solidFill>
                          <a:latin typeface="+mn-ea"/>
                          <a:ea typeface="+mn-ea"/>
                        </a:rPr>
                        <a:t>건당 금액</a:t>
                      </a:r>
                      <a:endParaRPr lang="ko-KR" alt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24,053</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23,651</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37,448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22,590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29,268</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28,876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29,624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31,450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33,542</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32,406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34,138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33,174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0" name="위쪽 화살표 19"/>
          <p:cNvSpPr/>
          <p:nvPr/>
        </p:nvSpPr>
        <p:spPr>
          <a:xfrm rot="5400000">
            <a:off x="4644008" y="4869161"/>
            <a:ext cx="288032" cy="129614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1" name="위쪽 화살표 20"/>
          <p:cNvSpPr/>
          <p:nvPr/>
        </p:nvSpPr>
        <p:spPr>
          <a:xfrm rot="5400000">
            <a:off x="4301970" y="5499230"/>
            <a:ext cx="288032" cy="61206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7434317" y="4563128"/>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5400000">
            <a:off x="7434316" y="4815155"/>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5400000">
            <a:off x="7434317" y="5079110"/>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5031864">
            <a:off x="3021221" y="730815"/>
            <a:ext cx="288032" cy="446449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5112917">
            <a:off x="3057225" y="1290816"/>
            <a:ext cx="288032" cy="446449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5400000">
            <a:off x="5526106" y="5499231"/>
            <a:ext cx="288032" cy="61206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rot="5400000">
            <a:off x="4301969" y="5751257"/>
            <a:ext cx="288032" cy="61206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위쪽 화살표 33"/>
          <p:cNvSpPr/>
          <p:nvPr/>
        </p:nvSpPr>
        <p:spPr>
          <a:xfrm rot="5400000">
            <a:off x="5526105" y="5751258"/>
            <a:ext cx="288032" cy="61206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5" name="위쪽 화살표 34"/>
          <p:cNvSpPr/>
          <p:nvPr/>
        </p:nvSpPr>
        <p:spPr>
          <a:xfrm rot="5400000">
            <a:off x="5220072" y="5661249"/>
            <a:ext cx="288032" cy="122413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타원 23"/>
          <p:cNvSpPr/>
          <p:nvPr/>
        </p:nvSpPr>
        <p:spPr>
          <a:xfrm>
            <a:off x="2557964" y="2653294"/>
            <a:ext cx="853192" cy="1430211"/>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TextBox 27"/>
          <p:cNvSpPr txBox="1"/>
          <p:nvPr/>
        </p:nvSpPr>
        <p:spPr>
          <a:xfrm>
            <a:off x="3311860" y="3346574"/>
            <a:ext cx="792088"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0000"/>
                </a:solidFill>
                <a:latin typeface="NOVA Bold"/>
                <a:ea typeface="NOVA Bold"/>
                <a:cs typeface="Arial Narrow" pitchFamily="34" charset="0"/>
              </a:rPr>
              <a:t>메르스</a:t>
            </a:r>
          </a:p>
        </p:txBody>
      </p:sp>
      <p:sp>
        <p:nvSpPr>
          <p:cNvPr id="36" name="직사각형 35"/>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중국관광객은 거의 없는 제주도민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 위주 골목상권으로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지속적으로 고객수가 증가추세이며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제주도민의 인당 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인당 금액는 지속적인 증가 추세임</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283251131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7"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7516" y="2683753"/>
            <a:ext cx="3818170" cy="3557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내국인</a:t>
            </a:r>
            <a:r>
              <a:rPr lang="en-US" altLang="ko-KR" smtClean="0"/>
              <a:t>/</a:t>
            </a:r>
            <a:r>
              <a:rPr lang="ko-KR" altLang="en-US" smtClean="0"/>
              <a:t>중국인 카드 소비 현황</a:t>
            </a:r>
            <a:endParaRPr lang="ko-KR" altLang="en-US"/>
          </a:p>
        </p:txBody>
      </p:sp>
      <p:sp>
        <p:nvSpPr>
          <p:cNvPr id="93" name="직사각형 92"/>
          <p:cNvSpPr/>
          <p:nvPr/>
        </p:nvSpPr>
        <p:spPr>
          <a:xfrm>
            <a:off x="143508" y="1124744"/>
            <a:ext cx="8784976" cy="104411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 소비 성장은 내국인 주요 관광지에서 가장 높고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제주시 구도심 지역이 가장 저조함</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 소비는 중국인 주요 관광지에 점차 더 집중되고 있으며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다른 지역 소비는 미미하거나</a:t>
            </a:r>
            <a:r>
              <a:rPr lang="en-US" altLang="ko-KR" sz="1600" spc="100">
                <a:ln>
                  <a:solidFill>
                    <a:prstClr val="black">
                      <a:alpha val="20000"/>
                    </a:prstClr>
                  </a:solidFill>
                </a:ln>
                <a:solidFill>
                  <a:srgbClr val="000000"/>
                </a:solidFill>
                <a:ea typeface="NOVA Bold"/>
                <a:cs typeface="Arial" pitchFamily="34" charset="0"/>
              </a:rPr>
              <a:t/>
            </a:r>
            <a:br>
              <a:rPr lang="en-US" altLang="ko-KR" sz="1600" spc="100">
                <a:ln>
                  <a:solidFill>
                    <a:prstClr val="black">
                      <a:alpha val="20000"/>
                    </a:prstClr>
                  </a:solidFill>
                </a:ln>
                <a:solidFill>
                  <a:srgbClr val="000000"/>
                </a:solidFill>
                <a:ea typeface="NOVA Bold"/>
                <a:cs typeface="Arial" pitchFamily="34" charset="0"/>
              </a:rPr>
            </a:b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 감소하는 모습</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cxnSp>
        <p:nvCxnSpPr>
          <p:cNvPr id="39" name="직선 연결선 38"/>
          <p:cNvCxnSpPr/>
          <p:nvPr/>
        </p:nvCxnSpPr>
        <p:spPr>
          <a:xfrm flipH="1">
            <a:off x="4499992" y="2733139"/>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지역별 소비 현황</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240868"/>
            <a:ext cx="8485754" cy="410445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7" name="직사각형 16"/>
          <p:cNvSpPr/>
          <p:nvPr/>
        </p:nvSpPr>
        <p:spPr>
          <a:xfrm>
            <a:off x="251520" y="6309321"/>
            <a:ext cx="4968552"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한국은행 지역별 카드 통계를 이용한 카드 매출 추정치 반영</a:t>
            </a: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38" name="직사각형 37"/>
          <p:cNvSpPr/>
          <p:nvPr/>
        </p:nvSpPr>
        <p:spPr>
          <a:xfrm>
            <a:off x="4505586" y="2269959"/>
            <a:ext cx="4170870"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지역별 중국인 소비 현황</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47" name="직사각형 46"/>
          <p:cNvSpPr/>
          <p:nvPr/>
        </p:nvSpPr>
        <p:spPr>
          <a:xfrm>
            <a:off x="467544" y="2254153"/>
            <a:ext cx="384683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지역별 내국인 소비 현황</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pic>
        <p:nvPicPr>
          <p:cNvPr id="146438" name="Picture 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19052" y="2682781"/>
            <a:ext cx="3813388" cy="3558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676592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상권 현황</a:t>
            </a:r>
            <a:endParaRPr lang="ko-KR" altLang="en-US"/>
          </a:p>
        </p:txBody>
      </p:sp>
      <p:sp>
        <p:nvSpPr>
          <p:cNvPr id="3" name="제목 2"/>
          <p:cNvSpPr>
            <a:spLocks noGrp="1"/>
          </p:cNvSpPr>
          <p:nvPr>
            <p:ph type="title"/>
          </p:nvPr>
        </p:nvSpPr>
        <p:spPr/>
        <p:txBody>
          <a:bodyPr/>
          <a:lstStyle/>
          <a:p>
            <a:r>
              <a:rPr lang="ko-KR" altLang="en-US" smtClean="0"/>
              <a:t>     서귀</a:t>
            </a:r>
            <a:r>
              <a:rPr lang="ko-KR" altLang="en-US"/>
              <a:t>포</a:t>
            </a:r>
            <a:r>
              <a:rPr lang="ko-KR" altLang="en-US" smtClean="0"/>
              <a:t> 대정읍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7</a:t>
            </a:r>
            <a:endParaRPr lang="ko-KR" altLang="en-US" b="1">
              <a:solidFill>
                <a:srgbClr val="FFFFFF"/>
              </a:solidFill>
              <a:latin typeface="Arial" pitchFamily="34" charset="0"/>
              <a:cs typeface="Arial" pitchFamily="34" charset="0"/>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rcRect l="15247" t="8406" r="11264" b="4755"/>
          <a:stretch>
            <a:fillRect/>
          </a:stretch>
        </p:blipFill>
        <p:spPr>
          <a:xfrm>
            <a:off x="251520" y="2456892"/>
            <a:ext cx="3825337" cy="2736304"/>
          </a:xfrm>
          <a:prstGeom prst="rect">
            <a:avLst/>
          </a:prstGeom>
          <a:ln>
            <a:solidFill>
              <a:schemeClr val="bg1">
                <a:lumMod val="75000"/>
              </a:schemeClr>
            </a:solidFill>
          </a:ln>
        </p:spPr>
      </p:pic>
      <p:cxnSp>
        <p:nvCxnSpPr>
          <p:cNvPr id="18" name="직선 연결선 17"/>
          <p:cNvCxnSpPr/>
          <p:nvPr/>
        </p:nvCxnSpPr>
        <p:spPr>
          <a:xfrm>
            <a:off x="305512" y="2348880"/>
            <a:ext cx="862297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1520" y="1984644"/>
            <a:ext cx="867696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상권 및 주변 현황</a:t>
            </a:r>
          </a:p>
        </p:txBody>
      </p:sp>
      <p:graphicFrame>
        <p:nvGraphicFramePr>
          <p:cNvPr id="23" name="표 22"/>
          <p:cNvGraphicFramePr>
            <a:graphicFrameLocks noGrp="1"/>
          </p:cNvGraphicFramePr>
          <p:nvPr>
            <p:extLst>
              <p:ext uri="{D42A27DB-BD31-4B8C-83A1-F6EECF244321}">
                <p14:modId xmlns:p14="http://schemas.microsoft.com/office/powerpoint/2010/main" val="2690637958"/>
              </p:ext>
            </p:extLst>
          </p:nvPr>
        </p:nvGraphicFramePr>
        <p:xfrm>
          <a:off x="4716018" y="5494221"/>
          <a:ext cx="4248470" cy="811501"/>
        </p:xfrm>
        <a:graphic>
          <a:graphicData uri="http://schemas.openxmlformats.org/drawingml/2006/table">
            <a:tbl>
              <a:tblPr/>
              <a:tblGrid>
                <a:gridCol w="706280"/>
                <a:gridCol w="590365"/>
                <a:gridCol w="590365"/>
                <a:gridCol w="590365"/>
                <a:gridCol w="590365"/>
                <a:gridCol w="590365"/>
                <a:gridCol w="590365"/>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영업 업력</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100" b="1" i="0" u="none" strike="noStrike" smtClean="0">
                          <a:solidFill>
                            <a:schemeClr val="bg1"/>
                          </a:solidFill>
                          <a:latin typeface="+mn-ea"/>
                          <a:ea typeface="+mn-ea"/>
                        </a:rPr>
                        <a:t>~ 1</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1~2</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2~3</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3~5</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a:t>
                      </a:r>
                      <a:r>
                        <a:rPr lang="ko-KR" altLang="en-US" sz="1100" b="1" i="0" u="none" strike="noStrike" smtClean="0">
                          <a:solidFill>
                            <a:schemeClr val="bg1"/>
                          </a:solidFill>
                          <a:latin typeface="+mn-ea"/>
                          <a:ea typeface="+mn-ea"/>
                        </a:rPr>
                        <a:t>년 </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가맹점수</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49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chemeClr val="tx1"/>
                          </a:solidFill>
                          <a:latin typeface="+mn-ea"/>
                          <a:ea typeface="+mn-ea"/>
                        </a:rPr>
                        <a:t>38</a:t>
                      </a:r>
                      <a:endParaRPr lang="en-US" altLang="ko-KR" sz="11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52</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158</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358</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14%</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17%</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chemeClr val="tx1"/>
                          </a:solidFill>
                          <a:latin typeface="+mn-ea"/>
                          <a:ea typeface="+mn-ea"/>
                        </a:rPr>
                        <a:t>11%</a:t>
                      </a:r>
                      <a:endParaRPr lang="ko-KR" altLang="en-US" sz="11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4" name="표 23"/>
          <p:cNvGraphicFramePr>
            <a:graphicFrameLocks noGrp="1"/>
          </p:cNvGraphicFramePr>
          <p:nvPr>
            <p:extLst>
              <p:ext uri="{D42A27DB-BD31-4B8C-83A1-F6EECF244321}">
                <p14:modId xmlns:p14="http://schemas.microsoft.com/office/powerpoint/2010/main" val="1752462892"/>
              </p:ext>
            </p:extLst>
          </p:nvPr>
        </p:nvGraphicFramePr>
        <p:xfrm>
          <a:off x="4211960" y="2456892"/>
          <a:ext cx="2412268" cy="2738514"/>
        </p:xfrm>
        <a:graphic>
          <a:graphicData uri="http://schemas.openxmlformats.org/drawingml/2006/table">
            <a:tbl>
              <a:tblPr/>
              <a:tblGrid>
                <a:gridCol w="288032"/>
                <a:gridCol w="828094"/>
                <a:gridCol w="720078"/>
                <a:gridCol w="576064"/>
              </a:tblGrid>
              <a:tr h="362766">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토지 용도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면적</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(1,000㎡)</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r>
                        <a:rPr lang="en-US" sz="1100" b="1" i="0" u="none" strike="noStrike" smtClean="0">
                          <a:solidFill>
                            <a:schemeClr val="bg1"/>
                          </a:solidFill>
                          <a:latin typeface="+mn-ea"/>
                          <a:ea typeface="+mn-ea"/>
                        </a:rPr>
                        <a:t>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상업시설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95</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31%</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공업시설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오피스시설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en-US" altLang="ko-KR" sz="1100" b="0" i="0" u="none" strike="noStrike" smtClean="0">
                          <a:solidFill>
                            <a:srgbClr val="000000"/>
                          </a:solidFill>
                          <a:latin typeface="+mn-ea"/>
                          <a:ea typeface="+mn-ea"/>
                        </a:rPr>
                        <a:t>21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주거시설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139</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45%</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row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아파트</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10</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3%</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단독주택</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105</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다세대연립</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24</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기타시설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chemeClr val="tx1"/>
                          </a:solidFill>
                          <a:latin typeface="+mn-ea"/>
                          <a:ea typeface="+mn-ea"/>
                        </a:rPr>
                        <a:t>51</a:t>
                      </a:r>
                      <a:endParaRPr lang="en-US" altLang="ko-KR" sz="11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chemeClr val="tx1"/>
                          </a:solidFill>
                          <a:latin typeface="+mn-ea"/>
                          <a:ea typeface="+mn-ea"/>
                        </a:rPr>
                        <a:t>17%</a:t>
                      </a:r>
                      <a:endParaRPr lang="ko-KR" altLang="en-US" sz="11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en-US" altLang="ko-KR" sz="1100" b="0" i="0" u="none" strike="noStrike" smtClean="0">
                          <a:solidFill>
                            <a:srgbClr val="000000"/>
                          </a:solidFill>
                          <a:latin typeface="+mn-ea"/>
                          <a:ea typeface="+mn-ea"/>
                        </a:rPr>
                        <a:t>309</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5" name="표 24"/>
          <p:cNvGraphicFramePr>
            <a:graphicFrameLocks noGrp="1"/>
          </p:cNvGraphicFramePr>
          <p:nvPr>
            <p:extLst>
              <p:ext uri="{D42A27DB-BD31-4B8C-83A1-F6EECF244321}">
                <p14:modId xmlns:p14="http://schemas.microsoft.com/office/powerpoint/2010/main" val="3648487361"/>
              </p:ext>
            </p:extLst>
          </p:nvPr>
        </p:nvGraphicFramePr>
        <p:xfrm>
          <a:off x="6768244" y="2456892"/>
          <a:ext cx="2196244" cy="2738512"/>
        </p:xfrm>
        <a:graphic>
          <a:graphicData uri="http://schemas.openxmlformats.org/drawingml/2006/table">
            <a:tbl>
              <a:tblPr/>
              <a:tblGrid>
                <a:gridCol w="331056"/>
                <a:gridCol w="605048"/>
                <a:gridCol w="684076"/>
                <a:gridCol w="576064"/>
              </a:tblGrid>
              <a:tr h="27766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구분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인구 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73428">
                <a:tc row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성</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남</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1,374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50%</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여</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1,353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50%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rowSpan="6">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연</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령</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527</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267</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309</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457</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442</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60</a:t>
                      </a:r>
                      <a:r>
                        <a:rPr lang="ko-KR" altLang="en-US" sz="1100" b="1" i="0" u="none" strike="noStrike" smtClean="0">
                          <a:solidFill>
                            <a:schemeClr val="bg1"/>
                          </a:solidFill>
                          <a:latin typeface="+mn-ea"/>
                          <a:ea typeface="+mn-ea"/>
                        </a:rPr>
                        <a:t>대</a:t>
                      </a:r>
                      <a:r>
                        <a:rPr lang="en-US" altLang="ko-KR" sz="1100" b="1" i="0" u="none" strike="noStrike" smtClean="0">
                          <a:solidFill>
                            <a:schemeClr val="bg1"/>
                          </a:solidFill>
                          <a:latin typeface="+mn-ea"/>
                          <a:ea typeface="+mn-ea"/>
                        </a:rPr>
                        <a:t>~</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FF0000"/>
                          </a:solidFill>
                          <a:latin typeface="+mn-ea"/>
                          <a:ea typeface="+mn-ea"/>
                        </a:rPr>
                        <a:t>726</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27%</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gridSpan="2">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2,727</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4211960" y="5229200"/>
            <a:ext cx="4752528"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2015</a:t>
            </a:r>
            <a:r>
              <a:rPr lang="ko-KR" altLang="en-US" sz="1000">
                <a:solidFill>
                  <a:srgbClr val="000000"/>
                </a:solidFill>
                <a:cs typeface="Arial Narrow" pitchFamily="34" charset="0"/>
              </a:rPr>
              <a:t>년  해당 상권 인근 반경 </a:t>
            </a:r>
            <a:r>
              <a:rPr lang="en-US" altLang="ko-KR" sz="1000">
                <a:solidFill>
                  <a:srgbClr val="000000"/>
                </a:solidFill>
                <a:cs typeface="Arial Narrow" pitchFamily="34" charset="0"/>
              </a:rPr>
              <a:t>400</a:t>
            </a:r>
            <a:r>
              <a:rPr lang="ko-KR" altLang="en-US" sz="1000">
                <a:solidFill>
                  <a:srgbClr val="000000"/>
                </a:solidFill>
                <a:cs typeface="Arial Narrow" pitchFamily="34" charset="0"/>
              </a:rPr>
              <a:t>미터 이내 블록 기준 </a:t>
            </a:r>
            <a:endParaRPr lang="en-US" altLang="ko-KR" sz="1000">
              <a:solidFill>
                <a:srgbClr val="000000"/>
              </a:solidFill>
              <a:cs typeface="Arial Narrow" pitchFamily="34" charset="0"/>
            </a:endParaRPr>
          </a:p>
        </p:txBody>
      </p:sp>
      <p:graphicFrame>
        <p:nvGraphicFramePr>
          <p:cNvPr id="28" name="표 27"/>
          <p:cNvGraphicFramePr>
            <a:graphicFrameLocks noGrp="1"/>
          </p:cNvGraphicFramePr>
          <p:nvPr>
            <p:extLst>
              <p:ext uri="{D42A27DB-BD31-4B8C-83A1-F6EECF244321}">
                <p14:modId xmlns:p14="http://schemas.microsoft.com/office/powerpoint/2010/main" val="2407322654"/>
              </p:ext>
            </p:extLst>
          </p:nvPr>
        </p:nvGraphicFramePr>
        <p:xfrm>
          <a:off x="291460" y="5517233"/>
          <a:ext cx="1976284" cy="792087"/>
        </p:xfrm>
        <a:graphic>
          <a:graphicData uri="http://schemas.openxmlformats.org/drawingml/2006/table">
            <a:tbl>
              <a:tblPr/>
              <a:tblGrid>
                <a:gridCol w="680140"/>
                <a:gridCol w="576064"/>
                <a:gridCol w="720080"/>
              </a:tblGrid>
              <a:tr h="264029">
                <a:tc rowSpan="3">
                  <a:txBody>
                    <a:bodyPr/>
                    <a:lstStyle/>
                    <a:p>
                      <a:pPr algn="ctr" rtl="0" fontAlgn="ctr"/>
                      <a:r>
                        <a:rPr lang="ko-KR" altLang="en-US" sz="1100" b="1" i="0" u="none" strike="noStrike" smtClean="0">
                          <a:solidFill>
                            <a:schemeClr val="bg1"/>
                          </a:solidFill>
                          <a:latin typeface="+mn-ea"/>
                          <a:ea typeface="+mn-ea"/>
                        </a:rPr>
                        <a:t>카드</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가맹점수</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개업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613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358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255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9" name="표 28"/>
          <p:cNvGraphicFramePr>
            <a:graphicFrameLocks noGrp="1"/>
          </p:cNvGraphicFramePr>
          <p:nvPr>
            <p:extLst>
              <p:ext uri="{D42A27DB-BD31-4B8C-83A1-F6EECF244321}">
                <p14:modId xmlns:p14="http://schemas.microsoft.com/office/powerpoint/2010/main" val="1278084781"/>
              </p:ext>
            </p:extLst>
          </p:nvPr>
        </p:nvGraphicFramePr>
        <p:xfrm>
          <a:off x="2411760" y="5517233"/>
          <a:ext cx="2160240" cy="792087"/>
        </p:xfrm>
        <a:graphic>
          <a:graphicData uri="http://schemas.openxmlformats.org/drawingml/2006/table">
            <a:tbl>
              <a:tblPr/>
              <a:tblGrid>
                <a:gridCol w="756084"/>
                <a:gridCol w="576064"/>
                <a:gridCol w="828092"/>
              </a:tblGrid>
              <a:tr h="264029">
                <a:tc rowSpan="3">
                  <a:txBody>
                    <a:bodyPr/>
                    <a:lstStyle/>
                    <a:p>
                      <a:pPr algn="ctr" rtl="0" fontAlgn="ctr"/>
                      <a:r>
                        <a:rPr lang="ko-KR" altLang="en-US" sz="1100" b="1" i="0" u="none" strike="noStrike" smtClean="0">
                          <a:solidFill>
                            <a:schemeClr val="bg1"/>
                          </a:solidFill>
                          <a:latin typeface="+mn-ea"/>
                          <a:ea typeface="+mn-ea"/>
                        </a:rPr>
                        <a:t>평균</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영업 업력</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4</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2</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3</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직사각형 14"/>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인근 면적 중 주거 </a:t>
            </a:r>
            <a:r>
              <a:rPr lang="en-US" altLang="ko-KR" sz="1600" spc="100">
                <a:ln>
                  <a:solidFill>
                    <a:prstClr val="black">
                      <a:alpha val="20000"/>
                    </a:prstClr>
                  </a:solidFill>
                </a:ln>
                <a:solidFill>
                  <a:srgbClr val="000000"/>
                </a:solidFill>
                <a:latin typeface="NOVA Bold"/>
                <a:ea typeface="NOVA Bold"/>
                <a:cs typeface="Arial" pitchFamily="34" charset="0"/>
              </a:rPr>
              <a:t>45%(</a:t>
            </a:r>
            <a:r>
              <a:rPr lang="ko-KR" altLang="en-US" sz="1600" spc="100">
                <a:ln>
                  <a:solidFill>
                    <a:prstClr val="black">
                      <a:alpha val="20000"/>
                    </a:prstClr>
                  </a:solidFill>
                </a:ln>
                <a:solidFill>
                  <a:srgbClr val="000000"/>
                </a:solidFill>
                <a:latin typeface="NOVA Bold"/>
                <a:ea typeface="NOVA Bold"/>
                <a:cs typeface="Arial" pitchFamily="34" charset="0"/>
              </a:rPr>
              <a:t>아파트 </a:t>
            </a:r>
            <a:r>
              <a:rPr lang="en-US" altLang="ko-KR" sz="1600" spc="100">
                <a:ln>
                  <a:solidFill>
                    <a:prstClr val="black">
                      <a:alpha val="20000"/>
                    </a:prstClr>
                  </a:solidFill>
                </a:ln>
                <a:solidFill>
                  <a:srgbClr val="000000"/>
                </a:solidFill>
                <a:latin typeface="NOVA Bold"/>
                <a:ea typeface="NOVA Bold"/>
                <a:cs typeface="Arial" pitchFamily="34" charset="0"/>
              </a:rPr>
              <a:t>3%), </a:t>
            </a:r>
            <a:r>
              <a:rPr lang="ko-KR" altLang="en-US" sz="1600" spc="100">
                <a:ln>
                  <a:solidFill>
                    <a:prstClr val="black">
                      <a:alpha val="20000"/>
                    </a:prstClr>
                  </a:solidFill>
                </a:ln>
                <a:solidFill>
                  <a:srgbClr val="000000"/>
                </a:solidFill>
                <a:latin typeface="NOVA Bold"/>
                <a:ea typeface="NOVA Bold"/>
                <a:cs typeface="Arial" pitchFamily="34" charset="0"/>
              </a:rPr>
              <a:t>상업 </a:t>
            </a:r>
            <a:r>
              <a:rPr lang="en-US" altLang="ko-KR" sz="1600" spc="100">
                <a:ln>
                  <a:solidFill>
                    <a:prstClr val="black">
                      <a:alpha val="20000"/>
                    </a:prstClr>
                  </a:solidFill>
                </a:ln>
                <a:solidFill>
                  <a:srgbClr val="000000"/>
                </a:solidFill>
                <a:latin typeface="NOVA Bold"/>
                <a:ea typeface="NOVA Bold"/>
                <a:cs typeface="Arial" pitchFamily="34" charset="0"/>
              </a:rPr>
              <a:t>31% </a:t>
            </a:r>
            <a:r>
              <a:rPr lang="ko-KR" altLang="en-US" sz="1600" spc="100">
                <a:ln>
                  <a:solidFill>
                    <a:prstClr val="black">
                      <a:alpha val="20000"/>
                    </a:prstClr>
                  </a:solidFill>
                </a:ln>
                <a:solidFill>
                  <a:srgbClr val="000000"/>
                </a:solidFill>
                <a:latin typeface="NOVA Bold"/>
                <a:ea typeface="NOVA Bold"/>
                <a:cs typeface="Arial" pitchFamily="34" charset="0"/>
              </a:rPr>
              <a:t>차지하고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인근 거주 인구 </a:t>
            </a:r>
            <a:r>
              <a:rPr lang="en-US" altLang="ko-KR" sz="1600" spc="100">
                <a:ln>
                  <a:solidFill>
                    <a:prstClr val="black">
                      <a:alpha val="20000"/>
                    </a:prstClr>
                  </a:solidFill>
                </a:ln>
                <a:solidFill>
                  <a:srgbClr val="000000"/>
                </a:solidFill>
                <a:latin typeface="NOVA Bold"/>
                <a:ea typeface="NOVA Bold"/>
                <a:cs typeface="Arial" pitchFamily="34" charset="0"/>
              </a:rPr>
              <a:t>2,727</a:t>
            </a:r>
            <a:r>
              <a:rPr lang="ko-KR" altLang="en-US" sz="1600" spc="100">
                <a:ln>
                  <a:solidFill>
                    <a:prstClr val="black">
                      <a:alpha val="20000"/>
                    </a:prstClr>
                  </a:solidFill>
                </a:ln>
                <a:solidFill>
                  <a:srgbClr val="000000"/>
                </a:solidFill>
                <a:latin typeface="NOVA Bold"/>
                <a:ea typeface="NOVA Bold"/>
                <a:cs typeface="Arial" pitchFamily="34" charset="0"/>
              </a:rPr>
              <a:t>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연령 </a:t>
            </a:r>
            <a:r>
              <a:rPr lang="en-US" altLang="ko-KR" sz="1600" spc="100">
                <a:ln>
                  <a:solidFill>
                    <a:prstClr val="black">
                      <a:alpha val="20000"/>
                    </a:prstClr>
                  </a:solidFill>
                </a:ln>
                <a:solidFill>
                  <a:srgbClr val="000000"/>
                </a:solidFill>
                <a:latin typeface="NOVA Bold"/>
                <a:ea typeface="NOVA Bold"/>
                <a:cs typeface="Arial" pitchFamily="34" charset="0"/>
              </a:rPr>
              <a:t>50</a:t>
            </a:r>
            <a:r>
              <a:rPr lang="ko-KR" altLang="en-US" sz="1600" spc="100">
                <a:ln>
                  <a:solidFill>
                    <a:prstClr val="black">
                      <a:alpha val="20000"/>
                    </a:prstClr>
                  </a:solidFill>
                </a:ln>
                <a:solidFill>
                  <a:srgbClr val="000000"/>
                </a:solidFill>
                <a:latin typeface="NOVA Bold"/>
                <a:ea typeface="NOVA Bold"/>
                <a:cs typeface="Arial" pitchFamily="34" charset="0"/>
              </a:rPr>
              <a:t>대 이상 인구 </a:t>
            </a:r>
            <a:r>
              <a:rPr lang="en-US" altLang="ko-KR" sz="1600" spc="100">
                <a:ln>
                  <a:solidFill>
                    <a:prstClr val="black">
                      <a:alpha val="20000"/>
                    </a:prstClr>
                  </a:solidFill>
                </a:ln>
                <a:solidFill>
                  <a:srgbClr val="000000"/>
                </a:solidFill>
                <a:latin typeface="NOVA Bold"/>
                <a:ea typeface="NOVA Bold"/>
                <a:cs typeface="Arial" pitchFamily="34" charset="0"/>
              </a:rPr>
              <a:t>43%</a:t>
            </a:r>
            <a:r>
              <a:rPr lang="ko-KR" altLang="en-US" sz="1600" spc="100">
                <a:ln>
                  <a:solidFill>
                    <a:prstClr val="black">
                      <a:alpha val="20000"/>
                    </a:prstClr>
                  </a:solidFill>
                </a:ln>
                <a:solidFill>
                  <a:srgbClr val="000000"/>
                </a:solidFill>
                <a:latin typeface="NOVA Bold"/>
                <a:ea typeface="NOVA Bold"/>
                <a:cs typeface="Arial" pitchFamily="34" charset="0"/>
              </a:rPr>
              <a:t>를 차지하며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현재 </a:t>
            </a:r>
            <a:r>
              <a:rPr lang="en-US" altLang="ko-KR" sz="1600" spc="100">
                <a:ln>
                  <a:solidFill>
                    <a:prstClr val="black">
                      <a:alpha val="20000"/>
                    </a:prstClr>
                  </a:solidFill>
                </a:ln>
                <a:solidFill>
                  <a:srgbClr val="000000"/>
                </a:solidFill>
                <a:latin typeface="NOVA Bold"/>
                <a:ea typeface="NOVA Bold"/>
                <a:cs typeface="Arial" pitchFamily="34" charset="0"/>
              </a:rPr>
              <a:t>358</a:t>
            </a:r>
            <a:r>
              <a:rPr lang="ko-KR" altLang="en-US" sz="1600" spc="100">
                <a:ln>
                  <a:solidFill>
                    <a:prstClr val="black">
                      <a:alpha val="20000"/>
                    </a:prstClr>
                  </a:solidFill>
                </a:ln>
                <a:solidFill>
                  <a:srgbClr val="000000"/>
                </a:solidFill>
                <a:latin typeface="NOVA Bold"/>
                <a:ea typeface="NOVA Bold"/>
                <a:cs typeface="Arial" pitchFamily="34" charset="0"/>
              </a:rPr>
              <a:t>개 가맹점 중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년 이상 비율이 </a:t>
            </a:r>
            <a:r>
              <a:rPr lang="en-US" altLang="ko-KR" sz="1600" spc="100">
                <a:ln>
                  <a:solidFill>
                    <a:prstClr val="black">
                      <a:alpha val="20000"/>
                    </a:prstClr>
                  </a:solidFill>
                </a:ln>
                <a:solidFill>
                  <a:srgbClr val="000000"/>
                </a:solidFill>
                <a:latin typeface="NOVA Bold"/>
                <a:ea typeface="NOVA Bold"/>
                <a:cs typeface="Arial" pitchFamily="34" charset="0"/>
              </a:rPr>
              <a:t>69%</a:t>
            </a:r>
            <a:r>
              <a:rPr lang="ko-KR" altLang="en-US" sz="1600" spc="100">
                <a:ln>
                  <a:solidFill>
                    <a:prstClr val="black">
                      <a:alpha val="20000"/>
                    </a:prstClr>
                  </a:solidFill>
                </a:ln>
                <a:solidFill>
                  <a:srgbClr val="000000"/>
                </a:solidFill>
                <a:latin typeface="NOVA Bold"/>
                <a:ea typeface="NOVA Bold"/>
                <a:cs typeface="Arial" pitchFamily="34" charset="0"/>
              </a:rPr>
              <a:t>를 차지함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393115645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a:t>
            </a:r>
            <a:r>
              <a:rPr lang="ko-KR" altLang="en-US"/>
              <a:t>종</a:t>
            </a:r>
            <a:r>
              <a:rPr lang="ko-KR" altLang="en-US" smtClean="0"/>
              <a:t> 현황</a:t>
            </a:r>
            <a:endParaRPr lang="ko-KR" altLang="en-US"/>
          </a:p>
        </p:txBody>
      </p:sp>
      <p:sp>
        <p:nvSpPr>
          <p:cNvPr id="3" name="제목 2"/>
          <p:cNvSpPr>
            <a:spLocks noGrp="1"/>
          </p:cNvSpPr>
          <p:nvPr>
            <p:ph type="title"/>
          </p:nvPr>
        </p:nvSpPr>
        <p:spPr/>
        <p:txBody>
          <a:bodyPr/>
          <a:lstStyle/>
          <a:p>
            <a:r>
              <a:rPr lang="ko-KR" altLang="en-US" smtClean="0"/>
              <a:t>     서귀포 대정읍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7</a:t>
            </a:r>
            <a:endParaRPr lang="ko-KR" altLang="en-US" b="1">
              <a:solidFill>
                <a:srgbClr val="FFFFFF"/>
              </a:solidFill>
              <a:latin typeface="Arial" pitchFamily="34" charset="0"/>
              <a:cs typeface="Arial" pitchFamily="34" charset="0"/>
            </a:endParaRPr>
          </a:p>
        </p:txBody>
      </p:sp>
      <p:cxnSp>
        <p:nvCxnSpPr>
          <p:cNvPr id="21" name="직선 연결선 20"/>
          <p:cNvCxnSpPr/>
          <p:nvPr/>
        </p:nvCxnSpPr>
        <p:spPr>
          <a:xfrm>
            <a:off x="359932" y="227687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59532" y="195283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34" name="표 33"/>
          <p:cNvGraphicFramePr>
            <a:graphicFrameLocks noGrp="1"/>
          </p:cNvGraphicFramePr>
          <p:nvPr>
            <p:extLst>
              <p:ext uri="{D42A27DB-BD31-4B8C-83A1-F6EECF244321}">
                <p14:modId xmlns:p14="http://schemas.microsoft.com/office/powerpoint/2010/main" val="3927816313"/>
              </p:ext>
            </p:extLst>
          </p:nvPr>
        </p:nvGraphicFramePr>
        <p:xfrm>
          <a:off x="349493" y="2343370"/>
          <a:ext cx="8506977" cy="1934762"/>
        </p:xfrm>
        <a:graphic>
          <a:graphicData uri="http://schemas.openxmlformats.org/drawingml/2006/table">
            <a:tbl>
              <a:tblPr/>
              <a:tblGrid>
                <a:gridCol w="442087"/>
                <a:gridCol w="540060"/>
                <a:gridCol w="752483"/>
                <a:gridCol w="752483"/>
                <a:gridCol w="752483"/>
                <a:gridCol w="752483"/>
                <a:gridCol w="752483"/>
                <a:gridCol w="752483"/>
                <a:gridCol w="752483"/>
                <a:gridCol w="752483"/>
                <a:gridCol w="752483"/>
                <a:gridCol w="752483"/>
              </a:tblGrid>
              <a:tr h="288034">
                <a:tc>
                  <a:txBody>
                    <a:bodyPr/>
                    <a:lstStyle/>
                    <a:p>
                      <a:pPr algn="ctr" rtl="0" fontAlgn="ctr"/>
                      <a:r>
                        <a:rPr lang="ko-KR" altLang="en-US" sz="1100" b="1" i="0" u="none" strike="noStrike" smtClean="0">
                          <a:solidFill>
                            <a:schemeClr val="bg1"/>
                          </a:solidFill>
                          <a:latin typeface="+mn-ea"/>
                          <a:ea typeface="+mn-ea"/>
                        </a:rPr>
                        <a:t>년도</a:t>
                      </a:r>
                      <a:endParaRPr lang="en-US" altLang="ko-KR" sz="1100" b="1" i="0" u="none" strike="noStrike" smtClean="0">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업종</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tx1"/>
                          </a:solidFill>
                          <a:latin typeface="+mn-ea"/>
                          <a:ea typeface="+mn-ea"/>
                        </a:rPr>
                        <a:t>일반음식</a:t>
                      </a:r>
                      <a:endParaRPr lang="en-US" altLang="ko-KR" sz="1100" b="1" i="0" u="none" strike="noStrike" smtClean="0">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음식료품</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단란주점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유흥주점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휴게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보건</a:t>
                      </a:r>
                      <a:r>
                        <a:rPr lang="en-US" altLang="ko-KR" sz="1100" b="1" i="0" u="none" strike="noStrike" smtClean="0">
                          <a:solidFill>
                            <a:schemeClr val="tx1"/>
                          </a:solidFill>
                          <a:latin typeface="+mn-ea"/>
                          <a:ea typeface="+mn-ea"/>
                        </a:rPr>
                        <a:t>/</a:t>
                      </a:r>
                      <a:r>
                        <a:rPr lang="ko-KR" altLang="en-US" sz="1100" b="1" i="0" u="none" strike="noStrike" smtClean="0">
                          <a:solidFill>
                            <a:schemeClr val="tx1"/>
                          </a:solidFill>
                          <a:latin typeface="+mn-ea"/>
                          <a:ea typeface="+mn-ea"/>
                        </a:rPr>
                        <a:t>위생</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의류</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의료기관</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숙박업</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회원제</a:t>
                      </a:r>
                      <a:endParaRPr lang="en-US" altLang="ko-KR" sz="1100" b="1" i="0" u="none" strike="noStrike" smtClean="0">
                        <a:solidFill>
                          <a:schemeClr val="tx1"/>
                        </a:solidFill>
                        <a:latin typeface="+mn-ea"/>
                        <a:ea typeface="+mn-ea"/>
                      </a:endParaRPr>
                    </a:p>
                    <a:p>
                      <a:pPr algn="ctr" rtl="0" fontAlgn="ctr"/>
                      <a:r>
                        <a:rPr lang="ko-KR" altLang="en-US" sz="1100" b="1" i="0" u="none" strike="noStrike" smtClean="0">
                          <a:solidFill>
                            <a:schemeClr val="tx1"/>
                          </a:solidFill>
                          <a:latin typeface="+mn-ea"/>
                          <a:ea typeface="+mn-ea"/>
                        </a:rPr>
                        <a:t>형태업소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7916">
                <a:tc rowSpan="2">
                  <a:txBody>
                    <a:bodyPr/>
                    <a:lstStyle/>
                    <a:p>
                      <a:pPr algn="ctr" rtl="0" fontAlgn="ctr"/>
                      <a:r>
                        <a:rPr lang="en-US" altLang="ko-KR" sz="1100" b="1" i="0" u="none" strike="noStrike" smtClean="0">
                          <a:solidFill>
                            <a:schemeClr val="bg1"/>
                          </a:solidFill>
                          <a:latin typeface="+mn-ea"/>
                          <a:ea typeface="+mn-ea"/>
                        </a:rPr>
                        <a:t>’14</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21</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rowSpan="2">
                  <a:txBody>
                    <a:bodyPr/>
                    <a:lstStyle/>
                    <a:p>
                      <a:pPr algn="ctr" rtl="0" fontAlgn="ctr"/>
                      <a:r>
                        <a:rPr lang="en-US" altLang="ko-KR" sz="1100" b="1" i="0" u="none" strike="noStrike" smtClean="0">
                          <a:solidFill>
                            <a:schemeClr val="bg1"/>
                          </a:solidFill>
                          <a:latin typeface="+mn-ea"/>
                          <a:ea typeface="+mn-ea"/>
                        </a:rPr>
                        <a:t>’15</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27</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18</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rowSpan="3">
                  <a:txBody>
                    <a:bodyPr/>
                    <a:lstStyle/>
                    <a:p>
                      <a:pPr algn="ctr" rtl="0" fontAlgn="ctr"/>
                      <a:r>
                        <a:rPr lang="en-US" altLang="ko-KR" sz="1100" b="1" i="0" u="none" strike="noStrike" smtClean="0">
                          <a:solidFill>
                            <a:schemeClr val="bg1"/>
                          </a:solidFill>
                          <a:latin typeface="+mn-ea"/>
                          <a:ea typeface="+mn-ea"/>
                        </a:rPr>
                        <a:t>‘16</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10</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108</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35" name="직선 연결선 34"/>
          <p:cNvCxnSpPr/>
          <p:nvPr/>
        </p:nvCxnSpPr>
        <p:spPr>
          <a:xfrm>
            <a:off x="365327" y="4755640"/>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64927" y="4431604"/>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및 점당 매출액 현황</a:t>
            </a:r>
          </a:p>
        </p:txBody>
      </p:sp>
      <p:graphicFrame>
        <p:nvGraphicFramePr>
          <p:cNvPr id="37" name="표 36"/>
          <p:cNvGraphicFramePr>
            <a:graphicFrameLocks noGrp="1"/>
          </p:cNvGraphicFramePr>
          <p:nvPr>
            <p:extLst>
              <p:ext uri="{D42A27DB-BD31-4B8C-83A1-F6EECF244321}">
                <p14:modId xmlns:p14="http://schemas.microsoft.com/office/powerpoint/2010/main" val="3681053734"/>
              </p:ext>
            </p:extLst>
          </p:nvPr>
        </p:nvGraphicFramePr>
        <p:xfrm>
          <a:off x="372517" y="4829317"/>
          <a:ext cx="8506979" cy="1663495"/>
        </p:xfrm>
        <a:graphic>
          <a:graphicData uri="http://schemas.openxmlformats.org/drawingml/2006/table">
            <a:tbl>
              <a:tblPr/>
              <a:tblGrid>
                <a:gridCol w="563079"/>
                <a:gridCol w="419070"/>
                <a:gridCol w="752483"/>
                <a:gridCol w="752483"/>
                <a:gridCol w="752483"/>
                <a:gridCol w="752483"/>
                <a:gridCol w="752483"/>
                <a:gridCol w="752483"/>
                <a:gridCol w="752483"/>
                <a:gridCol w="752483"/>
                <a:gridCol w="752483"/>
                <a:gridCol w="752483"/>
              </a:tblGrid>
              <a:tr h="264829">
                <a:tc gridSpan="2">
                  <a:txBody>
                    <a:bodyPr/>
                    <a:lstStyle/>
                    <a:p>
                      <a:pPr algn="ctr" rtl="0" fontAlgn="ctr"/>
                      <a:r>
                        <a:rPr lang="ko-KR" altLang="en-US" sz="1100" b="1" i="0" u="none" strike="noStrike" smtClean="0">
                          <a:solidFill>
                            <a:schemeClr val="bg1"/>
                          </a:solidFill>
                          <a:latin typeface="+mn-ea"/>
                          <a:ea typeface="+mn-ea"/>
                        </a:rPr>
                        <a:t>업종</a:t>
                      </a:r>
                      <a:endParaRPr 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tx1"/>
                          </a:solidFill>
                          <a:latin typeface="+mn-ea"/>
                          <a:ea typeface="+mn-ea"/>
                        </a:rPr>
                        <a:t>일반음식</a:t>
                      </a:r>
                      <a:endParaRPr lang="en-US" altLang="ko-KR" sz="1100" b="1" i="0" u="none" strike="noStrike" smtClean="0">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음식료품</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단란주점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유흥주점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rgbClr val="FF0000"/>
                          </a:solidFill>
                          <a:latin typeface="+mn-ea"/>
                          <a:ea typeface="+mn-ea"/>
                        </a:rPr>
                        <a:t>휴게</a:t>
                      </a:r>
                      <a:endParaRPr lang="en-US" sz="11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보건</a:t>
                      </a:r>
                      <a:r>
                        <a:rPr lang="en-US" altLang="ko-KR" sz="1100" b="1" i="0" u="none" strike="noStrike" smtClean="0">
                          <a:solidFill>
                            <a:schemeClr val="tx1"/>
                          </a:solidFill>
                          <a:latin typeface="+mn-ea"/>
                          <a:ea typeface="+mn-ea"/>
                        </a:rPr>
                        <a:t>/</a:t>
                      </a:r>
                      <a:r>
                        <a:rPr lang="ko-KR" altLang="en-US" sz="1100" b="1" i="0" u="none" strike="noStrike" smtClean="0">
                          <a:solidFill>
                            <a:schemeClr val="tx1"/>
                          </a:solidFill>
                          <a:latin typeface="+mn-ea"/>
                          <a:ea typeface="+mn-ea"/>
                        </a:rPr>
                        <a:t>위생</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의류</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rgbClr val="3333FF"/>
                          </a:solidFill>
                          <a:latin typeface="+mn-ea"/>
                          <a:ea typeface="+mn-ea"/>
                        </a:rPr>
                        <a:t>의료기관</a:t>
                      </a:r>
                      <a:endParaRPr lang="en-US" sz="1100" b="1" i="0" u="none" strike="noStrike">
                        <a:solidFill>
                          <a:srgbClr val="3333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숙박업</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회원제</a:t>
                      </a:r>
                      <a:endParaRPr lang="en-US" altLang="ko-KR" sz="1100" b="1" i="0" u="none" strike="noStrike" smtClean="0">
                        <a:solidFill>
                          <a:schemeClr val="tx1"/>
                        </a:solidFill>
                        <a:latin typeface="+mn-ea"/>
                        <a:ea typeface="+mn-ea"/>
                      </a:endParaRPr>
                    </a:p>
                    <a:p>
                      <a:pPr algn="ctr" rtl="0" fontAlgn="ctr"/>
                      <a:r>
                        <a:rPr lang="ko-KR" altLang="en-US" sz="1100" b="1" i="0" u="none" strike="noStrike" smtClean="0">
                          <a:solidFill>
                            <a:schemeClr val="tx1"/>
                          </a:solidFill>
                          <a:latin typeface="+mn-ea"/>
                          <a:ea typeface="+mn-ea"/>
                        </a:rPr>
                        <a:t>형태업소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4829">
                <a:tc gridSpan="2">
                  <a:txBody>
                    <a:bodyPr/>
                    <a:lstStyle/>
                    <a:p>
                      <a:pPr algn="ctr" rtl="0" fontAlgn="ctr"/>
                      <a:r>
                        <a:rPr lang="ko-KR" altLang="en-US" sz="1100" b="1" i="0" u="none" strike="noStrike" smtClean="0">
                          <a:solidFill>
                            <a:schemeClr val="bg1"/>
                          </a:solidFill>
                          <a:latin typeface="+mn-ea"/>
                          <a:ea typeface="+mn-ea"/>
                        </a:rPr>
                        <a:t>전체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9</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gridSpan="2">
                  <a:txBody>
                    <a:bodyPr/>
                    <a:lstStyle/>
                    <a:p>
                      <a:pPr algn="ctr" rtl="0" fontAlgn="ctr"/>
                      <a:r>
                        <a:rPr lang="ko-KR" altLang="en-US" sz="1100" b="1" i="0" u="none" strike="noStrike" smtClean="0">
                          <a:solidFill>
                            <a:schemeClr val="bg1"/>
                          </a:solidFill>
                          <a:latin typeface="+mn-ea"/>
                          <a:ea typeface="+mn-ea"/>
                        </a:rPr>
                        <a:t>영업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9</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년</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3333FF"/>
                          </a:solidFill>
                          <a:latin typeface="+mn-ea"/>
                          <a:ea typeface="+mn-ea"/>
                        </a:rPr>
                        <a:t>9</a:t>
                      </a:r>
                      <a:r>
                        <a:rPr lang="ko-KR" altLang="en-US" sz="1000" b="0" i="0" u="none" strike="noStrike" smtClean="0">
                          <a:solidFill>
                            <a:srgbClr val="3333FF"/>
                          </a:solidFill>
                          <a:latin typeface="+mn-ea"/>
                          <a:ea typeface="+mn-ea"/>
                        </a:rPr>
                        <a:t>년 </a:t>
                      </a:r>
                      <a:r>
                        <a:rPr lang="en-US" altLang="ko-KR" sz="1000" b="0" i="0" u="none" strike="noStrike" smtClean="0">
                          <a:solidFill>
                            <a:srgbClr val="3333FF"/>
                          </a:solidFill>
                          <a:latin typeface="+mn-ea"/>
                          <a:ea typeface="+mn-ea"/>
                        </a:rPr>
                        <a:t>2</a:t>
                      </a:r>
                      <a:r>
                        <a:rPr lang="ko-KR" altLang="en-US" sz="1000" b="0" i="0" u="none" strike="noStrike" smtClean="0">
                          <a:solidFill>
                            <a:srgbClr val="3333FF"/>
                          </a:solidFill>
                          <a:latin typeface="+mn-ea"/>
                          <a:ea typeface="+mn-ea"/>
                        </a:rPr>
                        <a:t>개월</a:t>
                      </a:r>
                      <a:endParaRPr lang="ko-KR" altLang="en-US" sz="1000" b="0" i="0" u="none" strike="noStrike">
                        <a:solidFill>
                          <a:srgbClr val="3333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gridSpan="2">
                  <a:txBody>
                    <a:bodyPr/>
                    <a:lstStyle/>
                    <a:p>
                      <a:pPr algn="ctr" rtl="0" fontAlgn="ctr"/>
                      <a:r>
                        <a:rPr lang="ko-KR" altLang="en-US" sz="1100" b="1" i="0" u="none" strike="noStrike" smtClean="0">
                          <a:solidFill>
                            <a:schemeClr val="bg1"/>
                          </a:solidFill>
                          <a:latin typeface="+mn-ea"/>
                          <a:ea typeface="+mn-ea"/>
                        </a:rPr>
                        <a:t>폐업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B w="28575" cap="flat" cmpd="sng" algn="ctr">
                      <a:solidFill>
                        <a:schemeClr val="bg1">
                          <a:lumMod val="75000"/>
                        </a:schemeClr>
                      </a:solidFill>
                      <a:prstDash val="solid"/>
                      <a:round/>
                      <a:headEnd type="none" w="med" len="med"/>
                      <a:tailEnd type="none" w="med" len="med"/>
                    </a:lnB>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2</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9</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9</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9</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64829">
                <a:tc rowSpan="2">
                  <a:txBody>
                    <a:bodyPr/>
                    <a:lstStyle/>
                    <a:p>
                      <a:pPr algn="ctr" rtl="0" fontAlgn="ctr"/>
                      <a:r>
                        <a:rPr lang="ko-KR" altLang="en-US" sz="1100" b="1" i="0" u="none" strike="noStrike" smtClean="0">
                          <a:solidFill>
                            <a:schemeClr val="bg1"/>
                          </a:solidFill>
                          <a:latin typeface="+mn-ea"/>
                          <a:ea typeface="+mn-ea"/>
                        </a:rPr>
                        <a:t>매출</a:t>
                      </a:r>
                      <a:endParaRPr lang="en-US" altLang="ko-KR" sz="1100" b="1" i="0" u="none" strike="noStrike" smtClean="0">
                        <a:solidFill>
                          <a:schemeClr val="bg1"/>
                        </a:solidFill>
                        <a:latin typeface="+mn-ea"/>
                        <a:ea typeface="+mn-ea"/>
                      </a:endParaRPr>
                    </a:p>
                    <a:p>
                      <a:pPr algn="ctr" rtl="0" fontAlgn="ctr"/>
                      <a:r>
                        <a:rPr lang="en-US" altLang="ko-KR" sz="1000" b="1" i="0" u="none" strike="noStrike" smtClean="0">
                          <a:solidFill>
                            <a:schemeClr val="bg1"/>
                          </a:solidFill>
                          <a:latin typeface="+mn-ea"/>
                          <a:ea typeface="+mn-ea"/>
                        </a:rPr>
                        <a:t>(</a:t>
                      </a:r>
                      <a:r>
                        <a:rPr lang="ko-KR" altLang="en-US" sz="1000" b="1" i="0" u="none" strike="noStrike" smtClean="0">
                          <a:solidFill>
                            <a:schemeClr val="bg1"/>
                          </a:solidFill>
                          <a:latin typeface="+mn-ea"/>
                          <a:ea typeface="+mn-ea"/>
                        </a:rPr>
                        <a:t>백만원</a:t>
                      </a:r>
                      <a:r>
                        <a:rPr lang="en-US" altLang="ko-KR" sz="1000" b="1" i="0" u="none" strike="noStrike" smtClean="0">
                          <a:solidFill>
                            <a:schemeClr val="bg1"/>
                          </a:solidFill>
                          <a:latin typeface="+mn-ea"/>
                          <a:ea typeface="+mn-ea"/>
                        </a:rPr>
                        <a:t>)</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0" marR="0" marT="4070" marB="0" anchor="ctr">
                    <a:lnL w="12700" cap="flat" cmpd="sng" algn="ctr">
                      <a:solidFill>
                        <a:schemeClr val="bg1">
                          <a:lumMod val="75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chemeClr val="tx1"/>
                          </a:solidFill>
                          <a:latin typeface="+mn-ea"/>
                          <a:ea typeface="+mn-ea"/>
                        </a:rPr>
                        <a:t>29</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13</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10</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13</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14</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8</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vMerge="1">
                  <a:txBody>
                    <a:bodyPr/>
                    <a:lstStyle/>
                    <a:p>
                      <a:pPr algn="ctr" rtl="0" fontAlgn="ct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chemeClr val="tx1"/>
                          </a:solidFill>
                          <a:latin typeface="+mn-ea"/>
                          <a:ea typeface="+mn-ea"/>
                        </a:rPr>
                        <a:t>38</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17</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9</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20</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10</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9" name="TextBox 38"/>
          <p:cNvSpPr txBox="1"/>
          <p:nvPr/>
        </p:nvSpPr>
        <p:spPr>
          <a:xfrm>
            <a:off x="395536" y="4330769"/>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5" name="위쪽 화살표 14"/>
          <p:cNvSpPr/>
          <p:nvPr/>
        </p:nvSpPr>
        <p:spPr>
          <a:xfrm rot="10800000">
            <a:off x="1763688" y="3645024"/>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위쪽 화살표 15"/>
          <p:cNvSpPr/>
          <p:nvPr/>
        </p:nvSpPr>
        <p:spPr>
          <a:xfrm>
            <a:off x="1763688" y="2744925"/>
            <a:ext cx="288032" cy="79208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7" name="위쪽 화살표 16"/>
          <p:cNvSpPr/>
          <p:nvPr/>
        </p:nvSpPr>
        <p:spPr>
          <a:xfrm>
            <a:off x="2483768" y="2744924"/>
            <a:ext cx="288032" cy="12400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0800000">
            <a:off x="3275856" y="3213809"/>
            <a:ext cx="288032" cy="77120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위쪽 화살표 18"/>
          <p:cNvSpPr/>
          <p:nvPr/>
        </p:nvSpPr>
        <p:spPr>
          <a:xfrm rot="10800000">
            <a:off x="6300192" y="2744925"/>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10800000">
            <a:off x="4788024" y="3197023"/>
            <a:ext cx="288032" cy="80720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위쪽 화살표 23"/>
          <p:cNvSpPr/>
          <p:nvPr/>
        </p:nvSpPr>
        <p:spPr>
          <a:xfrm>
            <a:off x="4788024" y="2744924"/>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a:off x="4031940" y="2744924"/>
            <a:ext cx="288032" cy="79208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10800000">
            <a:off x="4031940" y="3645026"/>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a:off x="7784669" y="3198823"/>
            <a:ext cx="288032" cy="7861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a:off x="3311860" y="605729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2" name="위쪽 화살표 41"/>
          <p:cNvSpPr/>
          <p:nvPr/>
        </p:nvSpPr>
        <p:spPr>
          <a:xfrm>
            <a:off x="1799692" y="605729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위쪽 화살표 44"/>
          <p:cNvSpPr/>
          <p:nvPr/>
        </p:nvSpPr>
        <p:spPr>
          <a:xfrm>
            <a:off x="2519772" y="605729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위쪽 화살표 45"/>
          <p:cNvSpPr/>
          <p:nvPr/>
        </p:nvSpPr>
        <p:spPr>
          <a:xfrm>
            <a:off x="3275856" y="2744924"/>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위쪽 화살표 46"/>
          <p:cNvSpPr/>
          <p:nvPr/>
        </p:nvSpPr>
        <p:spPr>
          <a:xfrm>
            <a:off x="6300192" y="3190693"/>
            <a:ext cx="288032" cy="79432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8" name="위쪽 화살표 47"/>
          <p:cNvSpPr/>
          <p:nvPr/>
        </p:nvSpPr>
        <p:spPr>
          <a:xfrm>
            <a:off x="8537835" y="2742692"/>
            <a:ext cx="288032" cy="79432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9" name="위쪽 화살표 48"/>
          <p:cNvSpPr/>
          <p:nvPr/>
        </p:nvSpPr>
        <p:spPr>
          <a:xfrm>
            <a:off x="4031940" y="605729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0" name="위쪽 화살표 49"/>
          <p:cNvSpPr/>
          <p:nvPr/>
        </p:nvSpPr>
        <p:spPr>
          <a:xfrm>
            <a:off x="7056276" y="605729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1" name="위쪽 화살표 50"/>
          <p:cNvSpPr/>
          <p:nvPr/>
        </p:nvSpPr>
        <p:spPr>
          <a:xfrm>
            <a:off x="6300192" y="605729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2" name="위쪽 화살표 51"/>
          <p:cNvSpPr/>
          <p:nvPr/>
        </p:nvSpPr>
        <p:spPr>
          <a:xfrm>
            <a:off x="7784669" y="605729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직사각형 32"/>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타 상권과 달리 의류 업종이 개업추세이며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그 외 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 또한 개업추세</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단란주점</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휴게 업종은 폐업추세이고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휴게 업종의 폐업 기준 평균 업력이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9</a:t>
            </a:r>
            <a:r>
              <a:rPr lang="ko-KR" altLang="en-US" sz="1600" spc="100">
                <a:ln>
                  <a:solidFill>
                    <a:prstClr val="black">
                      <a:alpha val="20000"/>
                    </a:prstClr>
                  </a:solidFill>
                </a:ln>
                <a:solidFill>
                  <a:srgbClr val="000000"/>
                </a:solidFill>
                <a:latin typeface="NOVA Bold"/>
                <a:ea typeface="NOVA Bold"/>
                <a:cs typeface="Arial" pitchFamily="34" charset="0"/>
              </a:rPr>
              <a:t>개월로 가장 짧음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38" name="위쪽 화살표 37"/>
          <p:cNvSpPr/>
          <p:nvPr/>
        </p:nvSpPr>
        <p:spPr>
          <a:xfrm>
            <a:off x="5508104" y="606741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a:off x="8532440" y="6057291"/>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TextBox 42"/>
          <p:cNvSpPr txBox="1"/>
          <p:nvPr/>
        </p:nvSpPr>
        <p:spPr>
          <a:xfrm>
            <a:off x="1563299"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44" name="TextBox 43"/>
          <p:cNvSpPr txBox="1"/>
          <p:nvPr/>
        </p:nvSpPr>
        <p:spPr>
          <a:xfrm>
            <a:off x="2339752"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3" name="TextBox 52"/>
          <p:cNvSpPr txBox="1"/>
          <p:nvPr/>
        </p:nvSpPr>
        <p:spPr>
          <a:xfrm>
            <a:off x="3836285"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4" name="TextBox 53"/>
          <p:cNvSpPr txBox="1"/>
          <p:nvPr/>
        </p:nvSpPr>
        <p:spPr>
          <a:xfrm>
            <a:off x="4572000"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5" name="TextBox 54"/>
          <p:cNvSpPr txBox="1"/>
          <p:nvPr/>
        </p:nvSpPr>
        <p:spPr>
          <a:xfrm>
            <a:off x="6084168"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6" name="TextBox 55"/>
          <p:cNvSpPr txBox="1"/>
          <p:nvPr/>
        </p:nvSpPr>
        <p:spPr>
          <a:xfrm>
            <a:off x="3131840"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7" name="TextBox 56"/>
          <p:cNvSpPr txBox="1"/>
          <p:nvPr/>
        </p:nvSpPr>
        <p:spPr>
          <a:xfrm>
            <a:off x="5328084"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8" name="TextBox 57"/>
          <p:cNvSpPr txBox="1"/>
          <p:nvPr/>
        </p:nvSpPr>
        <p:spPr>
          <a:xfrm>
            <a:off x="6840252"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9" name="TextBox 58"/>
          <p:cNvSpPr txBox="1"/>
          <p:nvPr/>
        </p:nvSpPr>
        <p:spPr>
          <a:xfrm>
            <a:off x="7632340"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FF0000"/>
                </a:solidFill>
                <a:cs typeface="Arial Narrow" pitchFamily="34" charset="0"/>
              </a:rPr>
              <a:t>∧</a:t>
            </a:r>
            <a:endParaRPr lang="ko-KR" altLang="en-US" sz="1500">
              <a:solidFill>
                <a:srgbClr val="FF0000"/>
              </a:solidFill>
              <a:cs typeface="Arial Narrow" pitchFamily="34" charset="0"/>
            </a:endParaRPr>
          </a:p>
        </p:txBody>
      </p:sp>
      <p:sp>
        <p:nvSpPr>
          <p:cNvPr id="60" name="TextBox 59"/>
          <p:cNvSpPr txBox="1"/>
          <p:nvPr/>
        </p:nvSpPr>
        <p:spPr>
          <a:xfrm>
            <a:off x="8352420"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Tree>
    <p:extLst>
      <p:ext uri="{BB962C8B-B14F-4D97-AF65-F5344CB8AC3E}">
        <p14:creationId xmlns:p14="http://schemas.microsoft.com/office/powerpoint/2010/main" val="277349083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 속성 현황</a:t>
            </a:r>
            <a:endParaRPr lang="ko-KR" altLang="en-US"/>
          </a:p>
        </p:txBody>
      </p:sp>
      <p:sp>
        <p:nvSpPr>
          <p:cNvPr id="3" name="제목 2"/>
          <p:cNvSpPr>
            <a:spLocks noGrp="1"/>
          </p:cNvSpPr>
          <p:nvPr>
            <p:ph type="title"/>
          </p:nvPr>
        </p:nvSpPr>
        <p:spPr/>
        <p:txBody>
          <a:bodyPr/>
          <a:lstStyle/>
          <a:p>
            <a:r>
              <a:rPr lang="ko-KR" altLang="en-US" smtClean="0"/>
              <a:t>     서귀</a:t>
            </a:r>
            <a:r>
              <a:rPr lang="ko-KR" altLang="en-US"/>
              <a:t>포</a:t>
            </a:r>
            <a:r>
              <a:rPr lang="ko-KR" altLang="en-US" smtClean="0"/>
              <a:t> 대정읍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7</a:t>
            </a:r>
            <a:endParaRPr lang="ko-KR" altLang="en-US" b="1">
              <a:solidFill>
                <a:srgbClr val="FFFFFF"/>
              </a:solidFill>
              <a:latin typeface="Arial" pitchFamily="34" charset="0"/>
              <a:cs typeface="Arial" pitchFamily="34" charset="0"/>
            </a:endParaRPr>
          </a:p>
        </p:txBody>
      </p:sp>
      <p:cxnSp>
        <p:nvCxnSpPr>
          <p:cNvPr id="16" name="직선 연결선 15"/>
          <p:cNvCxnSpPr/>
          <p:nvPr/>
        </p:nvCxnSpPr>
        <p:spPr>
          <a:xfrm>
            <a:off x="503948" y="3028334"/>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03548" y="2704298"/>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8" name="직선 연결선 17"/>
          <p:cNvCxnSpPr/>
          <p:nvPr/>
        </p:nvCxnSpPr>
        <p:spPr>
          <a:xfrm>
            <a:off x="4103948" y="2282893"/>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103948" y="1993629"/>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0" name="표 19"/>
          <p:cNvGraphicFramePr>
            <a:graphicFrameLocks noGrp="1"/>
          </p:cNvGraphicFramePr>
          <p:nvPr>
            <p:extLst>
              <p:ext uri="{D42A27DB-BD31-4B8C-83A1-F6EECF244321}">
                <p14:modId xmlns:p14="http://schemas.microsoft.com/office/powerpoint/2010/main" val="3335124632"/>
              </p:ext>
            </p:extLst>
          </p:nvPr>
        </p:nvGraphicFramePr>
        <p:xfrm>
          <a:off x="4103947" y="2355641"/>
          <a:ext cx="4752129" cy="1007372"/>
        </p:xfrm>
        <a:graphic>
          <a:graphicData uri="http://schemas.openxmlformats.org/drawingml/2006/table">
            <a:tbl>
              <a:tblPr/>
              <a:tblGrid>
                <a:gridCol w="648073"/>
                <a:gridCol w="630070"/>
                <a:gridCol w="630070"/>
                <a:gridCol w="710979"/>
                <a:gridCol w="710979"/>
                <a:gridCol w="710979"/>
                <a:gridCol w="710979"/>
              </a:tblGrid>
              <a:tr h="253777">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성별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100" b="1" i="0" u="none" strike="noStrike" smtClean="0">
                          <a:solidFill>
                            <a:schemeClr val="bg1"/>
                          </a:solidFill>
                          <a:latin typeface="+mn-ea"/>
                          <a:ea typeface="+mn-ea"/>
                        </a:rPr>
                        <a:t>연령대별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377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남</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여</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 이하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 이상</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990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49909">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2" name="표 21"/>
          <p:cNvGraphicFramePr>
            <a:graphicFrameLocks noGrp="1"/>
          </p:cNvGraphicFramePr>
          <p:nvPr>
            <p:extLst>
              <p:ext uri="{D42A27DB-BD31-4B8C-83A1-F6EECF244321}">
                <p14:modId xmlns:p14="http://schemas.microsoft.com/office/powerpoint/2010/main" val="4148189504"/>
              </p:ext>
            </p:extLst>
          </p:nvPr>
        </p:nvGraphicFramePr>
        <p:xfrm>
          <a:off x="4103945" y="3974589"/>
          <a:ext cx="4752531" cy="923514"/>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시간대별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요일</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8~18</a:t>
                      </a:r>
                      <a:r>
                        <a:rPr lang="ko-KR" altLang="en-US" sz="1100" b="1" i="0" u="none" strike="noStrike" smtClean="0">
                          <a:solidFill>
                            <a:schemeClr val="bg1"/>
                          </a:solidFill>
                          <a:latin typeface="+mn-ea"/>
                          <a:ea typeface="+mn-ea"/>
                        </a:rPr>
                        <a:t>시</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18~8</a:t>
                      </a:r>
                      <a:r>
                        <a:rPr lang="ko-KR" altLang="en-US" sz="1100" b="1" i="0" u="none" strike="noStrike" smtClean="0">
                          <a:solidFill>
                            <a:schemeClr val="bg1"/>
                          </a:solidFill>
                          <a:latin typeface="+mn-ea"/>
                          <a:ea typeface="+mn-ea"/>
                        </a:rPr>
                        <a:t>시</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주말</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주중</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615041"/>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2250426366"/>
              </p:ext>
            </p:extLst>
          </p:nvPr>
        </p:nvGraphicFramePr>
        <p:xfrm>
          <a:off x="431540" y="5018705"/>
          <a:ext cx="3276364" cy="864096"/>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인당 건수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인당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건당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142,417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43,911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150,630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41,779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46697"/>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623153"/>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8" name="모서리가 둥근 직사각형 27"/>
          <p:cNvSpPr/>
          <p:nvPr/>
        </p:nvSpPr>
        <p:spPr>
          <a:xfrm>
            <a:off x="341516" y="2249853"/>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9" name="표 28"/>
          <p:cNvGraphicFramePr>
            <a:graphicFrameLocks noGrp="1"/>
          </p:cNvGraphicFramePr>
          <p:nvPr>
            <p:extLst>
              <p:ext uri="{D42A27DB-BD31-4B8C-83A1-F6EECF244321}">
                <p14:modId xmlns:p14="http://schemas.microsoft.com/office/powerpoint/2010/main" val="1151206952"/>
              </p:ext>
            </p:extLst>
          </p:nvPr>
        </p:nvGraphicFramePr>
        <p:xfrm>
          <a:off x="4103948" y="5594768"/>
          <a:ext cx="4752526" cy="730388"/>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1~3</a:t>
                      </a:r>
                      <a:r>
                        <a:rPr lang="en-US" sz="1100" b="1" i="0" u="none" strike="noStrike" baseline="0" smtClean="0">
                          <a:solidFill>
                            <a:schemeClr val="bg1"/>
                          </a:solidFill>
                          <a:latin typeface="+mn-ea"/>
                          <a:ea typeface="+mn-ea"/>
                        </a:rPr>
                        <a:t>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3~5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 Km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1" name="TextBox 30"/>
          <p:cNvSpPr txBox="1"/>
          <p:nvPr/>
        </p:nvSpPr>
        <p:spPr>
          <a:xfrm>
            <a:off x="4103948" y="5234729"/>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cxnSp>
        <p:nvCxnSpPr>
          <p:cNvPr id="33" name="직선 연결선 32"/>
          <p:cNvCxnSpPr/>
          <p:nvPr/>
        </p:nvCxnSpPr>
        <p:spPr>
          <a:xfrm>
            <a:off x="4139952" y="3903073"/>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4139952" y="5523253"/>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42" name="표 41"/>
          <p:cNvGraphicFramePr>
            <a:graphicFrameLocks noGrp="1"/>
          </p:cNvGraphicFramePr>
          <p:nvPr>
            <p:extLst>
              <p:ext uri="{D42A27DB-BD31-4B8C-83A1-F6EECF244321}">
                <p14:modId xmlns:p14="http://schemas.microsoft.com/office/powerpoint/2010/main" val="1896102683"/>
              </p:ext>
            </p:extLst>
          </p:nvPr>
        </p:nvGraphicFramePr>
        <p:xfrm>
          <a:off x="478612" y="3136346"/>
          <a:ext cx="3229291" cy="915414"/>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고객수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거래건수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거래금액</a:t>
                      </a:r>
                      <a:endParaRPr lang="en-US" altLang="ko-KR" sz="1100" b="1" i="0" u="none" strike="noStrike" smtClean="0">
                        <a:solidFill>
                          <a:schemeClr val="bg1"/>
                        </a:solidFill>
                        <a:latin typeface="+mn-ea"/>
                        <a:ea typeface="+mn-ea"/>
                      </a:endParaRPr>
                    </a:p>
                    <a:p>
                      <a:pPr algn="ctr" rtl="0" fontAlgn="ctr"/>
                      <a:r>
                        <a:rPr lang="en-US"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백만원</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42,312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137,230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6,026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57,545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207,473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8,668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7" name="위쪽 화살표 36"/>
          <p:cNvSpPr/>
          <p:nvPr/>
        </p:nvSpPr>
        <p:spPr>
          <a:xfrm rot="10800000">
            <a:off x="3419873" y="5404014"/>
            <a:ext cx="288032" cy="39604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a:off x="1691680" y="3574652"/>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a:off x="2591780" y="3574652"/>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a:off x="6462010" y="2920745"/>
            <a:ext cx="288032" cy="37026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위쪽 화살표 42"/>
          <p:cNvSpPr/>
          <p:nvPr/>
        </p:nvSpPr>
        <p:spPr>
          <a:xfrm rot="10800000">
            <a:off x="8604448" y="2947991"/>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9" name="위쪽 화살표 58"/>
          <p:cNvSpPr/>
          <p:nvPr/>
        </p:nvSpPr>
        <p:spPr>
          <a:xfrm>
            <a:off x="5688124" y="2920745"/>
            <a:ext cx="288032" cy="37026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0" name="위쪽 화살표 59"/>
          <p:cNvSpPr/>
          <p:nvPr/>
        </p:nvSpPr>
        <p:spPr>
          <a:xfrm rot="10800000">
            <a:off x="5076056" y="2930965"/>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a:off x="6606026" y="4479137"/>
            <a:ext cx="288032" cy="36004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10800000">
            <a:off x="5652120" y="4506623"/>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5" name="위쪽 화살표 64"/>
          <p:cNvSpPr/>
          <p:nvPr/>
        </p:nvSpPr>
        <p:spPr>
          <a:xfrm>
            <a:off x="8532440" y="5883293"/>
            <a:ext cx="288032" cy="38609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6" name="위쪽 화살표 65"/>
          <p:cNvSpPr/>
          <p:nvPr/>
        </p:nvSpPr>
        <p:spPr>
          <a:xfrm>
            <a:off x="3419872" y="3574652"/>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7" name="위쪽 화살표 66"/>
          <p:cNvSpPr/>
          <p:nvPr/>
        </p:nvSpPr>
        <p:spPr>
          <a:xfrm>
            <a:off x="1655676" y="5374852"/>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9" name="위쪽 화살표 68"/>
          <p:cNvSpPr/>
          <p:nvPr/>
        </p:nvSpPr>
        <p:spPr>
          <a:xfrm rot="10800000">
            <a:off x="7128284" y="2947991"/>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0" name="위쪽 화살표 69"/>
          <p:cNvSpPr/>
          <p:nvPr/>
        </p:nvSpPr>
        <p:spPr>
          <a:xfrm>
            <a:off x="2555776" y="5374852"/>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1" name="위쪽 화살표 70"/>
          <p:cNvSpPr/>
          <p:nvPr/>
        </p:nvSpPr>
        <p:spPr>
          <a:xfrm rot="10800000">
            <a:off x="5580112" y="5910779"/>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2" name="위쪽 화살표 71"/>
          <p:cNvSpPr/>
          <p:nvPr/>
        </p:nvSpPr>
        <p:spPr>
          <a:xfrm rot="10800000">
            <a:off x="7524329" y="5910779"/>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직사각형 43"/>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증가로 인해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 모두 증가 추세이고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인당 건수 증가로 인해 인당 금액이 증가하며</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 이하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 시간대 거래금액 비율이 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5" name="타원 44"/>
          <p:cNvSpPr/>
          <p:nvPr/>
        </p:nvSpPr>
        <p:spPr>
          <a:xfrm>
            <a:off x="1079612" y="3465004"/>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타원 45"/>
          <p:cNvSpPr/>
          <p:nvPr/>
        </p:nvSpPr>
        <p:spPr>
          <a:xfrm>
            <a:off x="1979712" y="3465004"/>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타원 46"/>
          <p:cNvSpPr/>
          <p:nvPr/>
        </p:nvSpPr>
        <p:spPr>
          <a:xfrm>
            <a:off x="2879812" y="3465004"/>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8" name="구부러진 연결선 47"/>
          <p:cNvCxnSpPr>
            <a:stCxn id="45" idx="4"/>
            <a:endCxn id="46" idx="4"/>
          </p:cNvCxnSpPr>
          <p:nvPr/>
        </p:nvCxnSpPr>
        <p:spPr>
          <a:xfrm rot="16200000" flipH="1">
            <a:off x="1961710" y="3591019"/>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구부러진 연결선 48"/>
          <p:cNvCxnSpPr>
            <a:stCxn id="45" idx="4"/>
            <a:endCxn id="47" idx="4"/>
          </p:cNvCxnSpPr>
          <p:nvPr/>
        </p:nvCxnSpPr>
        <p:spPr>
          <a:xfrm rot="16200000" flipH="1">
            <a:off x="2411760" y="3140969"/>
            <a:ext cx="12700" cy="18002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구부러진 연결선 49"/>
          <p:cNvCxnSpPr>
            <a:stCxn id="51" idx="4"/>
            <a:endCxn id="52" idx="4"/>
          </p:cNvCxnSpPr>
          <p:nvPr/>
        </p:nvCxnSpPr>
        <p:spPr>
          <a:xfrm rot="16200000" flipH="1">
            <a:off x="1961710" y="5427223"/>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타원 50"/>
          <p:cNvSpPr/>
          <p:nvPr/>
        </p:nvSpPr>
        <p:spPr>
          <a:xfrm>
            <a:off x="1079612" y="5301208"/>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2" name="타원 51"/>
          <p:cNvSpPr/>
          <p:nvPr/>
        </p:nvSpPr>
        <p:spPr>
          <a:xfrm>
            <a:off x="1979712" y="5301208"/>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1558479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소비패턴 분석</a:t>
            </a:r>
            <a:endParaRPr lang="ko-KR" altLang="en-US"/>
          </a:p>
        </p:txBody>
      </p:sp>
      <p:sp>
        <p:nvSpPr>
          <p:cNvPr id="3" name="제목 2"/>
          <p:cNvSpPr>
            <a:spLocks noGrp="1"/>
          </p:cNvSpPr>
          <p:nvPr>
            <p:ph type="title"/>
          </p:nvPr>
        </p:nvSpPr>
        <p:spPr/>
        <p:txBody>
          <a:bodyPr/>
          <a:lstStyle/>
          <a:p>
            <a:r>
              <a:rPr lang="ko-KR" altLang="en-US" smtClean="0"/>
              <a:t>     서귀</a:t>
            </a:r>
            <a:r>
              <a:rPr lang="ko-KR" altLang="en-US"/>
              <a:t>포</a:t>
            </a:r>
            <a:r>
              <a:rPr lang="ko-KR" altLang="en-US" smtClean="0"/>
              <a:t> 대정읍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95536" y="2276872"/>
            <a:ext cx="838893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6496" y="1988840"/>
            <a:ext cx="827596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 고객 유형별 고객 추이분석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월별 고객 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44" name="TextBox 43"/>
          <p:cNvSpPr txBox="1"/>
          <p:nvPr/>
        </p:nvSpPr>
        <p:spPr>
          <a:xfrm>
            <a:off x="359532" y="4509120"/>
            <a:ext cx="8424936"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 고객 유형별 패턴분석</a:t>
            </a:r>
          </a:p>
        </p:txBody>
      </p:sp>
      <p:cxnSp>
        <p:nvCxnSpPr>
          <p:cNvPr id="45" name="직선 연결선 44"/>
          <p:cNvCxnSpPr/>
          <p:nvPr/>
        </p:nvCxnSpPr>
        <p:spPr>
          <a:xfrm>
            <a:off x="359532" y="4833156"/>
            <a:ext cx="8424936"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6552220" y="2348879"/>
            <a:ext cx="2232248" cy="1999843"/>
          </a:xfrm>
          <a:prstGeom prst="rect">
            <a:avLst/>
          </a:prstGeom>
          <a:noFill/>
          <a:ln w="28575" cap="flat" cmpd="sng" algn="ctr">
            <a:solidFill>
              <a:sysClr val="window" lastClr="FFFFFF">
                <a:lumMod val="50000"/>
              </a:sysClr>
            </a:solidFill>
            <a:prstDash val="sysDot"/>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해당 상권에서 중국관광객 수는 거의 없으며</a:t>
            </a:r>
            <a:r>
              <a:rPr lang="en-US" altLang="ko-KR" sz="1200" kern="0" spc="-60">
                <a:solidFill>
                  <a:srgbClr val="000000"/>
                </a:solidFill>
              </a:rPr>
              <a:t>, </a:t>
            </a:r>
            <a:r>
              <a:rPr lang="ko-KR" altLang="en-US" sz="1200" kern="0" spc="-60">
                <a:solidFill>
                  <a:srgbClr val="000000"/>
                </a:solidFill>
              </a:rPr>
              <a:t>국내관광객이 중심이 되는 상권임</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국내관광객 </a:t>
            </a:r>
            <a:r>
              <a:rPr lang="en-US" altLang="ko-KR" sz="1200" kern="0" spc="-60">
                <a:solidFill>
                  <a:srgbClr val="000000"/>
                </a:solidFill>
              </a:rPr>
              <a:t>, </a:t>
            </a:r>
            <a:r>
              <a:rPr lang="ko-KR" altLang="en-US" sz="1200" kern="0" spc="-60">
                <a:solidFill>
                  <a:srgbClr val="000000"/>
                </a:solidFill>
              </a:rPr>
              <a:t>제주도민 모두 지속적인 고객 수</a:t>
            </a:r>
            <a:r>
              <a:rPr lang="en-US" altLang="ko-KR" sz="1200" kern="0" spc="-60">
                <a:solidFill>
                  <a:srgbClr val="000000"/>
                </a:solidFill>
              </a:rPr>
              <a:t>, </a:t>
            </a:r>
            <a:r>
              <a:rPr lang="ko-KR" altLang="en-US" sz="1200" kern="0" spc="-60">
                <a:solidFill>
                  <a:srgbClr val="000000"/>
                </a:solidFill>
              </a:rPr>
              <a:t>인당 건수 증가 추세</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국내관광객은 인당금액 또한 지속 증가 추세임</a:t>
            </a:r>
            <a:endParaRPr lang="ko-KR" altLang="en-US" sz="1200" kern="0">
              <a:solidFill>
                <a:prstClr val="black"/>
              </a:solidFill>
              <a:latin typeface="NOVA Bold"/>
              <a:ea typeface="NOVA Bold"/>
            </a:endParaRPr>
          </a:p>
        </p:txBody>
      </p:sp>
      <p:pic>
        <p:nvPicPr>
          <p:cNvPr id="1433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9531" y="2348879"/>
            <a:ext cx="6103247" cy="1999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 name="표 14"/>
          <p:cNvGraphicFramePr>
            <a:graphicFrameLocks noGrp="1"/>
          </p:cNvGraphicFramePr>
          <p:nvPr>
            <p:extLst>
              <p:ext uri="{D42A27DB-BD31-4B8C-83A1-F6EECF244321}">
                <p14:modId xmlns:p14="http://schemas.microsoft.com/office/powerpoint/2010/main" val="3137930680"/>
              </p:ext>
            </p:extLst>
          </p:nvPr>
        </p:nvGraphicFramePr>
        <p:xfrm>
          <a:off x="341516" y="4901234"/>
          <a:ext cx="8442946" cy="1516098"/>
        </p:xfrm>
        <a:graphic>
          <a:graphicData uri="http://schemas.openxmlformats.org/drawingml/2006/table">
            <a:tbl>
              <a:tblPr/>
              <a:tblGrid>
                <a:gridCol w="497741"/>
                <a:gridCol w="497741"/>
                <a:gridCol w="620622"/>
                <a:gridCol w="620622"/>
                <a:gridCol w="620622"/>
                <a:gridCol w="620622"/>
                <a:gridCol w="620622"/>
                <a:gridCol w="620622"/>
                <a:gridCol w="620622"/>
                <a:gridCol w="620622"/>
                <a:gridCol w="620622"/>
                <a:gridCol w="620622"/>
                <a:gridCol w="620622"/>
                <a:gridCol w="620622"/>
              </a:tblGrid>
              <a:tr h="255277">
                <a:tc gridSpan="2">
                  <a:txBody>
                    <a:bodyPr/>
                    <a:lstStyle/>
                    <a:p>
                      <a:pPr algn="ctr" rtl="0" fontAlgn="ctr"/>
                      <a:r>
                        <a:rPr lang="ko-KR" altLang="en-US" sz="1000" b="1" i="0" u="none" strike="noStrike" smtClean="0">
                          <a:solidFill>
                            <a:schemeClr val="bg1"/>
                          </a:solidFill>
                          <a:latin typeface="+mn-ea"/>
                          <a:ea typeface="+mn-ea"/>
                        </a:rPr>
                        <a:t>고객 구분</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tcPr>
                </a:tc>
                <a:tc gridSpan="4">
                  <a:txBody>
                    <a:bodyPr/>
                    <a:lstStyle/>
                    <a:p>
                      <a:pPr algn="ctr" rtl="0" fontAlgn="ctr"/>
                      <a:r>
                        <a:rPr lang="ko-KR" altLang="en-US" sz="1000" b="1" i="0" u="none" strike="noStrike" smtClean="0">
                          <a:solidFill>
                            <a:schemeClr val="bg1"/>
                          </a:solidFill>
                          <a:latin typeface="+mn-ea"/>
                          <a:ea typeface="+mn-ea"/>
                        </a:rPr>
                        <a:t>중국관광객</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ctr"/>
                      <a:r>
                        <a:rPr lang="ko-KR" altLang="en-US" sz="1000" b="1" i="0" u="none" strike="noStrike" smtClean="0">
                          <a:solidFill>
                            <a:schemeClr val="bg1"/>
                          </a:solidFill>
                          <a:latin typeface="+mn-ea"/>
                          <a:ea typeface="+mn-ea"/>
                        </a:rPr>
                        <a:t>국내관광객</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ctr"/>
                      <a:r>
                        <a:rPr lang="ko-KR" altLang="en-US" sz="1000" b="1" i="0" u="none" strike="noStrike" smtClean="0">
                          <a:solidFill>
                            <a:schemeClr val="bg1"/>
                          </a:solidFill>
                          <a:latin typeface="+mn-ea"/>
                          <a:ea typeface="+mn-ea"/>
                        </a:rPr>
                        <a:t>제주도민</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5277">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기간</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1386">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고객 수</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38</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81</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72</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94</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11,794</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16,066</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19,527</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18,570</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7,739</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9,577</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10,166</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10,753</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row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인당</a:t>
                      </a:r>
                      <a:endParaRPr lang="ko-KR" alt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건수</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1.1</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1.2</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1.6</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1.7</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1.9</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2.1</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4.7</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금액</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24,931</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20,598</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41,225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26,973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56,729</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58,141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62,555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72,208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170,282</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179,581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203,993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201,625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gridSpan="2">
                  <a:txBody>
                    <a:bodyPr/>
                    <a:lstStyle/>
                    <a:p>
                      <a:pPr algn="ctr" rtl="0" fontAlgn="ctr"/>
                      <a:r>
                        <a:rPr lang="ko-KR" altLang="en-US" sz="1000" b="1" i="0" u="none" strike="noStrike" smtClean="0">
                          <a:solidFill>
                            <a:schemeClr val="bg1"/>
                          </a:solidFill>
                          <a:latin typeface="+mn-ea"/>
                          <a:ea typeface="+mn-ea"/>
                        </a:rPr>
                        <a:t>건당 금액</a:t>
                      </a:r>
                      <a:endParaRPr lang="ko-KR" alt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23,106</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17,749</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28,269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19,354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34,532</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33,262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33,600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34,418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36,080</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35,835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35,420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34,187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6" name="위쪽 화살표 15"/>
          <p:cNvSpPr/>
          <p:nvPr/>
        </p:nvSpPr>
        <p:spPr>
          <a:xfrm rot="5400000">
            <a:off x="1781690" y="5283206"/>
            <a:ext cx="288032" cy="54005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7" name="위쪽 화살표 16"/>
          <p:cNvSpPr/>
          <p:nvPr/>
        </p:nvSpPr>
        <p:spPr>
          <a:xfrm rot="5400000">
            <a:off x="2159732" y="5157192"/>
            <a:ext cx="288032" cy="129614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 name="위쪽 화살표 19"/>
          <p:cNvSpPr/>
          <p:nvPr/>
        </p:nvSpPr>
        <p:spPr>
          <a:xfrm rot="5400000">
            <a:off x="4644008" y="4869161"/>
            <a:ext cx="288032" cy="129614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1" name="위쪽 화살표 20"/>
          <p:cNvSpPr/>
          <p:nvPr/>
        </p:nvSpPr>
        <p:spPr>
          <a:xfrm rot="5400000">
            <a:off x="4950042" y="4851158"/>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2" name="위쪽 화살표 21"/>
          <p:cNvSpPr/>
          <p:nvPr/>
        </p:nvSpPr>
        <p:spPr>
          <a:xfrm rot="5400000">
            <a:off x="4950042" y="5103187"/>
            <a:ext cx="288032" cy="190821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7434317" y="4563128"/>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5400000">
            <a:off x="7433041" y="4816430"/>
            <a:ext cx="288032" cy="190566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5400000">
            <a:off x="7092280" y="5421148"/>
            <a:ext cx="288032" cy="122413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위쪽 화살표 27"/>
          <p:cNvSpPr/>
          <p:nvPr/>
        </p:nvSpPr>
        <p:spPr>
          <a:xfrm rot="16200000">
            <a:off x="7432303" y="5355751"/>
            <a:ext cx="288032" cy="190713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5249393">
            <a:off x="3057225" y="1927218"/>
            <a:ext cx="288032" cy="446449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5400000">
            <a:off x="3041830" y="5282308"/>
            <a:ext cx="288032" cy="54005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타원 23"/>
          <p:cNvSpPr/>
          <p:nvPr/>
        </p:nvSpPr>
        <p:spPr>
          <a:xfrm>
            <a:off x="2557964" y="2636912"/>
            <a:ext cx="853192" cy="1430211"/>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TextBox 28"/>
          <p:cNvSpPr txBox="1"/>
          <p:nvPr/>
        </p:nvSpPr>
        <p:spPr>
          <a:xfrm>
            <a:off x="3311860" y="3330192"/>
            <a:ext cx="792088"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0000"/>
                </a:solidFill>
                <a:latin typeface="NOVA Bold"/>
                <a:ea typeface="NOVA Bold"/>
                <a:cs typeface="Arial Narrow" pitchFamily="34" charset="0"/>
              </a:rPr>
              <a:t>메르스</a:t>
            </a:r>
          </a:p>
        </p:txBody>
      </p:sp>
      <p:sp>
        <p:nvSpPr>
          <p:cNvPr id="33" name="직사각형 32"/>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중국관광객은 거의 없는</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 중심 골목상권으로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지속적으로 고객 수가 증가하는 추세이며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국내관광객의 인당 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인당 금액이 지속적으로 증가하는 추세임</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124014047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상권 현황</a:t>
            </a:r>
            <a:endParaRPr lang="ko-KR" altLang="en-US"/>
          </a:p>
        </p:txBody>
      </p:sp>
      <p:sp>
        <p:nvSpPr>
          <p:cNvPr id="3" name="제목 2"/>
          <p:cNvSpPr>
            <a:spLocks noGrp="1"/>
          </p:cNvSpPr>
          <p:nvPr>
            <p:ph type="title"/>
          </p:nvPr>
        </p:nvSpPr>
        <p:spPr/>
        <p:txBody>
          <a:bodyPr/>
          <a:lstStyle/>
          <a:p>
            <a:r>
              <a:rPr lang="ko-KR" altLang="en-US" smtClean="0"/>
              <a:t>     서귀포 동흥동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8</a:t>
            </a:r>
            <a:endParaRPr lang="ko-KR" altLang="en-US" b="1">
              <a:solidFill>
                <a:srgbClr val="FFFFFF"/>
              </a:solidFill>
              <a:latin typeface="Arial" pitchFamily="34" charset="0"/>
              <a:cs typeface="Arial" pitchFamily="34" charset="0"/>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rcRect l="17145" t="8256" r="6019" b="2517"/>
          <a:stretch>
            <a:fillRect/>
          </a:stretch>
        </p:blipFill>
        <p:spPr>
          <a:xfrm>
            <a:off x="251519" y="2456892"/>
            <a:ext cx="3825337" cy="2736304"/>
          </a:xfrm>
          <a:prstGeom prst="rect">
            <a:avLst/>
          </a:prstGeom>
          <a:ln>
            <a:solidFill>
              <a:schemeClr val="bg1">
                <a:lumMod val="75000"/>
              </a:schemeClr>
            </a:solidFill>
          </a:ln>
        </p:spPr>
      </p:pic>
      <p:cxnSp>
        <p:nvCxnSpPr>
          <p:cNvPr id="18" name="직선 연결선 17"/>
          <p:cNvCxnSpPr/>
          <p:nvPr/>
        </p:nvCxnSpPr>
        <p:spPr>
          <a:xfrm>
            <a:off x="305512" y="2348880"/>
            <a:ext cx="862297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1520" y="1984644"/>
            <a:ext cx="867696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상권 및 주변 현황</a:t>
            </a:r>
          </a:p>
        </p:txBody>
      </p:sp>
      <p:graphicFrame>
        <p:nvGraphicFramePr>
          <p:cNvPr id="23" name="표 22"/>
          <p:cNvGraphicFramePr>
            <a:graphicFrameLocks noGrp="1"/>
          </p:cNvGraphicFramePr>
          <p:nvPr>
            <p:extLst>
              <p:ext uri="{D42A27DB-BD31-4B8C-83A1-F6EECF244321}">
                <p14:modId xmlns:p14="http://schemas.microsoft.com/office/powerpoint/2010/main" val="1829086715"/>
              </p:ext>
            </p:extLst>
          </p:nvPr>
        </p:nvGraphicFramePr>
        <p:xfrm>
          <a:off x="4716018" y="5494221"/>
          <a:ext cx="4248470" cy="811501"/>
        </p:xfrm>
        <a:graphic>
          <a:graphicData uri="http://schemas.openxmlformats.org/drawingml/2006/table">
            <a:tbl>
              <a:tblPr/>
              <a:tblGrid>
                <a:gridCol w="706280"/>
                <a:gridCol w="590365"/>
                <a:gridCol w="590365"/>
                <a:gridCol w="590365"/>
                <a:gridCol w="590365"/>
                <a:gridCol w="590365"/>
                <a:gridCol w="590365"/>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영업 업력</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100" b="1" i="0" u="none" strike="noStrike" smtClean="0">
                          <a:solidFill>
                            <a:schemeClr val="bg1"/>
                          </a:solidFill>
                          <a:latin typeface="+mn-ea"/>
                          <a:ea typeface="+mn-ea"/>
                        </a:rPr>
                        <a:t>~ 1</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1~2</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2~3</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3~5</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a:t>
                      </a:r>
                      <a:r>
                        <a:rPr lang="ko-KR" altLang="en-US" sz="1100" b="1" i="0" u="none" strike="noStrike" smtClean="0">
                          <a:solidFill>
                            <a:schemeClr val="bg1"/>
                          </a:solidFill>
                          <a:latin typeface="+mn-ea"/>
                          <a:ea typeface="+mn-ea"/>
                        </a:rPr>
                        <a:t>년 </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가맹점수</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chemeClr val="tx1"/>
                          </a:solidFill>
                          <a:latin typeface="+mn-ea"/>
                          <a:ea typeface="+mn-ea"/>
                        </a:rPr>
                        <a:t>13</a:t>
                      </a:r>
                      <a:endParaRPr lang="en-US" altLang="ko-KR" sz="11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14</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43</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84</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6%</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11%</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chemeClr val="tx1"/>
                          </a:solidFill>
                          <a:latin typeface="+mn-ea"/>
                          <a:ea typeface="+mn-ea"/>
                        </a:rPr>
                        <a:t>15%</a:t>
                      </a:r>
                      <a:endParaRPr lang="ko-KR" altLang="en-US" sz="11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4" name="표 23"/>
          <p:cNvGraphicFramePr>
            <a:graphicFrameLocks noGrp="1"/>
          </p:cNvGraphicFramePr>
          <p:nvPr>
            <p:extLst>
              <p:ext uri="{D42A27DB-BD31-4B8C-83A1-F6EECF244321}">
                <p14:modId xmlns:p14="http://schemas.microsoft.com/office/powerpoint/2010/main" val="3552542509"/>
              </p:ext>
            </p:extLst>
          </p:nvPr>
        </p:nvGraphicFramePr>
        <p:xfrm>
          <a:off x="4211960" y="2456892"/>
          <a:ext cx="2412268" cy="2738514"/>
        </p:xfrm>
        <a:graphic>
          <a:graphicData uri="http://schemas.openxmlformats.org/drawingml/2006/table">
            <a:tbl>
              <a:tblPr/>
              <a:tblGrid>
                <a:gridCol w="288032"/>
                <a:gridCol w="828094"/>
                <a:gridCol w="720078"/>
                <a:gridCol w="576064"/>
              </a:tblGrid>
              <a:tr h="362766">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토지 용도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면적</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(1,000㎡)</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r>
                        <a:rPr lang="en-US" sz="1100" b="1" i="0" u="none" strike="noStrike" smtClean="0">
                          <a:solidFill>
                            <a:schemeClr val="bg1"/>
                          </a:solidFill>
                          <a:latin typeface="+mn-ea"/>
                          <a:ea typeface="+mn-ea"/>
                        </a:rPr>
                        <a:t>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상업시설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49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15%</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공업시설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오피스시설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en-US" altLang="ko-KR" sz="1100" b="0" i="0" u="none" strike="noStrike" smtClean="0">
                          <a:solidFill>
                            <a:srgbClr val="000000"/>
                          </a:solidFill>
                          <a:latin typeface="+mn-ea"/>
                          <a:ea typeface="+mn-ea"/>
                        </a:rPr>
                        <a:t>13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주거시설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256</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79%</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row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아파트</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174</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54%</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단독주택</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31</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다세대연립</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51</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기타시설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en-US" altLang="ko-KR" sz="1100" b="0" i="0" u="none" strike="noStrike" smtClean="0">
                          <a:solidFill>
                            <a:srgbClr val="000000"/>
                          </a:solidFill>
                          <a:latin typeface="+mn-ea"/>
                          <a:ea typeface="+mn-ea"/>
                        </a:rPr>
                        <a:t>325</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5" name="표 24"/>
          <p:cNvGraphicFramePr>
            <a:graphicFrameLocks noGrp="1"/>
          </p:cNvGraphicFramePr>
          <p:nvPr>
            <p:extLst>
              <p:ext uri="{D42A27DB-BD31-4B8C-83A1-F6EECF244321}">
                <p14:modId xmlns:p14="http://schemas.microsoft.com/office/powerpoint/2010/main" val="751995555"/>
              </p:ext>
            </p:extLst>
          </p:nvPr>
        </p:nvGraphicFramePr>
        <p:xfrm>
          <a:off x="6768244" y="2456892"/>
          <a:ext cx="2196244" cy="2738512"/>
        </p:xfrm>
        <a:graphic>
          <a:graphicData uri="http://schemas.openxmlformats.org/drawingml/2006/table">
            <a:tbl>
              <a:tblPr/>
              <a:tblGrid>
                <a:gridCol w="331056"/>
                <a:gridCol w="605048"/>
                <a:gridCol w="684076"/>
                <a:gridCol w="576064"/>
              </a:tblGrid>
              <a:tr h="27766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구분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인구 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73428">
                <a:tc row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성</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남</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1,759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49%</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여</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1,855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rowSpan="6">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연</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령</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1,016</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390</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487</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687</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501</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60</a:t>
                      </a:r>
                      <a:r>
                        <a:rPr lang="ko-KR" altLang="en-US" sz="1100" b="1" i="0" u="none" strike="noStrike" smtClean="0">
                          <a:solidFill>
                            <a:schemeClr val="bg1"/>
                          </a:solidFill>
                          <a:latin typeface="+mn-ea"/>
                          <a:ea typeface="+mn-ea"/>
                        </a:rPr>
                        <a:t>대</a:t>
                      </a:r>
                      <a:r>
                        <a:rPr lang="en-US" altLang="ko-KR" sz="1100" b="1" i="0" u="none" strike="noStrike" smtClean="0">
                          <a:solidFill>
                            <a:schemeClr val="bg1"/>
                          </a:solidFill>
                          <a:latin typeface="+mn-ea"/>
                          <a:ea typeface="+mn-ea"/>
                        </a:rPr>
                        <a:t>~</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533</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gridSpan="2">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3,614</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4211960" y="5229200"/>
            <a:ext cx="4752528"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2015</a:t>
            </a:r>
            <a:r>
              <a:rPr lang="ko-KR" altLang="en-US" sz="1000">
                <a:solidFill>
                  <a:srgbClr val="000000"/>
                </a:solidFill>
                <a:cs typeface="Arial Narrow" pitchFamily="34" charset="0"/>
              </a:rPr>
              <a:t>년  해당 상권 인근 반경 </a:t>
            </a:r>
            <a:r>
              <a:rPr lang="en-US" altLang="ko-KR" sz="1000">
                <a:solidFill>
                  <a:srgbClr val="000000"/>
                </a:solidFill>
                <a:cs typeface="Arial Narrow" pitchFamily="34" charset="0"/>
              </a:rPr>
              <a:t>400</a:t>
            </a:r>
            <a:r>
              <a:rPr lang="ko-KR" altLang="en-US" sz="1000">
                <a:solidFill>
                  <a:srgbClr val="000000"/>
                </a:solidFill>
                <a:cs typeface="Arial Narrow" pitchFamily="34" charset="0"/>
              </a:rPr>
              <a:t>미터 이내 블록 기준 </a:t>
            </a:r>
            <a:endParaRPr lang="en-US" altLang="ko-KR" sz="1000">
              <a:solidFill>
                <a:srgbClr val="000000"/>
              </a:solidFill>
              <a:cs typeface="Arial Narrow" pitchFamily="34" charset="0"/>
            </a:endParaRPr>
          </a:p>
        </p:txBody>
      </p:sp>
      <p:graphicFrame>
        <p:nvGraphicFramePr>
          <p:cNvPr id="28" name="표 27"/>
          <p:cNvGraphicFramePr>
            <a:graphicFrameLocks noGrp="1"/>
          </p:cNvGraphicFramePr>
          <p:nvPr>
            <p:extLst>
              <p:ext uri="{D42A27DB-BD31-4B8C-83A1-F6EECF244321}">
                <p14:modId xmlns:p14="http://schemas.microsoft.com/office/powerpoint/2010/main" val="3584609047"/>
              </p:ext>
            </p:extLst>
          </p:nvPr>
        </p:nvGraphicFramePr>
        <p:xfrm>
          <a:off x="291460" y="5517233"/>
          <a:ext cx="1976284" cy="792087"/>
        </p:xfrm>
        <a:graphic>
          <a:graphicData uri="http://schemas.openxmlformats.org/drawingml/2006/table">
            <a:tbl>
              <a:tblPr/>
              <a:tblGrid>
                <a:gridCol w="680140"/>
                <a:gridCol w="576064"/>
                <a:gridCol w="720080"/>
              </a:tblGrid>
              <a:tr h="264029">
                <a:tc rowSpan="3">
                  <a:txBody>
                    <a:bodyPr/>
                    <a:lstStyle/>
                    <a:p>
                      <a:pPr algn="ctr" rtl="0" fontAlgn="ctr"/>
                      <a:r>
                        <a:rPr lang="ko-KR" altLang="en-US" sz="1100" b="1" i="0" u="none" strike="noStrike" smtClean="0">
                          <a:solidFill>
                            <a:schemeClr val="bg1"/>
                          </a:solidFill>
                          <a:latin typeface="+mn-ea"/>
                          <a:ea typeface="+mn-ea"/>
                        </a:rPr>
                        <a:t>카드</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가맹점수</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개업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132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84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9" name="표 28"/>
          <p:cNvGraphicFramePr>
            <a:graphicFrameLocks noGrp="1"/>
          </p:cNvGraphicFramePr>
          <p:nvPr>
            <p:extLst>
              <p:ext uri="{D42A27DB-BD31-4B8C-83A1-F6EECF244321}">
                <p14:modId xmlns:p14="http://schemas.microsoft.com/office/powerpoint/2010/main" val="3853702823"/>
              </p:ext>
            </p:extLst>
          </p:nvPr>
        </p:nvGraphicFramePr>
        <p:xfrm>
          <a:off x="2411760" y="5517233"/>
          <a:ext cx="2160240" cy="792087"/>
        </p:xfrm>
        <a:graphic>
          <a:graphicData uri="http://schemas.openxmlformats.org/drawingml/2006/table">
            <a:tbl>
              <a:tblPr/>
              <a:tblGrid>
                <a:gridCol w="756084"/>
                <a:gridCol w="576064"/>
                <a:gridCol w="828092"/>
              </a:tblGrid>
              <a:tr h="264029">
                <a:tc rowSpan="3">
                  <a:txBody>
                    <a:bodyPr/>
                    <a:lstStyle/>
                    <a:p>
                      <a:pPr algn="ctr" rtl="0" fontAlgn="ctr"/>
                      <a:r>
                        <a:rPr lang="ko-KR" altLang="en-US" sz="1100" b="1" i="0" u="none" strike="noStrike" smtClean="0">
                          <a:solidFill>
                            <a:schemeClr val="bg1"/>
                          </a:solidFill>
                          <a:latin typeface="+mn-ea"/>
                          <a:ea typeface="+mn-ea"/>
                        </a:rPr>
                        <a:t>평균</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영업 업력</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9</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10</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12</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직사각형 14"/>
          <p:cNvSpPr/>
          <p:nvPr/>
        </p:nvSpPr>
        <p:spPr>
          <a:xfrm>
            <a:off x="179512" y="1124744"/>
            <a:ext cx="8820980"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인근 면적 중 주거시설이 </a:t>
            </a:r>
            <a:r>
              <a:rPr lang="en-US" altLang="ko-KR" sz="1600" spc="100">
                <a:ln>
                  <a:solidFill>
                    <a:prstClr val="black">
                      <a:alpha val="20000"/>
                    </a:prstClr>
                  </a:solidFill>
                </a:ln>
                <a:solidFill>
                  <a:srgbClr val="000000"/>
                </a:solidFill>
                <a:latin typeface="NOVA Bold"/>
                <a:ea typeface="NOVA Bold"/>
                <a:cs typeface="Arial" pitchFamily="34" charset="0"/>
              </a:rPr>
              <a:t>79%(</a:t>
            </a:r>
            <a:r>
              <a:rPr lang="ko-KR" altLang="en-US" sz="1600" spc="100">
                <a:ln>
                  <a:solidFill>
                    <a:prstClr val="black">
                      <a:alpha val="20000"/>
                    </a:prstClr>
                  </a:solidFill>
                </a:ln>
                <a:solidFill>
                  <a:srgbClr val="000000"/>
                </a:solidFill>
                <a:latin typeface="NOVA Bold"/>
                <a:ea typeface="NOVA Bold"/>
                <a:cs typeface="Arial" pitchFamily="34" charset="0"/>
              </a:rPr>
              <a:t>아파트 </a:t>
            </a:r>
            <a:r>
              <a:rPr lang="en-US" altLang="ko-KR" sz="1600" spc="100">
                <a:ln>
                  <a:solidFill>
                    <a:prstClr val="black">
                      <a:alpha val="20000"/>
                    </a:prstClr>
                  </a:solidFill>
                </a:ln>
                <a:solidFill>
                  <a:srgbClr val="000000"/>
                </a:solidFill>
                <a:latin typeface="NOVA Bold"/>
                <a:ea typeface="NOVA Bold"/>
                <a:cs typeface="Arial" pitchFamily="34" charset="0"/>
              </a:rPr>
              <a:t>54%)</a:t>
            </a:r>
            <a:r>
              <a:rPr lang="ko-KR" altLang="en-US" sz="1600" spc="100">
                <a:ln>
                  <a:solidFill>
                    <a:prstClr val="black">
                      <a:alpha val="20000"/>
                    </a:prstClr>
                  </a:solidFill>
                </a:ln>
                <a:solidFill>
                  <a:srgbClr val="000000"/>
                </a:solidFill>
                <a:latin typeface="NOVA Bold"/>
                <a:ea typeface="NOVA Bold"/>
                <a:cs typeface="Arial" pitchFamily="34" charset="0"/>
              </a:rPr>
              <a:t>이고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인근 거주 인구 </a:t>
            </a:r>
            <a:r>
              <a:rPr lang="en-US" altLang="ko-KR" sz="1600" spc="100">
                <a:ln>
                  <a:solidFill>
                    <a:prstClr val="black">
                      <a:alpha val="20000"/>
                    </a:prstClr>
                  </a:solidFill>
                </a:ln>
                <a:solidFill>
                  <a:srgbClr val="000000"/>
                </a:solidFill>
                <a:latin typeface="NOVA Bold"/>
                <a:ea typeface="NOVA Bold"/>
                <a:cs typeface="Arial" pitchFamily="34" charset="0"/>
              </a:rPr>
              <a:t>3,614</a:t>
            </a:r>
            <a:r>
              <a:rPr lang="ko-KR" altLang="en-US" sz="1600" spc="100">
                <a:ln>
                  <a:solidFill>
                    <a:prstClr val="black">
                      <a:alpha val="20000"/>
                    </a:prstClr>
                  </a:solidFill>
                </a:ln>
                <a:solidFill>
                  <a:srgbClr val="000000"/>
                </a:solidFill>
                <a:latin typeface="NOVA Bold"/>
                <a:ea typeface="NOVA Bold"/>
                <a:cs typeface="Arial" pitchFamily="34" charset="0"/>
              </a:rPr>
              <a:t>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연령 </a:t>
            </a:r>
            <a:r>
              <a:rPr lang="en-US" altLang="ko-KR" sz="1600" spc="100">
                <a:ln>
                  <a:solidFill>
                    <a:prstClr val="black">
                      <a:alpha val="20000"/>
                    </a:prstClr>
                  </a:solidFill>
                </a:ln>
                <a:solidFill>
                  <a:srgbClr val="000000"/>
                </a:solidFill>
                <a:latin typeface="NOVA Bold"/>
                <a:ea typeface="NOVA Bold"/>
                <a:cs typeface="Arial" pitchFamily="34" charset="0"/>
              </a:rPr>
              <a:t>50</a:t>
            </a:r>
            <a:r>
              <a:rPr lang="ko-KR" altLang="en-US" sz="1600" spc="100">
                <a:ln>
                  <a:solidFill>
                    <a:prstClr val="black">
                      <a:alpha val="20000"/>
                    </a:prstClr>
                  </a:solidFill>
                </a:ln>
                <a:solidFill>
                  <a:srgbClr val="000000"/>
                </a:solidFill>
                <a:latin typeface="NOVA Bold"/>
                <a:ea typeface="NOVA Bold"/>
                <a:cs typeface="Arial" pitchFamily="34" charset="0"/>
              </a:rPr>
              <a:t>대 이상 인구 </a:t>
            </a:r>
            <a:r>
              <a:rPr lang="en-US" altLang="ko-KR" sz="1600" spc="100">
                <a:ln>
                  <a:solidFill>
                    <a:prstClr val="black">
                      <a:alpha val="20000"/>
                    </a:prstClr>
                  </a:solidFill>
                </a:ln>
                <a:solidFill>
                  <a:srgbClr val="000000"/>
                </a:solidFill>
                <a:latin typeface="NOVA Bold"/>
                <a:ea typeface="NOVA Bold"/>
                <a:cs typeface="Arial" pitchFamily="34" charset="0"/>
              </a:rPr>
              <a:t>29%</a:t>
            </a:r>
            <a:r>
              <a:rPr lang="ko-KR" altLang="en-US" sz="1600" spc="100">
                <a:ln>
                  <a:solidFill>
                    <a:prstClr val="black">
                      <a:alpha val="20000"/>
                    </a:prstClr>
                  </a:solidFill>
                </a:ln>
                <a:solidFill>
                  <a:srgbClr val="000000"/>
                </a:solidFill>
                <a:latin typeface="NOVA Bold"/>
                <a:ea typeface="NOVA Bold"/>
                <a:cs typeface="Arial" pitchFamily="34" charset="0"/>
              </a:rPr>
              <a:t>를 차지하며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현재 </a:t>
            </a:r>
            <a:r>
              <a:rPr lang="en-US" altLang="ko-KR" sz="1600" spc="100">
                <a:ln>
                  <a:solidFill>
                    <a:prstClr val="black">
                      <a:alpha val="20000"/>
                    </a:prstClr>
                  </a:solidFill>
                </a:ln>
                <a:solidFill>
                  <a:srgbClr val="000000"/>
                </a:solidFill>
                <a:latin typeface="NOVA Bold"/>
                <a:ea typeface="NOVA Bold"/>
                <a:cs typeface="Arial" pitchFamily="34" charset="0"/>
              </a:rPr>
              <a:t>84</a:t>
            </a:r>
            <a:r>
              <a:rPr lang="ko-KR" altLang="en-US" sz="1600" spc="100">
                <a:ln>
                  <a:solidFill>
                    <a:prstClr val="black">
                      <a:alpha val="20000"/>
                    </a:prstClr>
                  </a:solidFill>
                </a:ln>
                <a:solidFill>
                  <a:srgbClr val="000000"/>
                </a:solidFill>
                <a:latin typeface="NOVA Bold"/>
                <a:ea typeface="NOVA Bold"/>
                <a:cs typeface="Arial" pitchFamily="34" charset="0"/>
              </a:rPr>
              <a:t>개 가맹점 중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년 이상 비율이 </a:t>
            </a:r>
            <a:r>
              <a:rPr lang="en-US" altLang="ko-KR" sz="1600" spc="100">
                <a:ln>
                  <a:solidFill>
                    <a:prstClr val="black">
                      <a:alpha val="20000"/>
                    </a:prstClr>
                  </a:solidFill>
                </a:ln>
                <a:solidFill>
                  <a:srgbClr val="000000"/>
                </a:solidFill>
                <a:latin typeface="NOVA Bold"/>
                <a:ea typeface="NOVA Bold"/>
                <a:cs typeface="Arial" pitchFamily="34" charset="0"/>
              </a:rPr>
              <a:t>83%</a:t>
            </a:r>
            <a:r>
              <a:rPr lang="ko-KR" altLang="en-US" sz="1600" spc="100">
                <a:ln>
                  <a:solidFill>
                    <a:prstClr val="black">
                      <a:alpha val="20000"/>
                    </a:prstClr>
                  </a:solidFill>
                </a:ln>
                <a:solidFill>
                  <a:srgbClr val="000000"/>
                </a:solidFill>
                <a:latin typeface="NOVA Bold"/>
                <a:ea typeface="NOVA Bold"/>
                <a:cs typeface="Arial" pitchFamily="34" charset="0"/>
              </a:rPr>
              <a:t>로 타 상권에 비해 가장 큼</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107019487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a:t>
            </a:r>
            <a:r>
              <a:rPr lang="ko-KR" altLang="en-US"/>
              <a:t>종</a:t>
            </a:r>
            <a:r>
              <a:rPr lang="ko-KR" altLang="en-US" smtClean="0"/>
              <a:t> 현황</a:t>
            </a:r>
            <a:endParaRPr lang="ko-KR" altLang="en-US"/>
          </a:p>
        </p:txBody>
      </p:sp>
      <p:sp>
        <p:nvSpPr>
          <p:cNvPr id="3" name="제목 2"/>
          <p:cNvSpPr>
            <a:spLocks noGrp="1"/>
          </p:cNvSpPr>
          <p:nvPr>
            <p:ph type="title"/>
          </p:nvPr>
        </p:nvSpPr>
        <p:spPr/>
        <p:txBody>
          <a:bodyPr/>
          <a:lstStyle/>
          <a:p>
            <a:r>
              <a:rPr lang="ko-KR" altLang="en-US" smtClean="0"/>
              <a:t>     서귀</a:t>
            </a:r>
            <a:r>
              <a:rPr lang="ko-KR" altLang="en-US"/>
              <a:t>포</a:t>
            </a:r>
            <a:r>
              <a:rPr lang="ko-KR" altLang="en-US" smtClean="0"/>
              <a:t> 동흥동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8</a:t>
            </a:r>
            <a:endParaRPr lang="ko-KR" altLang="en-US" b="1">
              <a:solidFill>
                <a:srgbClr val="FFFFFF"/>
              </a:solidFill>
              <a:latin typeface="Arial" pitchFamily="34" charset="0"/>
              <a:cs typeface="Arial" pitchFamily="34" charset="0"/>
            </a:endParaRPr>
          </a:p>
        </p:txBody>
      </p:sp>
      <p:cxnSp>
        <p:nvCxnSpPr>
          <p:cNvPr id="21" name="직선 연결선 20"/>
          <p:cNvCxnSpPr/>
          <p:nvPr/>
        </p:nvCxnSpPr>
        <p:spPr>
          <a:xfrm>
            <a:off x="359932" y="227687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59532" y="195283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34" name="표 33"/>
          <p:cNvGraphicFramePr>
            <a:graphicFrameLocks noGrp="1"/>
          </p:cNvGraphicFramePr>
          <p:nvPr>
            <p:extLst>
              <p:ext uri="{D42A27DB-BD31-4B8C-83A1-F6EECF244321}">
                <p14:modId xmlns:p14="http://schemas.microsoft.com/office/powerpoint/2010/main" val="1987144459"/>
              </p:ext>
            </p:extLst>
          </p:nvPr>
        </p:nvGraphicFramePr>
        <p:xfrm>
          <a:off x="349493" y="2343370"/>
          <a:ext cx="8506977" cy="1934762"/>
        </p:xfrm>
        <a:graphic>
          <a:graphicData uri="http://schemas.openxmlformats.org/drawingml/2006/table">
            <a:tbl>
              <a:tblPr/>
              <a:tblGrid>
                <a:gridCol w="442087"/>
                <a:gridCol w="540060"/>
                <a:gridCol w="752483"/>
                <a:gridCol w="752483"/>
                <a:gridCol w="752483"/>
                <a:gridCol w="752483"/>
                <a:gridCol w="752483"/>
                <a:gridCol w="752483"/>
                <a:gridCol w="752483"/>
                <a:gridCol w="752483"/>
                <a:gridCol w="752483"/>
                <a:gridCol w="752483"/>
              </a:tblGrid>
              <a:tr h="288034">
                <a:tc>
                  <a:txBody>
                    <a:bodyPr/>
                    <a:lstStyle/>
                    <a:p>
                      <a:pPr algn="ctr" rtl="0" fontAlgn="ctr"/>
                      <a:r>
                        <a:rPr lang="ko-KR" altLang="en-US" sz="1100" b="1" i="0" u="none" strike="noStrike" smtClean="0">
                          <a:solidFill>
                            <a:schemeClr val="bg1"/>
                          </a:solidFill>
                          <a:latin typeface="+mn-ea"/>
                          <a:ea typeface="+mn-ea"/>
                        </a:rPr>
                        <a:t>년도</a:t>
                      </a:r>
                      <a:endParaRPr lang="en-US" altLang="ko-KR" sz="1100" b="1" i="0" u="none" strike="noStrike" smtClean="0">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업종</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tx1"/>
                          </a:solidFill>
                          <a:latin typeface="+mn-ea"/>
                          <a:ea typeface="+mn-ea"/>
                        </a:rPr>
                        <a:t>일반음식</a:t>
                      </a:r>
                      <a:endParaRPr lang="en-US" altLang="ko-KR" sz="1100" b="1" i="0" u="none" strike="noStrike" smtClean="0">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회원제</a:t>
                      </a:r>
                      <a:endParaRPr lang="en-US" altLang="ko-KR" sz="1100" b="1" i="0" u="none" strike="noStrike" smtClean="0">
                        <a:solidFill>
                          <a:schemeClr val="tx1"/>
                        </a:solidFill>
                        <a:latin typeface="+mn-ea"/>
                        <a:ea typeface="+mn-ea"/>
                      </a:endParaRPr>
                    </a:p>
                    <a:p>
                      <a:pPr algn="ctr" rtl="0" fontAlgn="ctr"/>
                      <a:r>
                        <a:rPr lang="ko-KR" altLang="en-US" sz="1100" b="1" i="0" u="none" strike="noStrike" smtClean="0">
                          <a:solidFill>
                            <a:schemeClr val="tx1"/>
                          </a:solidFill>
                          <a:latin typeface="+mn-ea"/>
                          <a:ea typeface="+mn-ea"/>
                        </a:rPr>
                        <a:t>형태업소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음식료품</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서적</a:t>
                      </a:r>
                      <a:r>
                        <a:rPr lang="en-US" altLang="ko-KR" sz="1100" b="1" i="0" u="none" strike="noStrike" smtClean="0">
                          <a:solidFill>
                            <a:schemeClr val="tx1"/>
                          </a:solidFill>
                          <a:latin typeface="+mn-ea"/>
                          <a:ea typeface="+mn-ea"/>
                        </a:rPr>
                        <a:t>/</a:t>
                      </a:r>
                      <a:r>
                        <a:rPr lang="ko-KR" altLang="en-US" sz="1100" b="1" i="0" u="none" strike="noStrike" smtClean="0">
                          <a:solidFill>
                            <a:schemeClr val="tx1"/>
                          </a:solidFill>
                          <a:latin typeface="+mn-ea"/>
                          <a:ea typeface="+mn-ea"/>
                        </a:rPr>
                        <a:t>문구</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자동차정비</a:t>
                      </a:r>
                      <a:endParaRPr lang="en-US" altLang="ko-KR" sz="1100" b="1" i="0" u="none" strike="noStrike" smtClean="0">
                        <a:solidFill>
                          <a:schemeClr val="tx1"/>
                        </a:solidFill>
                        <a:latin typeface="+mn-ea"/>
                        <a:ea typeface="+mn-ea"/>
                      </a:endParaRPr>
                    </a:p>
                    <a:p>
                      <a:pPr algn="ctr" rtl="0" fontAlgn="ctr"/>
                      <a:r>
                        <a:rPr lang="en-US" sz="1100" b="1" i="0" u="none" strike="noStrike" smtClean="0">
                          <a:solidFill>
                            <a:schemeClr val="tx1"/>
                          </a:solidFill>
                          <a:latin typeface="+mn-ea"/>
                          <a:ea typeface="+mn-ea"/>
                        </a:rPr>
                        <a:t>/</a:t>
                      </a:r>
                      <a:r>
                        <a:rPr lang="ko-KR" altLang="en-US" sz="1100" b="1" i="0" u="none" strike="noStrike" smtClean="0">
                          <a:solidFill>
                            <a:schemeClr val="tx1"/>
                          </a:solidFill>
                          <a:latin typeface="+mn-ea"/>
                          <a:ea typeface="+mn-ea"/>
                        </a:rPr>
                        <a:t>유지</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보건</a:t>
                      </a:r>
                      <a:r>
                        <a:rPr lang="en-US" altLang="ko-KR" sz="1100" b="1" i="0" u="none" strike="noStrike" smtClean="0">
                          <a:solidFill>
                            <a:schemeClr val="tx1"/>
                          </a:solidFill>
                          <a:latin typeface="+mn-ea"/>
                          <a:ea typeface="+mn-ea"/>
                        </a:rPr>
                        <a:t>/</a:t>
                      </a:r>
                      <a:r>
                        <a:rPr lang="ko-KR" altLang="en-US" sz="1100" b="1" i="0" u="none" strike="noStrike" smtClean="0">
                          <a:solidFill>
                            <a:schemeClr val="tx1"/>
                          </a:solidFill>
                          <a:latin typeface="+mn-ea"/>
                          <a:ea typeface="+mn-ea"/>
                        </a:rPr>
                        <a:t>위생</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레져업소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용역서비스</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학원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유통업영리</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7916">
                <a:tc rowSpan="2">
                  <a:txBody>
                    <a:bodyPr/>
                    <a:lstStyle/>
                    <a:p>
                      <a:pPr algn="ctr" rtl="0" fontAlgn="ctr"/>
                      <a:r>
                        <a:rPr lang="en-US" altLang="ko-KR" sz="1100" b="1" i="0" u="none" strike="noStrike" smtClean="0">
                          <a:solidFill>
                            <a:schemeClr val="bg1"/>
                          </a:solidFill>
                          <a:latin typeface="+mn-ea"/>
                          <a:ea typeface="+mn-ea"/>
                        </a:rPr>
                        <a:t>’14</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rowSpan="2">
                  <a:txBody>
                    <a:bodyPr/>
                    <a:lstStyle/>
                    <a:p>
                      <a:pPr algn="ctr" rtl="0" fontAlgn="ctr"/>
                      <a:r>
                        <a:rPr lang="en-US" altLang="ko-KR" sz="1100" b="1" i="0" u="none" strike="noStrike" smtClean="0">
                          <a:solidFill>
                            <a:schemeClr val="bg1"/>
                          </a:solidFill>
                          <a:latin typeface="+mn-ea"/>
                          <a:ea typeface="+mn-ea"/>
                        </a:rPr>
                        <a:t>’15</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rowSpan="3">
                  <a:txBody>
                    <a:bodyPr/>
                    <a:lstStyle/>
                    <a:p>
                      <a:pPr algn="ctr" rtl="0" fontAlgn="ctr"/>
                      <a:r>
                        <a:rPr lang="en-US" altLang="ko-KR" sz="1100" b="1" i="0" u="none" strike="noStrike" smtClean="0">
                          <a:solidFill>
                            <a:schemeClr val="bg1"/>
                          </a:solidFill>
                          <a:latin typeface="+mn-ea"/>
                          <a:ea typeface="+mn-ea"/>
                        </a:rPr>
                        <a:t>‘16</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35" name="직선 연결선 34"/>
          <p:cNvCxnSpPr/>
          <p:nvPr/>
        </p:nvCxnSpPr>
        <p:spPr>
          <a:xfrm>
            <a:off x="365327" y="4755640"/>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64927" y="4431604"/>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및 점당 매출액 현황</a:t>
            </a:r>
          </a:p>
        </p:txBody>
      </p:sp>
      <p:graphicFrame>
        <p:nvGraphicFramePr>
          <p:cNvPr id="37" name="표 36"/>
          <p:cNvGraphicFramePr>
            <a:graphicFrameLocks noGrp="1"/>
          </p:cNvGraphicFramePr>
          <p:nvPr>
            <p:extLst>
              <p:ext uri="{D42A27DB-BD31-4B8C-83A1-F6EECF244321}">
                <p14:modId xmlns:p14="http://schemas.microsoft.com/office/powerpoint/2010/main" val="3967921437"/>
              </p:ext>
            </p:extLst>
          </p:nvPr>
        </p:nvGraphicFramePr>
        <p:xfrm>
          <a:off x="372517" y="4829317"/>
          <a:ext cx="8506979" cy="1663495"/>
        </p:xfrm>
        <a:graphic>
          <a:graphicData uri="http://schemas.openxmlformats.org/drawingml/2006/table">
            <a:tbl>
              <a:tblPr/>
              <a:tblGrid>
                <a:gridCol w="563079"/>
                <a:gridCol w="419070"/>
                <a:gridCol w="752483"/>
                <a:gridCol w="752483"/>
                <a:gridCol w="752483"/>
                <a:gridCol w="752483"/>
                <a:gridCol w="752483"/>
                <a:gridCol w="752483"/>
                <a:gridCol w="752483"/>
                <a:gridCol w="752483"/>
                <a:gridCol w="752483"/>
                <a:gridCol w="752483"/>
              </a:tblGrid>
              <a:tr h="264829">
                <a:tc gridSpan="2">
                  <a:txBody>
                    <a:bodyPr/>
                    <a:lstStyle/>
                    <a:p>
                      <a:pPr algn="ctr" rtl="0" fontAlgn="ctr"/>
                      <a:r>
                        <a:rPr lang="ko-KR" altLang="en-US" sz="1100" b="1" i="0" u="none" strike="noStrike" smtClean="0">
                          <a:solidFill>
                            <a:schemeClr val="bg1"/>
                          </a:solidFill>
                          <a:latin typeface="+mn-ea"/>
                          <a:ea typeface="+mn-ea"/>
                        </a:rPr>
                        <a:t>업종</a:t>
                      </a:r>
                      <a:endParaRPr 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tx1"/>
                          </a:solidFill>
                          <a:latin typeface="+mn-ea"/>
                          <a:ea typeface="+mn-ea"/>
                        </a:rPr>
                        <a:t>일반음식</a:t>
                      </a:r>
                      <a:endParaRPr lang="en-US" altLang="ko-KR" sz="1100" b="1" i="0" u="none" strike="noStrike" smtClean="0">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회원제</a:t>
                      </a:r>
                      <a:endParaRPr lang="en-US" altLang="ko-KR" sz="1100" b="1" i="0" u="none" strike="noStrike" smtClean="0">
                        <a:solidFill>
                          <a:schemeClr val="tx1"/>
                        </a:solidFill>
                        <a:latin typeface="+mn-ea"/>
                        <a:ea typeface="+mn-ea"/>
                      </a:endParaRPr>
                    </a:p>
                    <a:p>
                      <a:pPr algn="ctr" rtl="0" fontAlgn="ctr"/>
                      <a:r>
                        <a:rPr lang="ko-KR" altLang="en-US" sz="1100" b="1" i="0" u="none" strike="noStrike" smtClean="0">
                          <a:solidFill>
                            <a:schemeClr val="tx1"/>
                          </a:solidFill>
                          <a:latin typeface="+mn-ea"/>
                          <a:ea typeface="+mn-ea"/>
                        </a:rPr>
                        <a:t>형태업소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rgbClr val="FF0000"/>
                          </a:solidFill>
                          <a:latin typeface="+mn-ea"/>
                          <a:ea typeface="+mn-ea"/>
                        </a:rPr>
                        <a:t>음식료품</a:t>
                      </a:r>
                      <a:endParaRPr lang="en-US" sz="11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rgbClr val="3333FF"/>
                          </a:solidFill>
                          <a:latin typeface="+mn-ea"/>
                          <a:ea typeface="+mn-ea"/>
                        </a:rPr>
                        <a:t>서적</a:t>
                      </a:r>
                      <a:r>
                        <a:rPr lang="en-US" altLang="ko-KR" sz="1100" b="1" i="0" u="none" strike="noStrike" smtClean="0">
                          <a:solidFill>
                            <a:srgbClr val="3333FF"/>
                          </a:solidFill>
                          <a:latin typeface="+mn-ea"/>
                          <a:ea typeface="+mn-ea"/>
                        </a:rPr>
                        <a:t>/</a:t>
                      </a:r>
                      <a:r>
                        <a:rPr lang="ko-KR" altLang="en-US" sz="1100" b="1" i="0" u="none" strike="noStrike" smtClean="0">
                          <a:solidFill>
                            <a:srgbClr val="3333FF"/>
                          </a:solidFill>
                          <a:latin typeface="+mn-ea"/>
                          <a:ea typeface="+mn-ea"/>
                        </a:rPr>
                        <a:t>문구</a:t>
                      </a:r>
                      <a:endParaRPr lang="en-US" sz="1100" b="1" i="0" u="none" strike="noStrike">
                        <a:solidFill>
                          <a:srgbClr val="3333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자동차정비</a:t>
                      </a:r>
                      <a:endParaRPr lang="en-US" altLang="ko-KR" sz="1100" b="1" i="0" u="none" strike="noStrike" smtClean="0">
                        <a:solidFill>
                          <a:schemeClr val="tx1"/>
                        </a:solidFill>
                        <a:latin typeface="+mn-ea"/>
                        <a:ea typeface="+mn-ea"/>
                      </a:endParaRPr>
                    </a:p>
                    <a:p>
                      <a:pPr algn="ctr" rtl="0" fontAlgn="ctr"/>
                      <a:r>
                        <a:rPr lang="en-US" sz="1100" b="1" i="0" u="none" strike="noStrike" smtClean="0">
                          <a:solidFill>
                            <a:schemeClr val="tx1"/>
                          </a:solidFill>
                          <a:latin typeface="+mn-ea"/>
                          <a:ea typeface="+mn-ea"/>
                        </a:rPr>
                        <a:t>/</a:t>
                      </a:r>
                      <a:r>
                        <a:rPr lang="ko-KR" altLang="en-US" sz="1100" b="1" i="0" u="none" strike="noStrike" smtClean="0">
                          <a:solidFill>
                            <a:schemeClr val="tx1"/>
                          </a:solidFill>
                          <a:latin typeface="+mn-ea"/>
                          <a:ea typeface="+mn-ea"/>
                        </a:rPr>
                        <a:t>유지</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보건</a:t>
                      </a:r>
                      <a:r>
                        <a:rPr lang="en-US" altLang="ko-KR" sz="1100" b="1" i="0" u="none" strike="noStrike" smtClean="0">
                          <a:solidFill>
                            <a:schemeClr val="tx1"/>
                          </a:solidFill>
                          <a:latin typeface="+mn-ea"/>
                          <a:ea typeface="+mn-ea"/>
                        </a:rPr>
                        <a:t>/</a:t>
                      </a:r>
                      <a:r>
                        <a:rPr lang="ko-KR" altLang="en-US" sz="1100" b="1" i="0" u="none" strike="noStrike" smtClean="0">
                          <a:solidFill>
                            <a:schemeClr val="tx1"/>
                          </a:solidFill>
                          <a:latin typeface="+mn-ea"/>
                          <a:ea typeface="+mn-ea"/>
                        </a:rPr>
                        <a:t>위생</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레져업소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용역서비스</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학원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유통업영리</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4829">
                <a:tc gridSpan="2">
                  <a:txBody>
                    <a:bodyPr/>
                    <a:lstStyle/>
                    <a:p>
                      <a:pPr algn="ctr" rtl="0" fontAlgn="ctr"/>
                      <a:r>
                        <a:rPr lang="ko-KR" altLang="en-US" sz="1100" b="1" i="0" u="none" strike="noStrike" smtClean="0">
                          <a:solidFill>
                            <a:schemeClr val="bg1"/>
                          </a:solidFill>
                          <a:latin typeface="+mn-ea"/>
                          <a:ea typeface="+mn-ea"/>
                        </a:rPr>
                        <a:t>전체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9</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gridSpan="2">
                  <a:txBody>
                    <a:bodyPr/>
                    <a:lstStyle/>
                    <a:p>
                      <a:pPr algn="ctr" rtl="0" fontAlgn="ctr"/>
                      <a:r>
                        <a:rPr lang="ko-KR" altLang="en-US" sz="1100" b="1" i="0" u="none" strike="noStrike" smtClean="0">
                          <a:solidFill>
                            <a:schemeClr val="bg1"/>
                          </a:solidFill>
                          <a:latin typeface="+mn-ea"/>
                          <a:ea typeface="+mn-ea"/>
                        </a:rPr>
                        <a:t>영업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3333FF"/>
                          </a:solidFill>
                          <a:latin typeface="+mn-ea"/>
                          <a:ea typeface="+mn-ea"/>
                        </a:rPr>
                        <a:t>7</a:t>
                      </a:r>
                      <a:r>
                        <a:rPr lang="ko-KR" altLang="en-US" sz="1000" b="0" i="0" u="none" strike="noStrike" smtClean="0">
                          <a:solidFill>
                            <a:srgbClr val="3333FF"/>
                          </a:solidFill>
                          <a:latin typeface="+mn-ea"/>
                          <a:ea typeface="+mn-ea"/>
                        </a:rPr>
                        <a:t>년 </a:t>
                      </a:r>
                      <a:r>
                        <a:rPr lang="en-US" altLang="ko-KR" sz="1000" b="0" i="0" u="none" strike="noStrike" smtClean="0">
                          <a:solidFill>
                            <a:srgbClr val="3333FF"/>
                          </a:solidFill>
                          <a:latin typeface="+mn-ea"/>
                          <a:ea typeface="+mn-ea"/>
                        </a:rPr>
                        <a:t>11</a:t>
                      </a:r>
                      <a:r>
                        <a:rPr lang="ko-KR" altLang="en-US" sz="1000" b="0" i="0" u="none" strike="noStrike" smtClean="0">
                          <a:solidFill>
                            <a:srgbClr val="3333FF"/>
                          </a:solidFill>
                          <a:latin typeface="+mn-ea"/>
                          <a:ea typeface="+mn-ea"/>
                        </a:rPr>
                        <a:t>개월</a:t>
                      </a:r>
                      <a:endParaRPr lang="ko-KR" altLang="en-US" sz="1000" b="0" i="0" u="none" strike="noStrike">
                        <a:solidFill>
                          <a:srgbClr val="3333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gridSpan="2">
                  <a:txBody>
                    <a:bodyPr/>
                    <a:lstStyle/>
                    <a:p>
                      <a:pPr algn="ctr" rtl="0" fontAlgn="ctr"/>
                      <a:r>
                        <a:rPr lang="ko-KR" altLang="en-US" sz="1100" b="1" i="0" u="none" strike="noStrike" smtClean="0">
                          <a:solidFill>
                            <a:schemeClr val="bg1"/>
                          </a:solidFill>
                          <a:latin typeface="+mn-ea"/>
                          <a:ea typeface="+mn-ea"/>
                        </a:rPr>
                        <a:t>폐업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B w="28575" cap="flat" cmpd="sng" algn="ctr">
                      <a:solidFill>
                        <a:schemeClr val="bg1">
                          <a:lumMod val="75000"/>
                        </a:schemeClr>
                      </a:solidFill>
                      <a:prstDash val="solid"/>
                      <a:round/>
                      <a:headEnd type="none" w="med" len="med"/>
                      <a:tailEnd type="none" w="med" len="med"/>
                    </a:lnB>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1</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5</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64829">
                <a:tc rowSpan="2">
                  <a:txBody>
                    <a:bodyPr/>
                    <a:lstStyle/>
                    <a:p>
                      <a:pPr algn="ctr" rtl="0" fontAlgn="ctr"/>
                      <a:r>
                        <a:rPr lang="ko-KR" altLang="en-US" sz="1100" b="1" i="0" u="none" strike="noStrike" smtClean="0">
                          <a:solidFill>
                            <a:schemeClr val="bg1"/>
                          </a:solidFill>
                          <a:latin typeface="+mn-ea"/>
                          <a:ea typeface="+mn-ea"/>
                        </a:rPr>
                        <a:t>매출</a:t>
                      </a:r>
                      <a:endParaRPr lang="en-US" altLang="ko-KR" sz="1100" b="1" i="0" u="none" strike="noStrike" smtClean="0">
                        <a:solidFill>
                          <a:schemeClr val="bg1"/>
                        </a:solidFill>
                        <a:latin typeface="+mn-ea"/>
                        <a:ea typeface="+mn-ea"/>
                      </a:endParaRPr>
                    </a:p>
                    <a:p>
                      <a:pPr algn="ctr" rtl="0" fontAlgn="ctr"/>
                      <a:r>
                        <a:rPr lang="en-US" altLang="ko-KR" sz="1000" b="1" i="0" u="none" strike="noStrike" smtClean="0">
                          <a:solidFill>
                            <a:schemeClr val="bg1"/>
                          </a:solidFill>
                          <a:latin typeface="+mn-ea"/>
                          <a:ea typeface="+mn-ea"/>
                        </a:rPr>
                        <a:t>(</a:t>
                      </a:r>
                      <a:r>
                        <a:rPr lang="ko-KR" altLang="en-US" sz="1000" b="1" i="0" u="none" strike="noStrike" smtClean="0">
                          <a:solidFill>
                            <a:schemeClr val="bg1"/>
                          </a:solidFill>
                          <a:latin typeface="+mn-ea"/>
                          <a:ea typeface="+mn-ea"/>
                        </a:rPr>
                        <a:t>백만원</a:t>
                      </a:r>
                      <a:r>
                        <a:rPr lang="en-US" altLang="ko-KR" sz="1000" b="1" i="0" u="none" strike="noStrike" smtClean="0">
                          <a:solidFill>
                            <a:schemeClr val="bg1"/>
                          </a:solidFill>
                          <a:latin typeface="+mn-ea"/>
                          <a:ea typeface="+mn-ea"/>
                        </a:rPr>
                        <a:t>)</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0" marR="0" marT="4070" marB="0" anchor="ctr">
                    <a:lnL w="12700" cap="flat" cmpd="sng" algn="ctr">
                      <a:solidFill>
                        <a:schemeClr val="bg1">
                          <a:lumMod val="75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chemeClr val="tx1"/>
                          </a:solidFill>
                          <a:latin typeface="+mn-ea"/>
                          <a:ea typeface="+mn-ea"/>
                        </a:rPr>
                        <a:t>25</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21</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41</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9</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57</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12</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36</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622</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vMerge="1">
                  <a:txBody>
                    <a:bodyPr/>
                    <a:lstStyle/>
                    <a:p>
                      <a:pPr algn="ctr" rtl="0" fontAlgn="ct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chemeClr val="tx1"/>
                          </a:solidFill>
                          <a:latin typeface="+mn-ea"/>
                          <a:ea typeface="+mn-ea"/>
                        </a:rPr>
                        <a:t>44</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23</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29</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12</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62</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11</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48</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700</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9" name="TextBox 38"/>
          <p:cNvSpPr txBox="1"/>
          <p:nvPr/>
        </p:nvSpPr>
        <p:spPr>
          <a:xfrm>
            <a:off x="395536" y="4330769"/>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7" name="위쪽 화살표 16"/>
          <p:cNvSpPr/>
          <p:nvPr/>
        </p:nvSpPr>
        <p:spPr>
          <a:xfrm>
            <a:off x="2483768" y="2744924"/>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0800000">
            <a:off x="3275856" y="3645024"/>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a:off x="8568444" y="605729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a:off x="5544108" y="6057291"/>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a:off x="4067944" y="6053110"/>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2" name="위쪽 화살표 41"/>
          <p:cNvSpPr/>
          <p:nvPr/>
        </p:nvSpPr>
        <p:spPr>
          <a:xfrm>
            <a:off x="1799692" y="6053109"/>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위쪽 화살표 43"/>
          <p:cNvSpPr/>
          <p:nvPr/>
        </p:nvSpPr>
        <p:spPr>
          <a:xfrm rot="10800000">
            <a:off x="3275856" y="6057292"/>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위쪽 화살표 44"/>
          <p:cNvSpPr/>
          <p:nvPr/>
        </p:nvSpPr>
        <p:spPr>
          <a:xfrm>
            <a:off x="2519772" y="605729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위쪽 화살표 45"/>
          <p:cNvSpPr/>
          <p:nvPr/>
        </p:nvSpPr>
        <p:spPr>
          <a:xfrm rot="10800000">
            <a:off x="2483768" y="3207463"/>
            <a:ext cx="288032" cy="79760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위쪽 화살표 46"/>
          <p:cNvSpPr/>
          <p:nvPr/>
        </p:nvSpPr>
        <p:spPr>
          <a:xfrm>
            <a:off x="3275855" y="317697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8" name="위쪽 화살표 47"/>
          <p:cNvSpPr/>
          <p:nvPr/>
        </p:nvSpPr>
        <p:spPr>
          <a:xfrm>
            <a:off x="6300192" y="2744924"/>
            <a:ext cx="288032" cy="77286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9" name="위쪽 화살표 48"/>
          <p:cNvSpPr/>
          <p:nvPr/>
        </p:nvSpPr>
        <p:spPr>
          <a:xfrm>
            <a:off x="4788024" y="605729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0" name="위쪽 화살표 49"/>
          <p:cNvSpPr/>
          <p:nvPr/>
        </p:nvSpPr>
        <p:spPr>
          <a:xfrm>
            <a:off x="7776356" y="6066900"/>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직사각형 25"/>
          <p:cNvSpPr/>
          <p:nvPr/>
        </p:nvSpPr>
        <p:spPr>
          <a:xfrm>
            <a:off x="107504" y="1124744"/>
            <a:ext cx="885698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회원제형태업소 업종의 개폐업이 활발하고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레져업소 업종은 개업추세이며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 업종의 폐업 기준 평균 업력이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5</a:t>
            </a:r>
            <a:r>
              <a:rPr lang="ko-KR" altLang="en-US" sz="1600" spc="100">
                <a:ln>
                  <a:solidFill>
                    <a:prstClr val="black">
                      <a:alpha val="20000"/>
                    </a:prstClr>
                  </a:solidFill>
                </a:ln>
                <a:solidFill>
                  <a:srgbClr val="000000"/>
                </a:solidFill>
                <a:latin typeface="NOVA Bold"/>
                <a:ea typeface="NOVA Bold"/>
                <a:cs typeface="Arial" pitchFamily="34" charset="0"/>
              </a:rPr>
              <a:t>개월로 타 상권에 비해 가장 짧음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7" name="위쪽 화살표 26"/>
          <p:cNvSpPr/>
          <p:nvPr/>
        </p:nvSpPr>
        <p:spPr>
          <a:xfrm rot="10800000">
            <a:off x="1763688" y="2725707"/>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위쪽 화살표 27"/>
          <p:cNvSpPr/>
          <p:nvPr/>
        </p:nvSpPr>
        <p:spPr>
          <a:xfrm>
            <a:off x="1763688" y="3218562"/>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10800000">
            <a:off x="4788024" y="2744924"/>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10800000">
            <a:off x="5544108" y="3645024"/>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a:off x="5544107" y="2744924"/>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위쪽 화살표 42"/>
          <p:cNvSpPr/>
          <p:nvPr/>
        </p:nvSpPr>
        <p:spPr>
          <a:xfrm>
            <a:off x="7020272" y="3645024"/>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1" name="위쪽 화살표 50"/>
          <p:cNvSpPr/>
          <p:nvPr/>
        </p:nvSpPr>
        <p:spPr>
          <a:xfrm>
            <a:off x="8532440" y="2725707"/>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3" name="위쪽 화살표 52"/>
          <p:cNvSpPr/>
          <p:nvPr/>
        </p:nvSpPr>
        <p:spPr>
          <a:xfrm rot="10800000">
            <a:off x="6324930" y="6047683"/>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4" name="위쪽 화살표 53"/>
          <p:cNvSpPr/>
          <p:nvPr/>
        </p:nvSpPr>
        <p:spPr>
          <a:xfrm rot="10800000">
            <a:off x="7029150" y="6038075"/>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5" name="TextBox 54"/>
          <p:cNvSpPr txBox="1"/>
          <p:nvPr/>
        </p:nvSpPr>
        <p:spPr>
          <a:xfrm>
            <a:off x="1563299"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6" name="TextBox 55"/>
          <p:cNvSpPr txBox="1"/>
          <p:nvPr/>
        </p:nvSpPr>
        <p:spPr>
          <a:xfrm>
            <a:off x="2339752"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7" name="TextBox 56"/>
          <p:cNvSpPr txBox="1"/>
          <p:nvPr/>
        </p:nvSpPr>
        <p:spPr>
          <a:xfrm>
            <a:off x="3836285"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8" name="TextBox 57"/>
          <p:cNvSpPr txBox="1"/>
          <p:nvPr/>
        </p:nvSpPr>
        <p:spPr>
          <a:xfrm>
            <a:off x="4572000"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9" name="TextBox 58"/>
          <p:cNvSpPr txBox="1"/>
          <p:nvPr/>
        </p:nvSpPr>
        <p:spPr>
          <a:xfrm>
            <a:off x="6084168"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60" name="TextBox 59"/>
          <p:cNvSpPr txBox="1"/>
          <p:nvPr/>
        </p:nvSpPr>
        <p:spPr>
          <a:xfrm>
            <a:off x="3131840"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61" name="TextBox 60"/>
          <p:cNvSpPr txBox="1"/>
          <p:nvPr/>
        </p:nvSpPr>
        <p:spPr>
          <a:xfrm>
            <a:off x="5328084"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63" name="TextBox 62"/>
          <p:cNvSpPr txBox="1"/>
          <p:nvPr/>
        </p:nvSpPr>
        <p:spPr>
          <a:xfrm>
            <a:off x="7632340" y="5589240"/>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FF0000"/>
                </a:solidFill>
                <a:cs typeface="Arial Narrow" pitchFamily="34" charset="0"/>
              </a:rPr>
              <a:t>∧</a:t>
            </a:r>
            <a:endParaRPr lang="ko-KR" altLang="en-US" sz="1500">
              <a:solidFill>
                <a:srgbClr val="FF0000"/>
              </a:solidFill>
              <a:cs typeface="Arial Narrow" pitchFamily="34" charset="0"/>
            </a:endParaRPr>
          </a:p>
        </p:txBody>
      </p:sp>
    </p:spTree>
    <p:extLst>
      <p:ext uri="{BB962C8B-B14F-4D97-AF65-F5344CB8AC3E}">
        <p14:creationId xmlns:p14="http://schemas.microsoft.com/office/powerpoint/2010/main" val="322119505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 속성 현황</a:t>
            </a:r>
            <a:endParaRPr lang="ko-KR" altLang="en-US"/>
          </a:p>
        </p:txBody>
      </p:sp>
      <p:sp>
        <p:nvSpPr>
          <p:cNvPr id="3" name="제목 2"/>
          <p:cNvSpPr>
            <a:spLocks noGrp="1"/>
          </p:cNvSpPr>
          <p:nvPr>
            <p:ph type="title"/>
          </p:nvPr>
        </p:nvSpPr>
        <p:spPr/>
        <p:txBody>
          <a:bodyPr/>
          <a:lstStyle/>
          <a:p>
            <a:r>
              <a:rPr lang="ko-KR" altLang="en-US" smtClean="0"/>
              <a:t>     서귀</a:t>
            </a:r>
            <a:r>
              <a:rPr lang="ko-KR" altLang="en-US"/>
              <a:t>포</a:t>
            </a:r>
            <a:r>
              <a:rPr lang="ko-KR" altLang="en-US" smtClean="0"/>
              <a:t> 동흥동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8</a:t>
            </a:r>
            <a:endParaRPr lang="ko-KR" altLang="en-US" b="1">
              <a:solidFill>
                <a:srgbClr val="FFFFFF"/>
              </a:solidFill>
              <a:latin typeface="Arial" pitchFamily="34" charset="0"/>
              <a:cs typeface="Arial" pitchFamily="34" charset="0"/>
            </a:endParaRPr>
          </a:p>
        </p:txBody>
      </p:sp>
      <p:cxnSp>
        <p:nvCxnSpPr>
          <p:cNvPr id="16" name="직선 연결선 15"/>
          <p:cNvCxnSpPr/>
          <p:nvPr/>
        </p:nvCxnSpPr>
        <p:spPr>
          <a:xfrm>
            <a:off x="503948" y="3023545"/>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03548" y="2699509"/>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8" name="직선 연결선 17"/>
          <p:cNvCxnSpPr/>
          <p:nvPr/>
        </p:nvCxnSpPr>
        <p:spPr>
          <a:xfrm>
            <a:off x="4103948" y="2278104"/>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103948" y="1988840"/>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0" name="표 19"/>
          <p:cNvGraphicFramePr>
            <a:graphicFrameLocks noGrp="1"/>
          </p:cNvGraphicFramePr>
          <p:nvPr>
            <p:extLst>
              <p:ext uri="{D42A27DB-BD31-4B8C-83A1-F6EECF244321}">
                <p14:modId xmlns:p14="http://schemas.microsoft.com/office/powerpoint/2010/main" val="2459803749"/>
              </p:ext>
            </p:extLst>
          </p:nvPr>
        </p:nvGraphicFramePr>
        <p:xfrm>
          <a:off x="4103947" y="2350852"/>
          <a:ext cx="4752129" cy="1007372"/>
        </p:xfrm>
        <a:graphic>
          <a:graphicData uri="http://schemas.openxmlformats.org/drawingml/2006/table">
            <a:tbl>
              <a:tblPr/>
              <a:tblGrid>
                <a:gridCol w="648073"/>
                <a:gridCol w="630070"/>
                <a:gridCol w="630070"/>
                <a:gridCol w="710979"/>
                <a:gridCol w="710979"/>
                <a:gridCol w="710979"/>
                <a:gridCol w="710979"/>
              </a:tblGrid>
              <a:tr h="253777">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성별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100" b="1" i="0" u="none" strike="noStrike" smtClean="0">
                          <a:solidFill>
                            <a:schemeClr val="bg1"/>
                          </a:solidFill>
                          <a:latin typeface="+mn-ea"/>
                          <a:ea typeface="+mn-ea"/>
                        </a:rPr>
                        <a:t>연령대별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377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남</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여</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 이하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 이상</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990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49909">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2" name="표 21"/>
          <p:cNvGraphicFramePr>
            <a:graphicFrameLocks noGrp="1"/>
          </p:cNvGraphicFramePr>
          <p:nvPr>
            <p:extLst>
              <p:ext uri="{D42A27DB-BD31-4B8C-83A1-F6EECF244321}">
                <p14:modId xmlns:p14="http://schemas.microsoft.com/office/powerpoint/2010/main" val="1669106049"/>
              </p:ext>
            </p:extLst>
          </p:nvPr>
        </p:nvGraphicFramePr>
        <p:xfrm>
          <a:off x="4103945" y="3969800"/>
          <a:ext cx="4752531" cy="923514"/>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시간대별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요일</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8~18</a:t>
                      </a:r>
                      <a:r>
                        <a:rPr lang="ko-KR" altLang="en-US" sz="1100" b="1" i="0" u="none" strike="noStrike" smtClean="0">
                          <a:solidFill>
                            <a:schemeClr val="bg1"/>
                          </a:solidFill>
                          <a:latin typeface="+mn-ea"/>
                          <a:ea typeface="+mn-ea"/>
                        </a:rPr>
                        <a:t>시</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18~8</a:t>
                      </a:r>
                      <a:r>
                        <a:rPr lang="ko-KR" altLang="en-US" sz="1100" b="1" i="0" u="none" strike="noStrike" smtClean="0">
                          <a:solidFill>
                            <a:schemeClr val="bg1"/>
                          </a:solidFill>
                          <a:latin typeface="+mn-ea"/>
                          <a:ea typeface="+mn-ea"/>
                        </a:rPr>
                        <a:t>시</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주말</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주중</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610252"/>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2308407692"/>
              </p:ext>
            </p:extLst>
          </p:nvPr>
        </p:nvGraphicFramePr>
        <p:xfrm>
          <a:off x="431540" y="5013916"/>
          <a:ext cx="3276364" cy="864096"/>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인당 건수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인당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건당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257,935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46,041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251,014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43,326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41908"/>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618364"/>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8" name="모서리가 둥근 직사각형 27"/>
          <p:cNvSpPr/>
          <p:nvPr/>
        </p:nvSpPr>
        <p:spPr>
          <a:xfrm>
            <a:off x="341516" y="2245064"/>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9" name="표 28"/>
          <p:cNvGraphicFramePr>
            <a:graphicFrameLocks noGrp="1"/>
          </p:cNvGraphicFramePr>
          <p:nvPr>
            <p:extLst>
              <p:ext uri="{D42A27DB-BD31-4B8C-83A1-F6EECF244321}">
                <p14:modId xmlns:p14="http://schemas.microsoft.com/office/powerpoint/2010/main" val="1818868655"/>
              </p:ext>
            </p:extLst>
          </p:nvPr>
        </p:nvGraphicFramePr>
        <p:xfrm>
          <a:off x="4103948" y="5589979"/>
          <a:ext cx="4752526" cy="730388"/>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1~3</a:t>
                      </a:r>
                      <a:r>
                        <a:rPr lang="en-US" sz="1100" b="1" i="0" u="none" strike="noStrike" baseline="0" smtClean="0">
                          <a:solidFill>
                            <a:schemeClr val="bg1"/>
                          </a:solidFill>
                          <a:latin typeface="+mn-ea"/>
                          <a:ea typeface="+mn-ea"/>
                        </a:rPr>
                        <a:t>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3~5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 Km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54%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58%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1" name="TextBox 30"/>
          <p:cNvSpPr txBox="1"/>
          <p:nvPr/>
        </p:nvSpPr>
        <p:spPr>
          <a:xfrm>
            <a:off x="4103948" y="5229940"/>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cxnSp>
        <p:nvCxnSpPr>
          <p:cNvPr id="33" name="직선 연결선 32"/>
          <p:cNvCxnSpPr/>
          <p:nvPr/>
        </p:nvCxnSpPr>
        <p:spPr>
          <a:xfrm>
            <a:off x="4139952" y="3898284"/>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4139952" y="5518464"/>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42" name="표 41"/>
          <p:cNvGraphicFramePr>
            <a:graphicFrameLocks noGrp="1"/>
          </p:cNvGraphicFramePr>
          <p:nvPr>
            <p:extLst>
              <p:ext uri="{D42A27DB-BD31-4B8C-83A1-F6EECF244321}">
                <p14:modId xmlns:p14="http://schemas.microsoft.com/office/powerpoint/2010/main" val="3769463071"/>
              </p:ext>
            </p:extLst>
          </p:nvPr>
        </p:nvGraphicFramePr>
        <p:xfrm>
          <a:off x="478612" y="3131557"/>
          <a:ext cx="3229291" cy="915414"/>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고객수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거래건수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거래금액</a:t>
                      </a:r>
                      <a:endParaRPr lang="en-US" altLang="ko-KR" sz="1100" b="1" i="0" u="none" strike="noStrike" smtClean="0">
                        <a:solidFill>
                          <a:schemeClr val="bg1"/>
                        </a:solidFill>
                        <a:latin typeface="+mn-ea"/>
                        <a:ea typeface="+mn-ea"/>
                      </a:endParaRPr>
                    </a:p>
                    <a:p>
                      <a:pPr algn="ctr" rtl="0" fontAlgn="ctr"/>
                      <a:r>
                        <a:rPr lang="en-US"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백만원</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17,202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96,370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4,437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20,835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120,711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5,230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7" name="위쪽 화살표 36"/>
          <p:cNvSpPr/>
          <p:nvPr/>
        </p:nvSpPr>
        <p:spPr>
          <a:xfrm rot="10800000">
            <a:off x="3419873" y="5399225"/>
            <a:ext cx="288032" cy="39604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a:off x="1691680" y="3569863"/>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a:off x="2591780" y="3569863"/>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a:off x="6462010" y="2915956"/>
            <a:ext cx="288032" cy="37026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위쪽 화살표 42"/>
          <p:cNvSpPr/>
          <p:nvPr/>
        </p:nvSpPr>
        <p:spPr>
          <a:xfrm rot="10800000">
            <a:off x="8604448" y="2943202"/>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9" name="위쪽 화살표 58"/>
          <p:cNvSpPr/>
          <p:nvPr/>
        </p:nvSpPr>
        <p:spPr>
          <a:xfrm>
            <a:off x="5112060" y="2915956"/>
            <a:ext cx="288032" cy="37026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0" name="위쪽 화살표 59"/>
          <p:cNvSpPr/>
          <p:nvPr/>
        </p:nvSpPr>
        <p:spPr>
          <a:xfrm rot="10800000">
            <a:off x="5724128" y="2926176"/>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a:off x="6606026" y="4474348"/>
            <a:ext cx="288032" cy="36004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10800000">
            <a:off x="5652120" y="4501834"/>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5" name="위쪽 화살표 64"/>
          <p:cNvSpPr/>
          <p:nvPr/>
        </p:nvSpPr>
        <p:spPr>
          <a:xfrm>
            <a:off x="8532440" y="5878504"/>
            <a:ext cx="288032" cy="38609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6" name="위쪽 화살표 65"/>
          <p:cNvSpPr/>
          <p:nvPr/>
        </p:nvSpPr>
        <p:spPr>
          <a:xfrm>
            <a:off x="3419872" y="3569863"/>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7" name="위쪽 화살표 66"/>
          <p:cNvSpPr/>
          <p:nvPr/>
        </p:nvSpPr>
        <p:spPr>
          <a:xfrm>
            <a:off x="1655676" y="5370063"/>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8" name="위쪽 화살표 67"/>
          <p:cNvSpPr/>
          <p:nvPr/>
        </p:nvSpPr>
        <p:spPr>
          <a:xfrm rot="10800000">
            <a:off x="2555776" y="5374450"/>
            <a:ext cx="288032" cy="39604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9" name="위쪽 화살표 68"/>
          <p:cNvSpPr/>
          <p:nvPr/>
        </p:nvSpPr>
        <p:spPr>
          <a:xfrm rot="10800000">
            <a:off x="7848364" y="2943202"/>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1" name="위쪽 화살표 70"/>
          <p:cNvSpPr/>
          <p:nvPr/>
        </p:nvSpPr>
        <p:spPr>
          <a:xfrm>
            <a:off x="7128284" y="2897742"/>
            <a:ext cx="288032" cy="37026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2" name="위쪽 화살표 71"/>
          <p:cNvSpPr/>
          <p:nvPr/>
        </p:nvSpPr>
        <p:spPr>
          <a:xfrm rot="10800000">
            <a:off x="5606256" y="5941994"/>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3" name="위쪽 화살표 72"/>
          <p:cNvSpPr/>
          <p:nvPr/>
        </p:nvSpPr>
        <p:spPr>
          <a:xfrm rot="10800000">
            <a:off x="6588225" y="5941994"/>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4" name="위쪽 화살표 73"/>
          <p:cNvSpPr/>
          <p:nvPr/>
        </p:nvSpPr>
        <p:spPr>
          <a:xfrm rot="10800000">
            <a:off x="7524329" y="5941994"/>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직사각형 43"/>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증가로 인해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 모두 증가 추세이고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금액 감소로 인해 인당 금액이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남성</a:t>
            </a:r>
            <a:r>
              <a:rPr lang="en-US" altLang="ko-KR" sz="1600" spc="100">
                <a:ln>
                  <a:solidFill>
                    <a:prstClr val="black">
                      <a:alpha val="20000"/>
                    </a:prstClr>
                  </a:solidFill>
                </a:ln>
                <a:solidFill>
                  <a:srgbClr val="000000"/>
                </a:solidFill>
                <a:latin typeface="NOVA Bold"/>
                <a:ea typeface="NOVA Bold"/>
                <a:cs typeface="Arial" pitchFamily="34" charset="0"/>
              </a:rPr>
              <a:t>, 30</a:t>
            </a:r>
            <a:r>
              <a:rPr lang="ko-KR" altLang="en-US" sz="1600" spc="100">
                <a:ln>
                  <a:solidFill>
                    <a:prstClr val="black">
                      <a:alpha val="20000"/>
                    </a:prstClr>
                  </a:solidFill>
                </a:ln>
                <a:solidFill>
                  <a:srgbClr val="000000"/>
                </a:solidFill>
                <a:latin typeface="NOVA Bold"/>
                <a:ea typeface="NOVA Bold"/>
                <a:cs typeface="Arial" pitchFamily="34" charset="0"/>
              </a:rPr>
              <a:t>대 이하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 시간대 거래금액 비율이 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5" name="타원 44"/>
          <p:cNvSpPr/>
          <p:nvPr/>
        </p:nvSpPr>
        <p:spPr>
          <a:xfrm>
            <a:off x="1079612" y="3465004"/>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타원 45"/>
          <p:cNvSpPr/>
          <p:nvPr/>
        </p:nvSpPr>
        <p:spPr>
          <a:xfrm>
            <a:off x="1979712" y="3465004"/>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타원 46"/>
          <p:cNvSpPr/>
          <p:nvPr/>
        </p:nvSpPr>
        <p:spPr>
          <a:xfrm>
            <a:off x="2879812" y="3465004"/>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8" name="구부러진 연결선 47"/>
          <p:cNvCxnSpPr>
            <a:stCxn id="49" idx="4"/>
            <a:endCxn id="50" idx="4"/>
          </p:cNvCxnSpPr>
          <p:nvPr/>
        </p:nvCxnSpPr>
        <p:spPr>
          <a:xfrm rot="5400000">
            <a:off x="2861810" y="5427223"/>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타원 48"/>
          <p:cNvSpPr/>
          <p:nvPr/>
        </p:nvSpPr>
        <p:spPr>
          <a:xfrm>
            <a:off x="2879812" y="5301208"/>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0" name="타원 49"/>
          <p:cNvSpPr/>
          <p:nvPr/>
        </p:nvSpPr>
        <p:spPr>
          <a:xfrm>
            <a:off x="1979712" y="5301208"/>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51" name="구부러진 연결선 50"/>
          <p:cNvCxnSpPr>
            <a:stCxn id="45" idx="4"/>
            <a:endCxn id="46" idx="4"/>
          </p:cNvCxnSpPr>
          <p:nvPr/>
        </p:nvCxnSpPr>
        <p:spPr>
          <a:xfrm rot="16200000" flipH="1">
            <a:off x="1961710" y="3591019"/>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구부러진 연결선 51"/>
          <p:cNvCxnSpPr>
            <a:stCxn id="45" idx="4"/>
            <a:endCxn id="47" idx="4"/>
          </p:cNvCxnSpPr>
          <p:nvPr/>
        </p:nvCxnSpPr>
        <p:spPr>
          <a:xfrm rot="16200000" flipH="1">
            <a:off x="2411760" y="3140969"/>
            <a:ext cx="12700" cy="18002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54640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소비패턴 분석</a:t>
            </a:r>
            <a:endParaRPr lang="ko-KR" altLang="en-US"/>
          </a:p>
        </p:txBody>
      </p:sp>
      <p:sp>
        <p:nvSpPr>
          <p:cNvPr id="3" name="제목 2"/>
          <p:cNvSpPr>
            <a:spLocks noGrp="1"/>
          </p:cNvSpPr>
          <p:nvPr>
            <p:ph type="title"/>
          </p:nvPr>
        </p:nvSpPr>
        <p:spPr/>
        <p:txBody>
          <a:bodyPr/>
          <a:lstStyle/>
          <a:p>
            <a:r>
              <a:rPr lang="ko-KR" altLang="en-US" smtClean="0"/>
              <a:t>     서귀</a:t>
            </a:r>
            <a:r>
              <a:rPr lang="ko-KR" altLang="en-US"/>
              <a:t>포</a:t>
            </a:r>
            <a:r>
              <a:rPr lang="ko-KR" altLang="en-US" smtClean="0"/>
              <a:t> 동흥동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95536" y="2257250"/>
            <a:ext cx="838893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6496" y="1969218"/>
            <a:ext cx="827596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 고객 유형별 고객 추이분석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월별 고객 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44" name="TextBox 43"/>
          <p:cNvSpPr txBox="1"/>
          <p:nvPr/>
        </p:nvSpPr>
        <p:spPr>
          <a:xfrm>
            <a:off x="359532" y="4509120"/>
            <a:ext cx="8424936"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 고객 유형별 패턴분석</a:t>
            </a:r>
          </a:p>
        </p:txBody>
      </p:sp>
      <p:cxnSp>
        <p:nvCxnSpPr>
          <p:cNvPr id="45" name="직선 연결선 44"/>
          <p:cNvCxnSpPr/>
          <p:nvPr/>
        </p:nvCxnSpPr>
        <p:spPr>
          <a:xfrm>
            <a:off x="359532" y="4833156"/>
            <a:ext cx="8424936"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6552220" y="2329257"/>
            <a:ext cx="2232248" cy="1999843"/>
          </a:xfrm>
          <a:prstGeom prst="rect">
            <a:avLst/>
          </a:prstGeom>
          <a:noFill/>
          <a:ln w="28575" cap="flat" cmpd="sng" algn="ctr">
            <a:solidFill>
              <a:sysClr val="window" lastClr="FFFFFF">
                <a:lumMod val="50000"/>
              </a:sysClr>
            </a:solidFill>
            <a:prstDash val="sysDot"/>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해당 상권에서 중국관광객 수는 거의 없으며</a:t>
            </a:r>
            <a:r>
              <a:rPr lang="en-US" altLang="ko-KR" sz="1200" kern="0" spc="-60">
                <a:solidFill>
                  <a:srgbClr val="000000"/>
                </a:solidFill>
              </a:rPr>
              <a:t>, </a:t>
            </a:r>
            <a:r>
              <a:rPr lang="ko-KR" altLang="en-US" sz="1200" kern="0" spc="-60">
                <a:solidFill>
                  <a:srgbClr val="000000"/>
                </a:solidFill>
              </a:rPr>
              <a:t>제주도민이 중심이 되는 상권임</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제주도민의 </a:t>
            </a:r>
            <a:r>
              <a:rPr lang="en-US" altLang="ko-KR" sz="1200" kern="0" spc="-60">
                <a:solidFill>
                  <a:srgbClr val="000000"/>
                </a:solidFill>
              </a:rPr>
              <a:t>’15</a:t>
            </a:r>
            <a:r>
              <a:rPr lang="ko-KR" altLang="en-US" sz="1200" kern="0" spc="-60">
                <a:solidFill>
                  <a:srgbClr val="000000"/>
                </a:solidFill>
              </a:rPr>
              <a:t>년까지 고객 수가 감소추세였고 </a:t>
            </a:r>
            <a:r>
              <a:rPr lang="en-US" altLang="ko-KR" sz="1200" kern="0" spc="-60">
                <a:solidFill>
                  <a:srgbClr val="000000"/>
                </a:solidFill>
              </a:rPr>
              <a:t>’16</a:t>
            </a:r>
            <a:r>
              <a:rPr lang="ko-KR" altLang="en-US" sz="1200" kern="0" spc="-60">
                <a:solidFill>
                  <a:srgbClr val="000000"/>
                </a:solidFill>
              </a:rPr>
              <a:t>년 상반기에 증가로 전환됨</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a:solidFill>
                  <a:prstClr val="black"/>
                </a:solidFill>
              </a:rPr>
              <a:t>제주도민</a:t>
            </a:r>
            <a:r>
              <a:rPr lang="en-US" altLang="ko-KR" sz="1200" kern="0">
                <a:solidFill>
                  <a:prstClr val="black"/>
                </a:solidFill>
              </a:rPr>
              <a:t>, </a:t>
            </a:r>
            <a:r>
              <a:rPr lang="ko-KR" altLang="en-US" sz="1200" kern="0">
                <a:solidFill>
                  <a:prstClr val="black"/>
                </a:solidFill>
              </a:rPr>
              <a:t>국내관광객 모두 인당 건수의 변화가 거의 없음</a:t>
            </a:r>
          </a:p>
        </p:txBody>
      </p:sp>
      <p:pic>
        <p:nvPicPr>
          <p:cNvPr id="14438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6965" y="2329256"/>
            <a:ext cx="6103247" cy="1999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 name="표 14"/>
          <p:cNvGraphicFramePr>
            <a:graphicFrameLocks noGrp="1"/>
          </p:cNvGraphicFramePr>
          <p:nvPr>
            <p:extLst>
              <p:ext uri="{D42A27DB-BD31-4B8C-83A1-F6EECF244321}">
                <p14:modId xmlns:p14="http://schemas.microsoft.com/office/powerpoint/2010/main" val="3643411321"/>
              </p:ext>
            </p:extLst>
          </p:nvPr>
        </p:nvGraphicFramePr>
        <p:xfrm>
          <a:off x="341516" y="4901234"/>
          <a:ext cx="8442946" cy="1516098"/>
        </p:xfrm>
        <a:graphic>
          <a:graphicData uri="http://schemas.openxmlformats.org/drawingml/2006/table">
            <a:tbl>
              <a:tblPr/>
              <a:tblGrid>
                <a:gridCol w="497741"/>
                <a:gridCol w="497741"/>
                <a:gridCol w="620622"/>
                <a:gridCol w="620622"/>
                <a:gridCol w="620622"/>
                <a:gridCol w="620622"/>
                <a:gridCol w="620622"/>
                <a:gridCol w="620622"/>
                <a:gridCol w="620622"/>
                <a:gridCol w="620622"/>
                <a:gridCol w="620622"/>
                <a:gridCol w="620622"/>
                <a:gridCol w="620622"/>
                <a:gridCol w="620622"/>
              </a:tblGrid>
              <a:tr h="255277">
                <a:tc gridSpan="2">
                  <a:txBody>
                    <a:bodyPr/>
                    <a:lstStyle/>
                    <a:p>
                      <a:pPr algn="ctr" rtl="0" fontAlgn="ctr"/>
                      <a:r>
                        <a:rPr lang="ko-KR" altLang="en-US" sz="1000" b="1" i="0" u="none" strike="noStrike" smtClean="0">
                          <a:solidFill>
                            <a:schemeClr val="bg1"/>
                          </a:solidFill>
                          <a:latin typeface="+mn-ea"/>
                          <a:ea typeface="+mn-ea"/>
                        </a:rPr>
                        <a:t>고객 구분</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tcPr>
                </a:tc>
                <a:tc gridSpan="4">
                  <a:txBody>
                    <a:bodyPr/>
                    <a:lstStyle/>
                    <a:p>
                      <a:pPr algn="ctr" rtl="0" fontAlgn="ctr"/>
                      <a:r>
                        <a:rPr lang="ko-KR" altLang="en-US" sz="1000" b="1" i="0" u="none" strike="noStrike" smtClean="0">
                          <a:solidFill>
                            <a:schemeClr val="bg1"/>
                          </a:solidFill>
                          <a:latin typeface="+mn-ea"/>
                          <a:ea typeface="+mn-ea"/>
                        </a:rPr>
                        <a:t>중국관광객</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ctr"/>
                      <a:r>
                        <a:rPr lang="ko-KR" altLang="en-US" sz="1000" b="1" i="0" u="none" strike="noStrike" smtClean="0">
                          <a:solidFill>
                            <a:schemeClr val="bg1"/>
                          </a:solidFill>
                          <a:latin typeface="+mn-ea"/>
                          <a:ea typeface="+mn-ea"/>
                        </a:rPr>
                        <a:t>국내관광객</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ctr"/>
                      <a:r>
                        <a:rPr lang="ko-KR" altLang="en-US" sz="1000" b="1" i="0" u="none" strike="noStrike" smtClean="0">
                          <a:solidFill>
                            <a:schemeClr val="bg1"/>
                          </a:solidFill>
                          <a:latin typeface="+mn-ea"/>
                          <a:ea typeface="+mn-ea"/>
                        </a:rPr>
                        <a:t>제주도민</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5277">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기간</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1386">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고객 수</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6</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2,121</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2,588</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3,333</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3,275</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4,731</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4,030</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3,481</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5,500</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row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인당</a:t>
                      </a:r>
                      <a:endParaRPr lang="ko-KR" alt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건수</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1.3</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1.0</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1.9</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1.9</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1.9</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1.9</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1.5</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금액</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48,860</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51,900</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29,430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40,361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54,665</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56,980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56,052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62,487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101,806</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118,750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106,883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102,022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gridSpan="2">
                  <a:txBody>
                    <a:bodyPr/>
                    <a:lstStyle/>
                    <a:p>
                      <a:pPr algn="ctr" rtl="0" fontAlgn="ctr"/>
                      <a:r>
                        <a:rPr lang="ko-KR" altLang="en-US" sz="1000" b="1" i="0" u="none" strike="noStrike" smtClean="0">
                          <a:solidFill>
                            <a:schemeClr val="bg1"/>
                          </a:solidFill>
                          <a:latin typeface="+mn-ea"/>
                          <a:ea typeface="+mn-ea"/>
                        </a:rPr>
                        <a:t>건당 금액</a:t>
                      </a:r>
                      <a:endParaRPr lang="ko-KR" alt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39,088</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51,900</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19,620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36,325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29,450</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29,725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29,448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32,555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66,388</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70,171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64,038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60,701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0" name="위쪽 화살표 19"/>
          <p:cNvSpPr/>
          <p:nvPr/>
        </p:nvSpPr>
        <p:spPr>
          <a:xfrm rot="5400000">
            <a:off x="4644008" y="4869161"/>
            <a:ext cx="288032" cy="129614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8073387" y="5202199"/>
            <a:ext cx="288032" cy="63007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5400000">
            <a:off x="6794978" y="5454493"/>
            <a:ext cx="288032" cy="62953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5031864">
            <a:off x="4668599" y="1871493"/>
            <a:ext cx="288032" cy="158529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5249393">
            <a:off x="2355386" y="2094292"/>
            <a:ext cx="288032" cy="327796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16368484">
            <a:off x="2256333" y="1073896"/>
            <a:ext cx="288032" cy="321753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rot="5400000">
            <a:off x="4305340" y="5692081"/>
            <a:ext cx="288032" cy="64807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위쪽 화살표 33"/>
          <p:cNvSpPr/>
          <p:nvPr/>
        </p:nvSpPr>
        <p:spPr>
          <a:xfrm rot="5400000">
            <a:off x="5544108" y="5692082"/>
            <a:ext cx="288032" cy="64807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5" name="위쪽 화살표 34"/>
          <p:cNvSpPr/>
          <p:nvPr/>
        </p:nvSpPr>
        <p:spPr>
          <a:xfrm rot="5400000">
            <a:off x="5544108" y="5949280"/>
            <a:ext cx="288032" cy="64807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6" name="위쪽 화살표 35"/>
          <p:cNvSpPr/>
          <p:nvPr/>
        </p:nvSpPr>
        <p:spPr>
          <a:xfrm rot="16200000">
            <a:off x="7109746" y="4933823"/>
            <a:ext cx="288032" cy="1187059"/>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위쪽 화살표 36"/>
          <p:cNvSpPr/>
          <p:nvPr/>
        </p:nvSpPr>
        <p:spPr>
          <a:xfrm rot="5400000">
            <a:off x="6794980" y="5706520"/>
            <a:ext cx="288032" cy="62953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16200000">
            <a:off x="7722886" y="5427759"/>
            <a:ext cx="288032" cy="1187059"/>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rot="5400000">
            <a:off x="6794980" y="5958547"/>
            <a:ext cx="288032" cy="62953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rot="16200000">
            <a:off x="7722886" y="5679786"/>
            <a:ext cx="288032" cy="1187059"/>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타원 26"/>
          <p:cNvSpPr/>
          <p:nvPr/>
        </p:nvSpPr>
        <p:spPr>
          <a:xfrm>
            <a:off x="2557964" y="2460006"/>
            <a:ext cx="853192" cy="1587496"/>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TextBox 27"/>
          <p:cNvSpPr txBox="1"/>
          <p:nvPr/>
        </p:nvSpPr>
        <p:spPr>
          <a:xfrm>
            <a:off x="3311860" y="3310570"/>
            <a:ext cx="792088"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0000"/>
                </a:solidFill>
                <a:latin typeface="NOVA Bold"/>
                <a:ea typeface="NOVA Bold"/>
                <a:cs typeface="Arial Narrow" pitchFamily="34" charset="0"/>
              </a:rPr>
              <a:t>메르스</a:t>
            </a:r>
          </a:p>
        </p:txBody>
      </p:sp>
      <p:sp>
        <p:nvSpPr>
          <p:cNvPr id="41" name="직사각형 40"/>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중국관광객은 거의 없는</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 중심 골목상권으로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 모두 인당 건수의 변화가 거의 없으며</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국내관광객의 인당건수가 제주도민보다 높은 유일한 상권임</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2" name="TextBox 41"/>
          <p:cNvSpPr txBox="1"/>
          <p:nvPr/>
        </p:nvSpPr>
        <p:spPr>
          <a:xfrm>
            <a:off x="6156176" y="5699756"/>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FF0000"/>
                </a:solidFill>
                <a:cs typeface="Arial Narrow" pitchFamily="34" charset="0"/>
              </a:rPr>
              <a:t>&gt;</a:t>
            </a:r>
            <a:endParaRPr lang="ko-KR" altLang="en-US" sz="1500">
              <a:solidFill>
                <a:srgbClr val="FF0000"/>
              </a:solidFill>
              <a:cs typeface="Arial Narrow" pitchFamily="34" charset="0"/>
            </a:endParaRPr>
          </a:p>
        </p:txBody>
      </p:sp>
    </p:spTree>
    <p:extLst>
      <p:ext uri="{BB962C8B-B14F-4D97-AF65-F5344CB8AC3E}">
        <p14:creationId xmlns:p14="http://schemas.microsoft.com/office/powerpoint/2010/main" val="59838344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상권 현황</a:t>
            </a:r>
            <a:endParaRPr lang="ko-KR" altLang="en-US"/>
          </a:p>
        </p:txBody>
      </p:sp>
      <p:sp>
        <p:nvSpPr>
          <p:cNvPr id="3" name="제목 2"/>
          <p:cNvSpPr>
            <a:spLocks noGrp="1"/>
          </p:cNvSpPr>
          <p:nvPr>
            <p:ph type="title"/>
          </p:nvPr>
        </p:nvSpPr>
        <p:spPr/>
        <p:txBody>
          <a:bodyPr/>
          <a:lstStyle/>
          <a:p>
            <a:r>
              <a:rPr lang="ko-KR" altLang="en-US" smtClean="0"/>
              <a:t>     서귀포 중앙동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9</a:t>
            </a:r>
            <a:endParaRPr lang="ko-KR" altLang="en-US" b="1">
              <a:solidFill>
                <a:srgbClr val="FFFFFF"/>
              </a:solidFill>
              <a:latin typeface="Arial" pitchFamily="34" charset="0"/>
              <a:cs typeface="Arial" pitchFamily="34" charset="0"/>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rcRect l="13273" t="6721" r="14791" b="8933"/>
          <a:stretch>
            <a:fillRect/>
          </a:stretch>
        </p:blipFill>
        <p:spPr>
          <a:xfrm>
            <a:off x="246503" y="2456892"/>
            <a:ext cx="3821441" cy="2733517"/>
          </a:xfrm>
          <a:prstGeom prst="rect">
            <a:avLst/>
          </a:prstGeom>
          <a:ln>
            <a:solidFill>
              <a:schemeClr val="bg1">
                <a:lumMod val="75000"/>
              </a:schemeClr>
            </a:solidFill>
          </a:ln>
        </p:spPr>
      </p:pic>
      <p:cxnSp>
        <p:nvCxnSpPr>
          <p:cNvPr id="31" name="직선 연결선 30"/>
          <p:cNvCxnSpPr/>
          <p:nvPr/>
        </p:nvCxnSpPr>
        <p:spPr>
          <a:xfrm>
            <a:off x="305512" y="2348880"/>
            <a:ext cx="862297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51520" y="1984644"/>
            <a:ext cx="867696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상권 및 주변 현황</a:t>
            </a:r>
          </a:p>
        </p:txBody>
      </p:sp>
      <p:graphicFrame>
        <p:nvGraphicFramePr>
          <p:cNvPr id="34" name="표 33"/>
          <p:cNvGraphicFramePr>
            <a:graphicFrameLocks noGrp="1"/>
          </p:cNvGraphicFramePr>
          <p:nvPr>
            <p:extLst>
              <p:ext uri="{D42A27DB-BD31-4B8C-83A1-F6EECF244321}">
                <p14:modId xmlns:p14="http://schemas.microsoft.com/office/powerpoint/2010/main" val="2673351385"/>
              </p:ext>
            </p:extLst>
          </p:nvPr>
        </p:nvGraphicFramePr>
        <p:xfrm>
          <a:off x="4716018" y="5494221"/>
          <a:ext cx="4248470" cy="811501"/>
        </p:xfrm>
        <a:graphic>
          <a:graphicData uri="http://schemas.openxmlformats.org/drawingml/2006/table">
            <a:tbl>
              <a:tblPr/>
              <a:tblGrid>
                <a:gridCol w="706280"/>
                <a:gridCol w="590365"/>
                <a:gridCol w="590365"/>
                <a:gridCol w="590365"/>
                <a:gridCol w="590365"/>
                <a:gridCol w="590365"/>
                <a:gridCol w="590365"/>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영업 업력</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100" b="1" i="0" u="none" strike="noStrike" smtClean="0">
                          <a:solidFill>
                            <a:schemeClr val="bg1"/>
                          </a:solidFill>
                          <a:latin typeface="+mn-ea"/>
                          <a:ea typeface="+mn-ea"/>
                        </a:rPr>
                        <a:t>~ 1</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1~2</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2~3</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3~5</a:t>
                      </a:r>
                      <a:r>
                        <a:rPr lang="ko-KR" altLang="en-US" sz="1100" b="1" i="0" u="none" strike="noStrike" smtClean="0">
                          <a:solidFill>
                            <a:schemeClr val="bg1"/>
                          </a:solidFill>
                          <a:latin typeface="+mn-ea"/>
                          <a:ea typeface="+mn-ea"/>
                        </a:rPr>
                        <a:t>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a:t>
                      </a:r>
                      <a:r>
                        <a:rPr lang="ko-KR" altLang="en-US" sz="1100" b="1" i="0" u="none" strike="noStrike" smtClean="0">
                          <a:solidFill>
                            <a:schemeClr val="bg1"/>
                          </a:solidFill>
                          <a:latin typeface="+mn-ea"/>
                          <a:ea typeface="+mn-ea"/>
                        </a:rPr>
                        <a:t>년 </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가맹점수</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271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303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chemeClr val="tx1"/>
                          </a:solidFill>
                          <a:latin typeface="+mn-ea"/>
                          <a:ea typeface="+mn-ea"/>
                        </a:rPr>
                        <a:t>196</a:t>
                      </a:r>
                      <a:endParaRPr lang="en-US" altLang="ko-KR" sz="11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336</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1,104</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2,210</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12%</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14%</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chemeClr val="tx1"/>
                          </a:solidFill>
                          <a:latin typeface="+mn-ea"/>
                          <a:ea typeface="+mn-ea"/>
                        </a:rPr>
                        <a:t>9%</a:t>
                      </a:r>
                      <a:endParaRPr lang="ko-KR" altLang="en-US" sz="11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5" name="표 34"/>
          <p:cNvGraphicFramePr>
            <a:graphicFrameLocks noGrp="1"/>
          </p:cNvGraphicFramePr>
          <p:nvPr>
            <p:extLst>
              <p:ext uri="{D42A27DB-BD31-4B8C-83A1-F6EECF244321}">
                <p14:modId xmlns:p14="http://schemas.microsoft.com/office/powerpoint/2010/main" val="1947886614"/>
              </p:ext>
            </p:extLst>
          </p:nvPr>
        </p:nvGraphicFramePr>
        <p:xfrm>
          <a:off x="4211960" y="2456892"/>
          <a:ext cx="2412268" cy="2738514"/>
        </p:xfrm>
        <a:graphic>
          <a:graphicData uri="http://schemas.openxmlformats.org/drawingml/2006/table">
            <a:tbl>
              <a:tblPr/>
              <a:tblGrid>
                <a:gridCol w="288032"/>
                <a:gridCol w="828094"/>
                <a:gridCol w="720078"/>
                <a:gridCol w="576064"/>
              </a:tblGrid>
              <a:tr h="362766">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토지 용도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면적</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(1,000㎡)</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r>
                        <a:rPr lang="en-US" sz="1100" b="1" i="0" u="none" strike="noStrike" smtClean="0">
                          <a:solidFill>
                            <a:schemeClr val="bg1"/>
                          </a:solidFill>
                          <a:latin typeface="+mn-ea"/>
                          <a:ea typeface="+mn-ea"/>
                        </a:rPr>
                        <a:t>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상업시설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259</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38%</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공업시설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오피스시설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en-US" altLang="ko-KR" sz="1100" b="0" i="0" u="none" strike="noStrike" smtClean="0">
                          <a:solidFill>
                            <a:srgbClr val="000000"/>
                          </a:solidFill>
                          <a:latin typeface="+mn-ea"/>
                          <a:ea typeface="+mn-ea"/>
                        </a:rPr>
                        <a:t>54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주거시설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347</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50%</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row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아파트</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68</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FF0000"/>
                          </a:solidFill>
                          <a:latin typeface="+mn-ea"/>
                          <a:ea typeface="+mn-ea"/>
                        </a:rPr>
                        <a:t>10%</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단독주택</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231</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다세대연립</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47</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기타시설</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29</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972">
                <a:tc gridSpan="2">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en-US" altLang="ko-KR" sz="1100" b="0" i="0" u="none" strike="noStrike" smtClean="0">
                          <a:solidFill>
                            <a:srgbClr val="000000"/>
                          </a:solidFill>
                          <a:latin typeface="+mn-ea"/>
                          <a:ea typeface="+mn-ea"/>
                        </a:rPr>
                        <a:t>689</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6" name="표 35"/>
          <p:cNvGraphicFramePr>
            <a:graphicFrameLocks noGrp="1"/>
          </p:cNvGraphicFramePr>
          <p:nvPr>
            <p:extLst>
              <p:ext uri="{D42A27DB-BD31-4B8C-83A1-F6EECF244321}">
                <p14:modId xmlns:p14="http://schemas.microsoft.com/office/powerpoint/2010/main" val="3845124236"/>
              </p:ext>
            </p:extLst>
          </p:nvPr>
        </p:nvGraphicFramePr>
        <p:xfrm>
          <a:off x="6768244" y="2456892"/>
          <a:ext cx="2196244" cy="2738512"/>
        </p:xfrm>
        <a:graphic>
          <a:graphicData uri="http://schemas.openxmlformats.org/drawingml/2006/table">
            <a:tbl>
              <a:tblPr/>
              <a:tblGrid>
                <a:gridCol w="331056"/>
                <a:gridCol w="605048"/>
                <a:gridCol w="684076"/>
                <a:gridCol w="576064"/>
              </a:tblGrid>
              <a:tr h="27766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구분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인구 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비중</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73428">
                <a:tc row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성</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남</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6,876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50%</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100" b="1" i="0" u="none" strike="noStrike" smtClean="0">
                          <a:solidFill>
                            <a:schemeClr val="bg1"/>
                          </a:solidFill>
                          <a:latin typeface="+mn-ea"/>
                          <a:ea typeface="+mn-ea"/>
                        </a:rPr>
                        <a:t>여</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6,958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50%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rowSpan="6">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연</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령</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2,561</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1,467</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1,771</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2,405</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2,600</a:t>
                      </a:r>
                      <a:endParaRPr lang="en-US" altLang="ko-KR"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1" i="0" u="none" strike="noStrike" smtClean="0">
                          <a:solidFill>
                            <a:schemeClr val="bg1"/>
                          </a:solidFill>
                          <a:latin typeface="+mn-ea"/>
                          <a:ea typeface="+mn-ea"/>
                        </a:rPr>
                        <a:t>60</a:t>
                      </a:r>
                      <a:r>
                        <a:rPr lang="ko-KR" altLang="en-US" sz="1100" b="1" i="0" u="none" strike="noStrike" smtClean="0">
                          <a:solidFill>
                            <a:schemeClr val="bg1"/>
                          </a:solidFill>
                          <a:latin typeface="+mn-ea"/>
                          <a:ea typeface="+mn-ea"/>
                        </a:rPr>
                        <a:t>대</a:t>
                      </a:r>
                      <a:r>
                        <a:rPr lang="en-US" altLang="ko-KR" sz="1100" b="1" i="0" u="none" strike="noStrike" smtClean="0">
                          <a:solidFill>
                            <a:schemeClr val="bg1"/>
                          </a:solidFill>
                          <a:latin typeface="+mn-ea"/>
                          <a:ea typeface="+mn-ea"/>
                        </a:rPr>
                        <a:t>~</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FF0000"/>
                          </a:solidFill>
                          <a:latin typeface="+mn-ea"/>
                          <a:ea typeface="+mn-ea"/>
                        </a:rPr>
                        <a:t>3,031</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22%</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428">
                <a:tc gridSpan="2">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13,835</a:t>
                      </a:r>
                      <a:endParaRPr lang="en-US" altLang="ko-KR"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7" name="TextBox 36"/>
          <p:cNvSpPr txBox="1"/>
          <p:nvPr/>
        </p:nvSpPr>
        <p:spPr>
          <a:xfrm>
            <a:off x="4211960" y="5229200"/>
            <a:ext cx="4752528"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2015</a:t>
            </a:r>
            <a:r>
              <a:rPr lang="ko-KR" altLang="en-US" sz="1000">
                <a:solidFill>
                  <a:srgbClr val="000000"/>
                </a:solidFill>
                <a:cs typeface="Arial Narrow" pitchFamily="34" charset="0"/>
              </a:rPr>
              <a:t>년  해당 상권 인근 반경 </a:t>
            </a:r>
            <a:r>
              <a:rPr lang="en-US" altLang="ko-KR" sz="1000">
                <a:solidFill>
                  <a:srgbClr val="000000"/>
                </a:solidFill>
                <a:cs typeface="Arial Narrow" pitchFamily="34" charset="0"/>
              </a:rPr>
              <a:t>400</a:t>
            </a:r>
            <a:r>
              <a:rPr lang="ko-KR" altLang="en-US" sz="1000">
                <a:solidFill>
                  <a:srgbClr val="000000"/>
                </a:solidFill>
                <a:cs typeface="Arial Narrow" pitchFamily="34" charset="0"/>
              </a:rPr>
              <a:t>미터 이내 블록 기준 </a:t>
            </a:r>
            <a:endParaRPr lang="en-US" altLang="ko-KR" sz="1000">
              <a:solidFill>
                <a:srgbClr val="000000"/>
              </a:solidFill>
              <a:cs typeface="Arial Narrow" pitchFamily="34" charset="0"/>
            </a:endParaRPr>
          </a:p>
        </p:txBody>
      </p:sp>
      <p:graphicFrame>
        <p:nvGraphicFramePr>
          <p:cNvPr id="38" name="표 37"/>
          <p:cNvGraphicFramePr>
            <a:graphicFrameLocks noGrp="1"/>
          </p:cNvGraphicFramePr>
          <p:nvPr>
            <p:extLst>
              <p:ext uri="{D42A27DB-BD31-4B8C-83A1-F6EECF244321}">
                <p14:modId xmlns:p14="http://schemas.microsoft.com/office/powerpoint/2010/main" val="2007770116"/>
              </p:ext>
            </p:extLst>
          </p:nvPr>
        </p:nvGraphicFramePr>
        <p:xfrm>
          <a:off x="291460" y="5517233"/>
          <a:ext cx="1976284" cy="792087"/>
        </p:xfrm>
        <a:graphic>
          <a:graphicData uri="http://schemas.openxmlformats.org/drawingml/2006/table">
            <a:tbl>
              <a:tblPr/>
              <a:tblGrid>
                <a:gridCol w="680140"/>
                <a:gridCol w="576064"/>
                <a:gridCol w="720080"/>
              </a:tblGrid>
              <a:tr h="264029">
                <a:tc rowSpan="3">
                  <a:txBody>
                    <a:bodyPr/>
                    <a:lstStyle/>
                    <a:p>
                      <a:pPr algn="ctr" rtl="0" fontAlgn="ctr"/>
                      <a:r>
                        <a:rPr lang="ko-KR" altLang="en-US" sz="1100" b="1" i="0" u="none" strike="noStrike" smtClean="0">
                          <a:solidFill>
                            <a:schemeClr val="bg1"/>
                          </a:solidFill>
                          <a:latin typeface="+mn-ea"/>
                          <a:ea typeface="+mn-ea"/>
                        </a:rPr>
                        <a:t>카드</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가맹점수</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개업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4,261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2,210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2,051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9" name="표 38"/>
          <p:cNvGraphicFramePr>
            <a:graphicFrameLocks noGrp="1"/>
          </p:cNvGraphicFramePr>
          <p:nvPr>
            <p:extLst>
              <p:ext uri="{D42A27DB-BD31-4B8C-83A1-F6EECF244321}">
                <p14:modId xmlns:p14="http://schemas.microsoft.com/office/powerpoint/2010/main" val="2162302368"/>
              </p:ext>
            </p:extLst>
          </p:nvPr>
        </p:nvGraphicFramePr>
        <p:xfrm>
          <a:off x="2411760" y="5517233"/>
          <a:ext cx="2160240" cy="792087"/>
        </p:xfrm>
        <a:graphic>
          <a:graphicData uri="http://schemas.openxmlformats.org/drawingml/2006/table">
            <a:tbl>
              <a:tblPr/>
              <a:tblGrid>
                <a:gridCol w="756084"/>
                <a:gridCol w="576064"/>
                <a:gridCol w="828092"/>
              </a:tblGrid>
              <a:tr h="264029">
                <a:tc rowSpan="3">
                  <a:txBody>
                    <a:bodyPr/>
                    <a:lstStyle/>
                    <a:p>
                      <a:pPr algn="ctr" rtl="0" fontAlgn="ctr"/>
                      <a:r>
                        <a:rPr lang="ko-KR" altLang="en-US" sz="1100" b="1" i="0" u="none" strike="noStrike" smtClean="0">
                          <a:solidFill>
                            <a:schemeClr val="bg1"/>
                          </a:solidFill>
                          <a:latin typeface="+mn-ea"/>
                          <a:ea typeface="+mn-ea"/>
                        </a:rPr>
                        <a:t>평균</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영업 업력</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1</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7</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11</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029">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a:t>
                      </a:r>
                      <a:r>
                        <a:rPr lang="ko-KR" altLang="en-US" sz="1100" b="0" i="0" u="none" strike="noStrike" smtClean="0">
                          <a:solidFill>
                            <a:srgbClr val="000000"/>
                          </a:solidFill>
                          <a:latin typeface="+mn-ea"/>
                          <a:ea typeface="+mn-ea"/>
                        </a:rPr>
                        <a:t>년 </a:t>
                      </a:r>
                      <a:r>
                        <a:rPr lang="en-US" altLang="ko-KR" sz="1100" b="0" i="0" u="none" strike="noStrike" smtClean="0">
                          <a:solidFill>
                            <a:srgbClr val="000000"/>
                          </a:solidFill>
                          <a:latin typeface="+mn-ea"/>
                          <a:ea typeface="+mn-ea"/>
                        </a:rPr>
                        <a:t>2</a:t>
                      </a:r>
                      <a:r>
                        <a:rPr lang="ko-KR" altLang="en-US" sz="1100" b="0" i="0" u="none" strike="noStrike" smtClean="0">
                          <a:solidFill>
                            <a:srgbClr val="000000"/>
                          </a:solidFill>
                          <a:latin typeface="+mn-ea"/>
                          <a:ea typeface="+mn-ea"/>
                        </a:rPr>
                        <a:t>개월</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직사각형 14"/>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인근 면적 중 주거시설 </a:t>
            </a:r>
            <a:r>
              <a:rPr lang="en-US" altLang="ko-KR" sz="1600" spc="100">
                <a:ln>
                  <a:solidFill>
                    <a:prstClr val="black">
                      <a:alpha val="20000"/>
                    </a:prstClr>
                  </a:solidFill>
                </a:ln>
                <a:solidFill>
                  <a:srgbClr val="000000"/>
                </a:solidFill>
                <a:latin typeface="NOVA Bold"/>
                <a:ea typeface="NOVA Bold"/>
                <a:cs typeface="Arial" pitchFamily="34" charset="0"/>
              </a:rPr>
              <a:t>50%, </a:t>
            </a:r>
            <a:r>
              <a:rPr lang="ko-KR" altLang="en-US" sz="1600" spc="100">
                <a:ln>
                  <a:solidFill>
                    <a:prstClr val="black">
                      <a:alpha val="20000"/>
                    </a:prstClr>
                  </a:solidFill>
                </a:ln>
                <a:solidFill>
                  <a:srgbClr val="000000"/>
                </a:solidFill>
                <a:latin typeface="NOVA Bold"/>
                <a:ea typeface="NOVA Bold"/>
                <a:cs typeface="Arial" pitchFamily="34" charset="0"/>
              </a:rPr>
              <a:t>상업 </a:t>
            </a:r>
            <a:r>
              <a:rPr lang="en-US" altLang="ko-KR" sz="1600" spc="100">
                <a:ln>
                  <a:solidFill>
                    <a:prstClr val="black">
                      <a:alpha val="20000"/>
                    </a:prstClr>
                  </a:solidFill>
                </a:ln>
                <a:solidFill>
                  <a:srgbClr val="000000"/>
                </a:solidFill>
                <a:latin typeface="NOVA Bold"/>
                <a:ea typeface="NOVA Bold"/>
                <a:cs typeface="Arial" pitchFamily="34" charset="0"/>
              </a:rPr>
              <a:t>38%</a:t>
            </a:r>
            <a:r>
              <a:rPr lang="ko-KR" altLang="en-US" sz="1600" spc="100">
                <a:ln>
                  <a:solidFill>
                    <a:prstClr val="black">
                      <a:alpha val="20000"/>
                    </a:prstClr>
                  </a:solidFill>
                </a:ln>
                <a:solidFill>
                  <a:srgbClr val="000000"/>
                </a:solidFill>
                <a:latin typeface="NOVA Bold"/>
                <a:ea typeface="NOVA Bold"/>
                <a:cs typeface="Arial" pitchFamily="34" charset="0"/>
              </a:rPr>
              <a:t>시설 점유하고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인근 거주 인구 </a:t>
            </a:r>
            <a:r>
              <a:rPr lang="en-US" altLang="ko-KR" sz="1600" spc="100">
                <a:ln>
                  <a:solidFill>
                    <a:prstClr val="black">
                      <a:alpha val="20000"/>
                    </a:prstClr>
                  </a:solidFill>
                </a:ln>
                <a:solidFill>
                  <a:srgbClr val="000000"/>
                </a:solidFill>
                <a:latin typeface="NOVA Bold"/>
                <a:ea typeface="NOVA Bold"/>
                <a:cs typeface="Arial" pitchFamily="34" charset="0"/>
              </a:rPr>
              <a:t>13,835</a:t>
            </a:r>
            <a:r>
              <a:rPr lang="ko-KR" altLang="en-US" sz="1600" spc="100">
                <a:ln>
                  <a:solidFill>
                    <a:prstClr val="black">
                      <a:alpha val="20000"/>
                    </a:prstClr>
                  </a:solidFill>
                </a:ln>
                <a:solidFill>
                  <a:srgbClr val="000000"/>
                </a:solidFill>
                <a:latin typeface="NOVA Bold"/>
                <a:ea typeface="NOVA Bold"/>
                <a:cs typeface="Arial" pitchFamily="34" charset="0"/>
              </a:rPr>
              <a:t>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연령 </a:t>
            </a:r>
            <a:r>
              <a:rPr lang="en-US" altLang="ko-KR" sz="1600" spc="100">
                <a:ln>
                  <a:solidFill>
                    <a:prstClr val="black">
                      <a:alpha val="20000"/>
                    </a:prstClr>
                  </a:solidFill>
                </a:ln>
                <a:solidFill>
                  <a:srgbClr val="000000"/>
                </a:solidFill>
                <a:latin typeface="NOVA Bold"/>
                <a:ea typeface="NOVA Bold"/>
                <a:cs typeface="Arial" pitchFamily="34" charset="0"/>
              </a:rPr>
              <a:t>50</a:t>
            </a:r>
            <a:r>
              <a:rPr lang="ko-KR" altLang="en-US" sz="1600" spc="100">
                <a:ln>
                  <a:solidFill>
                    <a:prstClr val="black">
                      <a:alpha val="20000"/>
                    </a:prstClr>
                  </a:solidFill>
                </a:ln>
                <a:solidFill>
                  <a:srgbClr val="000000"/>
                </a:solidFill>
                <a:latin typeface="NOVA Bold"/>
                <a:ea typeface="NOVA Bold"/>
                <a:cs typeface="Arial" pitchFamily="34" charset="0"/>
              </a:rPr>
              <a:t>대 이상 인구 </a:t>
            </a:r>
            <a:r>
              <a:rPr lang="en-US" altLang="ko-KR" sz="1600" spc="100">
                <a:ln>
                  <a:solidFill>
                    <a:prstClr val="black">
                      <a:alpha val="20000"/>
                    </a:prstClr>
                  </a:solidFill>
                </a:ln>
                <a:solidFill>
                  <a:srgbClr val="000000"/>
                </a:solidFill>
                <a:latin typeface="NOVA Bold"/>
                <a:ea typeface="NOVA Bold"/>
                <a:cs typeface="Arial" pitchFamily="34" charset="0"/>
              </a:rPr>
              <a:t>41%</a:t>
            </a:r>
            <a:r>
              <a:rPr lang="ko-KR" altLang="en-US" sz="1600" spc="100">
                <a:ln>
                  <a:solidFill>
                    <a:prstClr val="black">
                      <a:alpha val="20000"/>
                    </a:prstClr>
                  </a:solidFill>
                </a:ln>
                <a:solidFill>
                  <a:srgbClr val="000000"/>
                </a:solidFill>
                <a:latin typeface="NOVA Bold"/>
                <a:ea typeface="NOVA Bold"/>
                <a:cs typeface="Arial" pitchFamily="34" charset="0"/>
              </a:rPr>
              <a:t>를 차지하며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현재 </a:t>
            </a:r>
            <a:r>
              <a:rPr lang="en-US" altLang="ko-KR" sz="1600" spc="100">
                <a:ln>
                  <a:solidFill>
                    <a:prstClr val="black">
                      <a:alpha val="20000"/>
                    </a:prstClr>
                  </a:solidFill>
                </a:ln>
                <a:solidFill>
                  <a:srgbClr val="000000"/>
                </a:solidFill>
                <a:latin typeface="NOVA Bold"/>
                <a:ea typeface="NOVA Bold"/>
                <a:cs typeface="Arial" pitchFamily="34" charset="0"/>
              </a:rPr>
              <a:t>2210</a:t>
            </a:r>
            <a:r>
              <a:rPr lang="ko-KR" altLang="en-US" sz="1600" spc="100">
                <a:ln>
                  <a:solidFill>
                    <a:prstClr val="black">
                      <a:alpha val="20000"/>
                    </a:prstClr>
                  </a:solidFill>
                </a:ln>
                <a:solidFill>
                  <a:srgbClr val="000000"/>
                </a:solidFill>
                <a:latin typeface="NOVA Bold"/>
                <a:ea typeface="NOVA Bold"/>
                <a:cs typeface="Arial" pitchFamily="34" charset="0"/>
              </a:rPr>
              <a:t>개 가맹점 중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년 이상 비율이 </a:t>
            </a:r>
            <a:r>
              <a:rPr lang="en-US" altLang="ko-KR" sz="1600" spc="100">
                <a:ln>
                  <a:solidFill>
                    <a:prstClr val="black">
                      <a:alpha val="20000"/>
                    </a:prstClr>
                  </a:solidFill>
                </a:ln>
                <a:solidFill>
                  <a:srgbClr val="000000"/>
                </a:solidFill>
                <a:latin typeface="NOVA Bold"/>
                <a:ea typeface="NOVA Bold"/>
                <a:cs typeface="Arial" pitchFamily="34" charset="0"/>
              </a:rPr>
              <a:t>74%</a:t>
            </a:r>
            <a:r>
              <a:rPr lang="ko-KR" altLang="en-US" sz="1600" spc="100">
                <a:ln>
                  <a:solidFill>
                    <a:prstClr val="black">
                      <a:alpha val="20000"/>
                    </a:prstClr>
                  </a:solidFill>
                </a:ln>
                <a:solidFill>
                  <a:srgbClr val="000000"/>
                </a:solidFill>
                <a:latin typeface="NOVA Bold"/>
                <a:ea typeface="NOVA Bold"/>
                <a:cs typeface="Arial" pitchFamily="34" charset="0"/>
              </a:rPr>
              <a:t>로 큼</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290730559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a:t>
            </a:r>
            <a:r>
              <a:rPr lang="ko-KR" altLang="en-US"/>
              <a:t>종</a:t>
            </a:r>
            <a:r>
              <a:rPr lang="ko-KR" altLang="en-US" smtClean="0"/>
              <a:t> 현황</a:t>
            </a:r>
            <a:endParaRPr lang="ko-KR" altLang="en-US"/>
          </a:p>
        </p:txBody>
      </p:sp>
      <p:sp>
        <p:nvSpPr>
          <p:cNvPr id="3" name="제목 2"/>
          <p:cNvSpPr>
            <a:spLocks noGrp="1"/>
          </p:cNvSpPr>
          <p:nvPr>
            <p:ph type="title"/>
          </p:nvPr>
        </p:nvSpPr>
        <p:spPr/>
        <p:txBody>
          <a:bodyPr/>
          <a:lstStyle/>
          <a:p>
            <a:r>
              <a:rPr lang="ko-KR" altLang="en-US" smtClean="0"/>
              <a:t>     서귀</a:t>
            </a:r>
            <a:r>
              <a:rPr lang="ko-KR" altLang="en-US"/>
              <a:t>포</a:t>
            </a:r>
            <a:r>
              <a:rPr lang="ko-KR" altLang="en-US" smtClean="0"/>
              <a:t> 중앙동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9</a:t>
            </a:r>
            <a:endParaRPr lang="ko-KR" altLang="en-US" b="1">
              <a:solidFill>
                <a:srgbClr val="FFFFFF"/>
              </a:solidFill>
              <a:latin typeface="Arial" pitchFamily="34" charset="0"/>
              <a:cs typeface="Arial" pitchFamily="34" charset="0"/>
            </a:endParaRPr>
          </a:p>
        </p:txBody>
      </p:sp>
      <p:cxnSp>
        <p:nvCxnSpPr>
          <p:cNvPr id="21" name="직선 연결선 20"/>
          <p:cNvCxnSpPr/>
          <p:nvPr/>
        </p:nvCxnSpPr>
        <p:spPr>
          <a:xfrm>
            <a:off x="359932" y="227687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59532" y="195283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34" name="표 33"/>
          <p:cNvGraphicFramePr>
            <a:graphicFrameLocks noGrp="1"/>
          </p:cNvGraphicFramePr>
          <p:nvPr>
            <p:extLst>
              <p:ext uri="{D42A27DB-BD31-4B8C-83A1-F6EECF244321}">
                <p14:modId xmlns:p14="http://schemas.microsoft.com/office/powerpoint/2010/main" val="3329245877"/>
              </p:ext>
            </p:extLst>
          </p:nvPr>
        </p:nvGraphicFramePr>
        <p:xfrm>
          <a:off x="349493" y="2343370"/>
          <a:ext cx="8506977" cy="1883446"/>
        </p:xfrm>
        <a:graphic>
          <a:graphicData uri="http://schemas.openxmlformats.org/drawingml/2006/table">
            <a:tbl>
              <a:tblPr/>
              <a:tblGrid>
                <a:gridCol w="442087"/>
                <a:gridCol w="540060"/>
                <a:gridCol w="752483"/>
                <a:gridCol w="752483"/>
                <a:gridCol w="752483"/>
                <a:gridCol w="752483"/>
                <a:gridCol w="752483"/>
                <a:gridCol w="752483"/>
                <a:gridCol w="752483"/>
                <a:gridCol w="752483"/>
                <a:gridCol w="752483"/>
                <a:gridCol w="752483"/>
              </a:tblGrid>
              <a:tr h="288034">
                <a:tc>
                  <a:txBody>
                    <a:bodyPr/>
                    <a:lstStyle/>
                    <a:p>
                      <a:pPr algn="ctr" rtl="0" fontAlgn="ctr"/>
                      <a:r>
                        <a:rPr lang="ko-KR" altLang="en-US" sz="1100" b="1" i="0" u="none" strike="noStrike" smtClean="0">
                          <a:solidFill>
                            <a:schemeClr val="bg1"/>
                          </a:solidFill>
                          <a:latin typeface="+mn-ea"/>
                          <a:ea typeface="+mn-ea"/>
                        </a:rPr>
                        <a:t>년도</a:t>
                      </a:r>
                      <a:endParaRPr lang="en-US" altLang="ko-KR" sz="1100" b="1" i="0" u="none" strike="noStrike" smtClean="0">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업종</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tx1"/>
                          </a:solidFill>
                          <a:latin typeface="+mn-ea"/>
                          <a:ea typeface="+mn-ea"/>
                        </a:rPr>
                        <a:t>일반음식</a:t>
                      </a:r>
                      <a:endParaRPr lang="en-US" altLang="ko-KR" sz="1100" b="1" i="0" u="none" strike="noStrike" smtClean="0">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보건</a:t>
                      </a:r>
                      <a:r>
                        <a:rPr lang="en-US" altLang="ko-KR" sz="1100" b="1" i="0" u="none" strike="noStrike" smtClean="0">
                          <a:solidFill>
                            <a:schemeClr val="tx1"/>
                          </a:solidFill>
                          <a:latin typeface="+mn-ea"/>
                          <a:ea typeface="+mn-ea"/>
                        </a:rPr>
                        <a:t>/</a:t>
                      </a:r>
                      <a:r>
                        <a:rPr lang="ko-KR" altLang="en-US" sz="1100" b="1" i="0" u="none" strike="noStrike" smtClean="0">
                          <a:solidFill>
                            <a:schemeClr val="tx1"/>
                          </a:solidFill>
                          <a:latin typeface="+mn-ea"/>
                          <a:ea typeface="+mn-ea"/>
                        </a:rPr>
                        <a:t>위생</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유흥주점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의류</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단란주점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휴게</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음식료품</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신변잡화</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레져용품</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의료기관</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7916">
                <a:tc rowSpan="2">
                  <a:txBody>
                    <a:bodyPr/>
                    <a:lstStyle/>
                    <a:p>
                      <a:pPr algn="ctr" rtl="0" fontAlgn="ctr"/>
                      <a:r>
                        <a:rPr lang="en-US" altLang="ko-KR" sz="1100" b="1" i="0" u="none" strike="noStrike" smtClean="0">
                          <a:solidFill>
                            <a:schemeClr val="bg1"/>
                          </a:solidFill>
                          <a:latin typeface="+mn-ea"/>
                          <a:ea typeface="+mn-ea"/>
                        </a:rPr>
                        <a:t>’14</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86</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80</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rowSpan="2">
                  <a:txBody>
                    <a:bodyPr/>
                    <a:lstStyle/>
                    <a:p>
                      <a:pPr algn="ctr" rtl="0" fontAlgn="ctr"/>
                      <a:r>
                        <a:rPr lang="en-US" altLang="ko-KR" sz="1100" b="1" i="0" u="none" strike="noStrike" smtClean="0">
                          <a:solidFill>
                            <a:schemeClr val="bg1"/>
                          </a:solidFill>
                          <a:latin typeface="+mn-ea"/>
                          <a:ea typeface="+mn-ea"/>
                        </a:rPr>
                        <a:t>’15</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127</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90</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rowSpan="3">
                  <a:txBody>
                    <a:bodyPr/>
                    <a:lstStyle/>
                    <a:p>
                      <a:pPr algn="ctr" rtl="0" fontAlgn="ctr"/>
                      <a:r>
                        <a:rPr lang="en-US" altLang="ko-KR" sz="1100" b="1" i="0" u="none" strike="noStrike" smtClean="0">
                          <a:solidFill>
                            <a:schemeClr val="bg1"/>
                          </a:solidFill>
                          <a:latin typeface="+mn-ea"/>
                          <a:ea typeface="+mn-ea"/>
                        </a:rPr>
                        <a:t>‘16</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신규</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54</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폐업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78</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27916">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영업</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464</a:t>
                      </a:r>
                      <a:endParaRPr lang="ko-KR" altLang="en-US" sz="1100" b="0" i="0" u="none" strike="noStrike">
                        <a:solidFill>
                          <a:srgbClr val="000000"/>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274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215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100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35" name="직선 연결선 34"/>
          <p:cNvCxnSpPr/>
          <p:nvPr/>
        </p:nvCxnSpPr>
        <p:spPr>
          <a:xfrm>
            <a:off x="365327" y="4755640"/>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64927" y="4431604"/>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및 점당 매출액 현황</a:t>
            </a:r>
          </a:p>
        </p:txBody>
      </p:sp>
      <p:graphicFrame>
        <p:nvGraphicFramePr>
          <p:cNvPr id="37" name="표 36"/>
          <p:cNvGraphicFramePr>
            <a:graphicFrameLocks noGrp="1"/>
          </p:cNvGraphicFramePr>
          <p:nvPr>
            <p:extLst>
              <p:ext uri="{D42A27DB-BD31-4B8C-83A1-F6EECF244321}">
                <p14:modId xmlns:p14="http://schemas.microsoft.com/office/powerpoint/2010/main" val="2286836497"/>
              </p:ext>
            </p:extLst>
          </p:nvPr>
        </p:nvGraphicFramePr>
        <p:xfrm>
          <a:off x="372517" y="4829317"/>
          <a:ext cx="8506979" cy="1588974"/>
        </p:xfrm>
        <a:graphic>
          <a:graphicData uri="http://schemas.openxmlformats.org/drawingml/2006/table">
            <a:tbl>
              <a:tblPr/>
              <a:tblGrid>
                <a:gridCol w="563079"/>
                <a:gridCol w="419070"/>
                <a:gridCol w="752483"/>
                <a:gridCol w="752483"/>
                <a:gridCol w="752483"/>
                <a:gridCol w="752483"/>
                <a:gridCol w="752483"/>
                <a:gridCol w="752483"/>
                <a:gridCol w="752483"/>
                <a:gridCol w="752483"/>
                <a:gridCol w="752483"/>
                <a:gridCol w="752483"/>
              </a:tblGrid>
              <a:tr h="264829">
                <a:tc gridSpan="2">
                  <a:txBody>
                    <a:bodyPr/>
                    <a:lstStyle/>
                    <a:p>
                      <a:pPr algn="ctr" rtl="0" fontAlgn="ctr"/>
                      <a:r>
                        <a:rPr lang="ko-KR" altLang="en-US" sz="1100" b="1" i="0" u="none" strike="noStrike" smtClean="0">
                          <a:solidFill>
                            <a:schemeClr val="bg1"/>
                          </a:solidFill>
                          <a:latin typeface="+mn-ea"/>
                          <a:ea typeface="+mn-ea"/>
                        </a:rPr>
                        <a:t>업종</a:t>
                      </a:r>
                      <a:endParaRPr 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tx1"/>
                          </a:solidFill>
                          <a:latin typeface="+mn-ea"/>
                          <a:ea typeface="+mn-ea"/>
                        </a:rPr>
                        <a:t>일반음식</a:t>
                      </a:r>
                      <a:endParaRPr lang="en-US" altLang="ko-KR" sz="1100" b="1" i="0" u="none" strike="noStrike" smtClean="0">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보건</a:t>
                      </a:r>
                      <a:r>
                        <a:rPr lang="en-US" altLang="ko-KR" sz="1100" b="1" i="0" u="none" strike="noStrike" smtClean="0">
                          <a:solidFill>
                            <a:schemeClr val="tx1"/>
                          </a:solidFill>
                          <a:latin typeface="+mn-ea"/>
                          <a:ea typeface="+mn-ea"/>
                        </a:rPr>
                        <a:t>/</a:t>
                      </a:r>
                      <a:r>
                        <a:rPr lang="ko-KR" altLang="en-US" sz="1100" b="1" i="0" u="none" strike="noStrike" smtClean="0">
                          <a:solidFill>
                            <a:schemeClr val="tx1"/>
                          </a:solidFill>
                          <a:latin typeface="+mn-ea"/>
                          <a:ea typeface="+mn-ea"/>
                        </a:rPr>
                        <a:t>위생</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유흥주점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의류</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단란주점</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rgbClr val="FF0000"/>
                          </a:solidFill>
                          <a:latin typeface="+mn-ea"/>
                          <a:ea typeface="+mn-ea"/>
                        </a:rPr>
                        <a:t>휴게</a:t>
                      </a:r>
                      <a:endParaRPr lang="en-US" sz="11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음식료품</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신변잡화</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rgbClr val="3333FF"/>
                          </a:solidFill>
                          <a:latin typeface="+mn-ea"/>
                          <a:ea typeface="+mn-ea"/>
                        </a:rPr>
                        <a:t>레져용품</a:t>
                      </a:r>
                      <a:endParaRPr lang="en-US" sz="1100" b="1" i="0" u="none" strike="noStrike">
                        <a:solidFill>
                          <a:srgbClr val="3333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100" b="1" i="0" u="none" strike="noStrike" smtClean="0">
                          <a:solidFill>
                            <a:schemeClr val="tx1"/>
                          </a:solidFill>
                          <a:latin typeface="+mn-ea"/>
                          <a:ea typeface="+mn-ea"/>
                        </a:rPr>
                        <a:t>의료기관</a:t>
                      </a:r>
                      <a:endParaRPr lang="en-US" sz="11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4829">
                <a:tc gridSpan="2">
                  <a:txBody>
                    <a:bodyPr/>
                    <a:lstStyle/>
                    <a:p>
                      <a:pPr algn="ctr" rtl="0" fontAlgn="ctr"/>
                      <a:r>
                        <a:rPr lang="ko-KR" altLang="en-US" sz="1100" b="1" i="0" u="none" strike="noStrike" smtClean="0">
                          <a:solidFill>
                            <a:schemeClr val="bg1"/>
                          </a:solidFill>
                          <a:latin typeface="+mn-ea"/>
                          <a:ea typeface="+mn-ea"/>
                        </a:rPr>
                        <a:t>전체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13</a:t>
                      </a:r>
                      <a:r>
                        <a:rPr lang="ko-KR" altLang="en-US" sz="1000" b="0" i="0" u="none" strike="noStrike" smtClean="0">
                          <a:solidFill>
                            <a:schemeClr val="tx1"/>
                          </a:solidFill>
                          <a:latin typeface="+mn-ea"/>
                          <a:ea typeface="+mn-ea"/>
                        </a:rPr>
                        <a:t>년</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gridSpan="2">
                  <a:txBody>
                    <a:bodyPr/>
                    <a:lstStyle/>
                    <a:p>
                      <a:pPr algn="ctr" rtl="0" fontAlgn="ctr"/>
                      <a:r>
                        <a:rPr lang="ko-KR" altLang="en-US" sz="1100" b="1" i="0" u="none" strike="noStrike" smtClean="0">
                          <a:solidFill>
                            <a:schemeClr val="bg1"/>
                          </a:solidFill>
                          <a:latin typeface="+mn-ea"/>
                          <a:ea typeface="+mn-ea"/>
                        </a:rPr>
                        <a:t>영업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9</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9</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9</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3333FF"/>
                          </a:solidFill>
                          <a:latin typeface="+mn-ea"/>
                          <a:ea typeface="+mn-ea"/>
                        </a:rPr>
                        <a:t>14</a:t>
                      </a:r>
                      <a:r>
                        <a:rPr lang="ko-KR" altLang="en-US" sz="1000" b="0" i="0" u="none" strike="noStrike" smtClean="0">
                          <a:solidFill>
                            <a:srgbClr val="3333FF"/>
                          </a:solidFill>
                          <a:latin typeface="+mn-ea"/>
                          <a:ea typeface="+mn-ea"/>
                        </a:rPr>
                        <a:t>년 </a:t>
                      </a:r>
                      <a:r>
                        <a:rPr lang="en-US" altLang="ko-KR" sz="1000" b="0" i="0" u="none" strike="noStrike" smtClean="0">
                          <a:solidFill>
                            <a:srgbClr val="3333FF"/>
                          </a:solidFill>
                          <a:latin typeface="+mn-ea"/>
                          <a:ea typeface="+mn-ea"/>
                        </a:rPr>
                        <a:t>3</a:t>
                      </a:r>
                      <a:r>
                        <a:rPr lang="ko-KR" altLang="en-US" sz="1000" b="0" i="0" u="none" strike="noStrike" smtClean="0">
                          <a:solidFill>
                            <a:srgbClr val="3333FF"/>
                          </a:solidFill>
                          <a:latin typeface="+mn-ea"/>
                          <a:ea typeface="+mn-ea"/>
                        </a:rPr>
                        <a:t>개월</a:t>
                      </a:r>
                      <a:endParaRPr lang="ko-KR" altLang="en-US" sz="1000" b="0" i="0" u="none" strike="noStrike">
                        <a:solidFill>
                          <a:srgbClr val="3333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2</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gridSpan="2">
                  <a:txBody>
                    <a:bodyPr/>
                    <a:lstStyle/>
                    <a:p>
                      <a:pPr algn="ctr" rtl="0" fontAlgn="ctr"/>
                      <a:r>
                        <a:rPr lang="ko-KR" altLang="en-US" sz="1100" b="1" i="0" u="none" strike="noStrike" smtClean="0">
                          <a:solidFill>
                            <a:schemeClr val="bg1"/>
                          </a:solidFill>
                          <a:latin typeface="+mn-ea"/>
                          <a:ea typeface="+mn-ea"/>
                        </a:rPr>
                        <a:t>폐업 기준</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B w="28575" cap="flat" cmpd="sng" algn="ctr">
                      <a:solidFill>
                        <a:schemeClr val="bg1">
                          <a:lumMod val="75000"/>
                        </a:schemeClr>
                      </a:solidFill>
                      <a:prstDash val="solid"/>
                      <a:round/>
                      <a:headEnd type="none" w="med" len="med"/>
                      <a:tailEnd type="none" w="med" len="med"/>
                    </a:lnB>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8</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3</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2</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6</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264829">
                <a:tc rowSpan="2">
                  <a:txBody>
                    <a:bodyPr/>
                    <a:lstStyle/>
                    <a:p>
                      <a:pPr algn="ctr" rtl="0" fontAlgn="ctr"/>
                      <a:r>
                        <a:rPr lang="ko-KR" altLang="en-US" sz="1100" b="1" i="0" u="none" strike="noStrike" smtClean="0">
                          <a:solidFill>
                            <a:schemeClr val="bg1"/>
                          </a:solidFill>
                          <a:latin typeface="+mn-ea"/>
                          <a:ea typeface="+mn-ea"/>
                        </a:rPr>
                        <a:t>점당</a:t>
                      </a:r>
                      <a:endParaRPr lang="en-US" altLang="ko-KR" sz="1100" b="1" i="0" u="none" strike="noStrike" smtClean="0">
                        <a:solidFill>
                          <a:schemeClr val="bg1"/>
                        </a:solidFill>
                        <a:latin typeface="+mn-ea"/>
                        <a:ea typeface="+mn-ea"/>
                      </a:endParaRPr>
                    </a:p>
                    <a:p>
                      <a:pPr algn="ctr" rtl="0" fontAlgn="ctr"/>
                      <a:r>
                        <a:rPr lang="ko-KR" altLang="en-US" sz="1100" b="1" i="0" u="none" strike="noStrike" smtClean="0">
                          <a:solidFill>
                            <a:schemeClr val="bg1"/>
                          </a:solidFill>
                          <a:latin typeface="+mn-ea"/>
                          <a:ea typeface="+mn-ea"/>
                        </a:rPr>
                        <a:t>매출</a:t>
                      </a:r>
                      <a:endParaRPr lang="en-US" altLang="ko-KR" sz="1100" b="1" i="0" u="none" strike="noStrike" smtClean="0">
                        <a:solidFill>
                          <a:schemeClr val="bg1"/>
                        </a:solidFill>
                        <a:latin typeface="+mn-ea"/>
                        <a:ea typeface="+mn-ea"/>
                      </a:endParaRPr>
                    </a:p>
                    <a:p>
                      <a:pPr algn="ctr" rtl="0" fontAlgn="ctr"/>
                      <a:r>
                        <a:rPr lang="en-US" altLang="ko-KR" sz="1000" b="1" i="0" u="none" strike="noStrike" smtClean="0">
                          <a:solidFill>
                            <a:schemeClr val="bg1"/>
                          </a:solidFill>
                          <a:latin typeface="+mn-ea"/>
                          <a:ea typeface="+mn-ea"/>
                        </a:rPr>
                        <a:t>(</a:t>
                      </a:r>
                      <a:r>
                        <a:rPr lang="ko-KR" altLang="en-US" sz="1000" b="1" i="0" u="none" strike="noStrike" smtClean="0">
                          <a:solidFill>
                            <a:schemeClr val="bg1"/>
                          </a:solidFill>
                          <a:latin typeface="+mn-ea"/>
                          <a:ea typeface="+mn-ea"/>
                        </a:rPr>
                        <a:t>백만원</a:t>
                      </a:r>
                      <a:r>
                        <a:rPr lang="en-US" altLang="ko-KR" sz="1000" b="1" i="0" u="none" strike="noStrike" smtClean="0">
                          <a:solidFill>
                            <a:schemeClr val="bg1"/>
                          </a:solidFill>
                          <a:latin typeface="+mn-ea"/>
                          <a:ea typeface="+mn-ea"/>
                        </a:rPr>
                        <a:t>)</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0" marR="0" marT="4070" marB="0" anchor="ctr">
                    <a:lnL w="12700" cap="flat" cmpd="sng" algn="ctr">
                      <a:solidFill>
                        <a:schemeClr val="bg1">
                          <a:lumMod val="75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chemeClr val="tx1"/>
                          </a:solidFill>
                          <a:latin typeface="+mn-ea"/>
                          <a:ea typeface="+mn-ea"/>
                        </a:rPr>
                        <a:t>24</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11</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32</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23</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20</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9</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31</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13</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87</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28</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4829">
                <a:tc vMerge="1">
                  <a:txBody>
                    <a:bodyPr/>
                    <a:lstStyle/>
                    <a:p>
                      <a:pPr algn="ctr" rtl="0" fontAlgn="ct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chemeClr val="tx1"/>
                          </a:solidFill>
                          <a:latin typeface="+mn-ea"/>
                          <a:ea typeface="+mn-ea"/>
                        </a:rPr>
                        <a:t>27</a:t>
                      </a:r>
                      <a:endParaRPr lang="ko-KR" altLang="en-US" sz="1000" b="0" i="0" u="none" strike="noStrike">
                        <a:solidFill>
                          <a:schemeClr val="tx1"/>
                        </a:solidFill>
                        <a:latin typeface="+mn-ea"/>
                        <a:ea typeface="+mn-ea"/>
                      </a:endParaRPr>
                    </a:p>
                  </a:txBody>
                  <a:tcPr marL="0" marR="0" marT="4070" marB="0" anchor="ctr">
                    <a:lnL w="28575" cap="flat" cmpd="sng" algn="ctr">
                      <a:solidFill>
                        <a:schemeClr val="bg1">
                          <a:lumMod val="50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12</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36</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24</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23</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12</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39</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17</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92</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36</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9" name="TextBox 38"/>
          <p:cNvSpPr txBox="1"/>
          <p:nvPr/>
        </p:nvSpPr>
        <p:spPr>
          <a:xfrm>
            <a:off x="395536" y="4251584"/>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5" name="위쪽 화살표 14"/>
          <p:cNvSpPr/>
          <p:nvPr/>
        </p:nvSpPr>
        <p:spPr>
          <a:xfrm rot="10800000">
            <a:off x="1763688" y="3609020"/>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위쪽 화살표 15"/>
          <p:cNvSpPr/>
          <p:nvPr/>
        </p:nvSpPr>
        <p:spPr>
          <a:xfrm>
            <a:off x="1763688" y="2708920"/>
            <a:ext cx="288032" cy="74564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10800000">
            <a:off x="4031940" y="3609020"/>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10800000">
            <a:off x="5544108" y="3176972"/>
            <a:ext cx="288032" cy="77203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위쪽 화살표 27"/>
          <p:cNvSpPr/>
          <p:nvPr/>
        </p:nvSpPr>
        <p:spPr>
          <a:xfrm>
            <a:off x="5544108" y="2692967"/>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a:off x="7776356" y="3140968"/>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위쪽 화살표 45"/>
          <p:cNvSpPr/>
          <p:nvPr/>
        </p:nvSpPr>
        <p:spPr>
          <a:xfrm rot="10800000">
            <a:off x="2519773" y="3609020"/>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위쪽 화살표 46"/>
          <p:cNvSpPr/>
          <p:nvPr/>
        </p:nvSpPr>
        <p:spPr>
          <a:xfrm>
            <a:off x="2519773" y="2708920"/>
            <a:ext cx="288032" cy="74564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8" name="위쪽 화살표 47"/>
          <p:cNvSpPr/>
          <p:nvPr/>
        </p:nvSpPr>
        <p:spPr>
          <a:xfrm>
            <a:off x="3275856" y="2719362"/>
            <a:ext cx="288032" cy="74564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9" name="위쪽 화살표 48"/>
          <p:cNvSpPr/>
          <p:nvPr/>
        </p:nvSpPr>
        <p:spPr>
          <a:xfrm rot="10800000">
            <a:off x="3275856" y="3609853"/>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0" name="위쪽 화살표 49"/>
          <p:cNvSpPr/>
          <p:nvPr/>
        </p:nvSpPr>
        <p:spPr>
          <a:xfrm rot="10800000">
            <a:off x="4031941" y="2708920"/>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1" name="위쪽 화살표 50"/>
          <p:cNvSpPr/>
          <p:nvPr/>
        </p:nvSpPr>
        <p:spPr>
          <a:xfrm>
            <a:off x="4752021" y="2718529"/>
            <a:ext cx="288032" cy="74564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2" name="위쪽 화살표 51"/>
          <p:cNvSpPr/>
          <p:nvPr/>
        </p:nvSpPr>
        <p:spPr>
          <a:xfrm rot="10800000">
            <a:off x="4752021" y="3609020"/>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3" name="위쪽 화살표 52"/>
          <p:cNvSpPr/>
          <p:nvPr/>
        </p:nvSpPr>
        <p:spPr>
          <a:xfrm>
            <a:off x="6300192" y="2692966"/>
            <a:ext cx="288032" cy="125604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4" name="위쪽 화살표 53"/>
          <p:cNvSpPr/>
          <p:nvPr/>
        </p:nvSpPr>
        <p:spPr>
          <a:xfrm rot="10800000">
            <a:off x="7776356" y="2709754"/>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5" name="위쪽 화살표 54"/>
          <p:cNvSpPr/>
          <p:nvPr/>
        </p:nvSpPr>
        <p:spPr>
          <a:xfrm rot="10800000">
            <a:off x="7776356" y="3609854"/>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6" name="위쪽 화살표 55"/>
          <p:cNvSpPr/>
          <p:nvPr/>
        </p:nvSpPr>
        <p:spPr>
          <a:xfrm>
            <a:off x="8532440" y="2719362"/>
            <a:ext cx="288032" cy="74564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7" name="위쪽 화살표 56"/>
          <p:cNvSpPr/>
          <p:nvPr/>
        </p:nvSpPr>
        <p:spPr>
          <a:xfrm rot="5249393">
            <a:off x="5034122" y="2661839"/>
            <a:ext cx="288032" cy="698914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직사각형 32"/>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대부분 업종에서 개폐업이 활발하고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의료기관 업종은 개업추세</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의류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휴게 업종은 폐업추세이며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대부분 업종에서 </a:t>
            </a:r>
            <a:r>
              <a:rPr lang="en-US" altLang="ko-KR" sz="1600" spc="100">
                <a:ln>
                  <a:solidFill>
                    <a:prstClr val="black">
                      <a:alpha val="20000"/>
                    </a:prstClr>
                  </a:solidFill>
                </a:ln>
                <a:solidFill>
                  <a:srgbClr val="000000"/>
                </a:solidFill>
                <a:latin typeface="NOVA Bold"/>
                <a:ea typeface="NOVA Bold"/>
                <a:cs typeface="Arial" pitchFamily="34" charset="0"/>
              </a:rPr>
              <a:t>’16</a:t>
            </a:r>
            <a:r>
              <a:rPr lang="ko-KR" altLang="en-US" sz="1600" spc="100">
                <a:ln>
                  <a:solidFill>
                    <a:prstClr val="black">
                      <a:alpha val="20000"/>
                    </a:prstClr>
                  </a:solidFill>
                </a:ln>
                <a:solidFill>
                  <a:srgbClr val="000000"/>
                </a:solidFill>
                <a:latin typeface="NOVA Bold"/>
                <a:ea typeface="NOVA Bold"/>
                <a:cs typeface="Arial" pitchFamily="34" charset="0"/>
              </a:rPr>
              <a:t>년에 폐업이 증가하고</a:t>
            </a:r>
            <a:r>
              <a:rPr lang="en-US" altLang="ko-KR" sz="1600" spc="100">
                <a:ln>
                  <a:solidFill>
                    <a:prstClr val="black">
                      <a:alpha val="20000"/>
                    </a:prstClr>
                  </a:solidFill>
                </a:ln>
                <a:solidFill>
                  <a:srgbClr val="000000"/>
                </a:solidFill>
                <a:latin typeface="NOVA Bold"/>
                <a:ea typeface="NOVA Bold"/>
                <a:cs typeface="Arial" pitchFamily="34" charset="0"/>
              </a:rPr>
              <a:t>, ’15</a:t>
            </a:r>
            <a:r>
              <a:rPr lang="ko-KR" altLang="en-US" sz="1600" spc="100">
                <a:ln>
                  <a:solidFill>
                    <a:prstClr val="black">
                      <a:alpha val="20000"/>
                    </a:prstClr>
                  </a:solidFill>
                </a:ln>
                <a:solidFill>
                  <a:srgbClr val="000000"/>
                </a:solidFill>
                <a:latin typeface="NOVA Bold"/>
                <a:ea typeface="NOVA Bold"/>
                <a:cs typeface="Arial" pitchFamily="34" charset="0"/>
              </a:rPr>
              <a:t>년에 점당 매출이 증가함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38" name="TextBox 37"/>
          <p:cNvSpPr txBox="1"/>
          <p:nvPr/>
        </p:nvSpPr>
        <p:spPr>
          <a:xfrm>
            <a:off x="1563299"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40" name="TextBox 39"/>
          <p:cNvSpPr txBox="1"/>
          <p:nvPr/>
        </p:nvSpPr>
        <p:spPr>
          <a:xfrm>
            <a:off x="2339752"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41" name="TextBox 40"/>
          <p:cNvSpPr txBox="1"/>
          <p:nvPr/>
        </p:nvSpPr>
        <p:spPr>
          <a:xfrm>
            <a:off x="3836285"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42" name="TextBox 41"/>
          <p:cNvSpPr txBox="1"/>
          <p:nvPr/>
        </p:nvSpPr>
        <p:spPr>
          <a:xfrm>
            <a:off x="4572000"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43" name="TextBox 42"/>
          <p:cNvSpPr txBox="1"/>
          <p:nvPr/>
        </p:nvSpPr>
        <p:spPr>
          <a:xfrm>
            <a:off x="6084168"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44" name="TextBox 43"/>
          <p:cNvSpPr txBox="1"/>
          <p:nvPr/>
        </p:nvSpPr>
        <p:spPr>
          <a:xfrm>
            <a:off x="3131840"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45" name="TextBox 44"/>
          <p:cNvSpPr txBox="1"/>
          <p:nvPr/>
        </p:nvSpPr>
        <p:spPr>
          <a:xfrm>
            <a:off x="5328084"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59" name="TextBox 58"/>
          <p:cNvSpPr txBox="1"/>
          <p:nvPr/>
        </p:nvSpPr>
        <p:spPr>
          <a:xfrm>
            <a:off x="6840252"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60" name="TextBox 59"/>
          <p:cNvSpPr txBox="1"/>
          <p:nvPr/>
        </p:nvSpPr>
        <p:spPr>
          <a:xfrm>
            <a:off x="7596336"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
        <p:nvSpPr>
          <p:cNvPr id="61" name="TextBox 60"/>
          <p:cNvSpPr txBox="1"/>
          <p:nvPr/>
        </p:nvSpPr>
        <p:spPr>
          <a:xfrm>
            <a:off x="8357721" y="5517232"/>
            <a:ext cx="288032" cy="21352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a:solidFill>
                  <a:srgbClr val="3333FF"/>
                </a:solidFill>
                <a:cs typeface="Arial Narrow" pitchFamily="34" charset="0"/>
              </a:rPr>
              <a:t>∨</a:t>
            </a:r>
            <a:endParaRPr lang="ko-KR" altLang="en-US" sz="1500">
              <a:solidFill>
                <a:srgbClr val="3333FF"/>
              </a:solidFill>
              <a:cs typeface="Arial Narrow" pitchFamily="34" charset="0"/>
            </a:endParaRPr>
          </a:p>
        </p:txBody>
      </p:sp>
    </p:spTree>
    <p:extLst>
      <p:ext uri="{BB962C8B-B14F-4D97-AF65-F5344CB8AC3E}">
        <p14:creationId xmlns:p14="http://schemas.microsoft.com/office/powerpoint/2010/main" val="293275834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2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009913" y="3825044"/>
            <a:ext cx="4846563" cy="2415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관광지의 소비 특성별 구분</a:t>
            </a:r>
            <a:endParaRPr lang="ko-KR" altLang="en-US"/>
          </a:p>
        </p:txBody>
      </p:sp>
      <p:sp>
        <p:nvSpPr>
          <p:cNvPr id="91" name="제목 2"/>
          <p:cNvSpPr>
            <a:spLocks noGrp="1"/>
          </p:cNvSpPr>
          <p:nvPr>
            <p:ph type="title"/>
          </p:nvPr>
        </p:nvSpPr>
        <p:spPr>
          <a:xfrm>
            <a:off x="226706" y="188640"/>
            <a:ext cx="8136880" cy="274859"/>
          </a:xfrm>
        </p:spPr>
        <p:txBody>
          <a:bodyPr/>
          <a:lstStyle/>
          <a:p>
            <a:r>
              <a:rPr lang="ko-KR" altLang="en-US" smtClean="0"/>
              <a:t>      관광지 특성 및 소비 패턴</a:t>
            </a:r>
            <a:endParaRPr lang="ko-KR" altLang="en-US"/>
          </a:p>
        </p:txBody>
      </p:sp>
      <p:sp>
        <p:nvSpPr>
          <p:cNvPr id="92" name="모서리가 둥근 직사각형 91"/>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pic>
        <p:nvPicPr>
          <p:cNvPr id="112642"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199825" y="2060848"/>
            <a:ext cx="2172375" cy="2072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5" name="직사각형 154"/>
          <p:cNvSpPr/>
          <p:nvPr/>
        </p:nvSpPr>
        <p:spPr>
          <a:xfrm>
            <a:off x="395536" y="2168860"/>
            <a:ext cx="2178256"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300" spc="100">
                <a:ln>
                  <a:solidFill>
                    <a:prstClr val="black">
                      <a:alpha val="20000"/>
                    </a:prstClr>
                  </a:solidFill>
                </a:ln>
                <a:solidFill>
                  <a:srgbClr val="000000">
                    <a:lumMod val="75000"/>
                    <a:lumOff val="25000"/>
                  </a:srgbClr>
                </a:solidFill>
                <a:latin typeface="Calibri"/>
                <a:ea typeface="NOVA Bold"/>
                <a:cs typeface="Arial" pitchFamily="34" charset="0"/>
              </a:rPr>
              <a:t>소비 특성별 관광지 구분</a:t>
            </a:r>
            <a:endParaRPr lang="en-US" altLang="ko-KR" sz="13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56" name="직사각형 155"/>
          <p:cNvSpPr/>
          <p:nvPr/>
        </p:nvSpPr>
        <p:spPr>
          <a:xfrm>
            <a:off x="560334" y="2704160"/>
            <a:ext cx="180020" cy="180020"/>
          </a:xfrm>
          <a:prstGeom prst="rect">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57" name="직사각형 156"/>
          <p:cNvSpPr/>
          <p:nvPr/>
        </p:nvSpPr>
        <p:spPr>
          <a:xfrm>
            <a:off x="539552" y="2587602"/>
            <a:ext cx="1980220"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200" spc="100">
                <a:ln>
                  <a:solidFill>
                    <a:prstClr val="black">
                      <a:alpha val="20000"/>
                    </a:prstClr>
                  </a:solidFill>
                </a:ln>
                <a:solidFill>
                  <a:srgbClr val="000000">
                    <a:lumMod val="65000"/>
                    <a:lumOff val="35000"/>
                  </a:srgbClr>
                </a:solidFill>
                <a:latin typeface="Calibri"/>
                <a:ea typeface="NOVA Bold"/>
                <a:cs typeface="Arial" pitchFamily="34" charset="0"/>
              </a:rPr>
              <a:t>중국인 주요 관광지</a:t>
            </a:r>
            <a:endParaRPr lang="en-US" altLang="ko-KR" sz="1200" spc="100">
              <a:ln>
                <a:solidFill>
                  <a:prstClr val="black">
                    <a:alpha val="20000"/>
                  </a:prstClr>
                </a:solidFill>
              </a:ln>
              <a:solidFill>
                <a:srgbClr val="000000">
                  <a:lumMod val="65000"/>
                  <a:lumOff val="35000"/>
                </a:srgbClr>
              </a:solidFill>
              <a:latin typeface="Calibri"/>
              <a:ea typeface="NOVA Bold"/>
              <a:cs typeface="Arial" pitchFamily="34" charset="0"/>
            </a:endParaRPr>
          </a:p>
        </p:txBody>
      </p:sp>
      <p:sp>
        <p:nvSpPr>
          <p:cNvPr id="158" name="직사각형 157"/>
          <p:cNvSpPr/>
          <p:nvPr/>
        </p:nvSpPr>
        <p:spPr>
          <a:xfrm>
            <a:off x="550225" y="3581562"/>
            <a:ext cx="180020" cy="180020"/>
          </a:xfrm>
          <a:prstGeom prst="rect">
            <a:avLst/>
          </a:prstGeom>
          <a:solidFill>
            <a:srgbClr val="FFFF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59" name="직사각형 158"/>
          <p:cNvSpPr/>
          <p:nvPr/>
        </p:nvSpPr>
        <p:spPr>
          <a:xfrm>
            <a:off x="630779" y="3465004"/>
            <a:ext cx="1755650" cy="432048"/>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200" spc="100">
                <a:ln>
                  <a:solidFill>
                    <a:prstClr val="black">
                      <a:alpha val="20000"/>
                    </a:prstClr>
                  </a:solidFill>
                </a:ln>
                <a:solidFill>
                  <a:srgbClr val="000000">
                    <a:lumMod val="65000"/>
                    <a:lumOff val="35000"/>
                  </a:srgbClr>
                </a:solidFill>
                <a:latin typeface="Calibri"/>
                <a:ea typeface="NOVA Bold"/>
                <a:cs typeface="Arial" pitchFamily="34" charset="0"/>
              </a:rPr>
              <a:t>내국인 주요 관광지</a:t>
            </a:r>
            <a:endParaRPr lang="en-US" altLang="ko-KR" sz="1200" spc="100">
              <a:ln>
                <a:solidFill>
                  <a:prstClr val="black">
                    <a:alpha val="20000"/>
                  </a:prstClr>
                </a:solidFill>
              </a:ln>
              <a:solidFill>
                <a:srgbClr val="000000">
                  <a:lumMod val="65000"/>
                  <a:lumOff val="35000"/>
                </a:srgbClr>
              </a:solidFill>
              <a:latin typeface="Calibri"/>
              <a:ea typeface="NOVA Bold"/>
              <a:cs typeface="Arial" pitchFamily="34" charset="0"/>
            </a:endParaRPr>
          </a:p>
        </p:txBody>
      </p:sp>
      <p:sp>
        <p:nvSpPr>
          <p:cNvPr id="161" name="직사각형 160"/>
          <p:cNvSpPr/>
          <p:nvPr/>
        </p:nvSpPr>
        <p:spPr>
          <a:xfrm>
            <a:off x="560334" y="2913321"/>
            <a:ext cx="1826095" cy="371663"/>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2" name="직사각형 161"/>
          <p:cNvSpPr/>
          <p:nvPr/>
        </p:nvSpPr>
        <p:spPr>
          <a:xfrm>
            <a:off x="559816" y="3795138"/>
            <a:ext cx="2500016" cy="359645"/>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4" name="TextBox 163"/>
          <p:cNvSpPr txBox="1"/>
          <p:nvPr/>
        </p:nvSpPr>
        <p:spPr>
          <a:xfrm>
            <a:off x="622751" y="2990400"/>
            <a:ext cx="1854192" cy="18620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10000"/>
              </a:lnSpc>
              <a:spcBef>
                <a:spcPts val="400"/>
              </a:spcBef>
              <a:buClr>
                <a:srgbClr val="000000"/>
              </a:buClr>
              <a:buSzTx/>
            </a:pPr>
            <a:r>
              <a:rPr lang="ko-KR" altLang="en-US" sz="1100">
                <a:solidFill>
                  <a:srgbClr val="000000"/>
                </a:solidFill>
                <a:cs typeface="Arial Narrow" pitchFamily="34" charset="0"/>
              </a:rPr>
              <a:t>이호동</a:t>
            </a:r>
            <a:r>
              <a:rPr lang="en-US" altLang="ko-KR" sz="1100">
                <a:solidFill>
                  <a:srgbClr val="000000"/>
                </a:solidFill>
                <a:cs typeface="Arial Narrow" pitchFamily="34" charset="0"/>
              </a:rPr>
              <a:t>, </a:t>
            </a:r>
            <a:r>
              <a:rPr lang="ko-KR" altLang="en-US" sz="1100">
                <a:solidFill>
                  <a:srgbClr val="000000"/>
                </a:solidFill>
                <a:cs typeface="Arial Narrow" pitchFamily="34" charset="0"/>
              </a:rPr>
              <a:t>연동</a:t>
            </a:r>
            <a:r>
              <a:rPr lang="en-US" altLang="ko-KR" sz="1100">
                <a:solidFill>
                  <a:srgbClr val="000000"/>
                </a:solidFill>
                <a:cs typeface="Arial Narrow" pitchFamily="34" charset="0"/>
              </a:rPr>
              <a:t>, </a:t>
            </a:r>
            <a:r>
              <a:rPr lang="ko-KR" altLang="en-US" sz="1100">
                <a:solidFill>
                  <a:srgbClr val="000000"/>
                </a:solidFill>
                <a:cs typeface="Arial Narrow" pitchFamily="34" charset="0"/>
              </a:rPr>
              <a:t>아라동</a:t>
            </a:r>
            <a:r>
              <a:rPr lang="en-US" altLang="ko-KR" sz="1100">
                <a:solidFill>
                  <a:srgbClr val="000000"/>
                </a:solidFill>
                <a:cs typeface="Arial Narrow" pitchFamily="34" charset="0"/>
              </a:rPr>
              <a:t>, </a:t>
            </a:r>
            <a:r>
              <a:rPr lang="ko-KR" altLang="en-US" sz="1100">
                <a:solidFill>
                  <a:srgbClr val="000000"/>
                </a:solidFill>
                <a:cs typeface="Arial Narrow" pitchFamily="34" charset="0"/>
              </a:rPr>
              <a:t>예래동</a:t>
            </a:r>
            <a:endParaRPr lang="en-US" altLang="ko-KR" sz="1100">
              <a:solidFill>
                <a:srgbClr val="000000"/>
              </a:solidFill>
              <a:cs typeface="Arial Narrow" pitchFamily="34" charset="0"/>
            </a:endParaRPr>
          </a:p>
        </p:txBody>
      </p:sp>
      <p:sp>
        <p:nvSpPr>
          <p:cNvPr id="165" name="TextBox 164"/>
          <p:cNvSpPr txBox="1"/>
          <p:nvPr/>
        </p:nvSpPr>
        <p:spPr>
          <a:xfrm>
            <a:off x="616672" y="3861779"/>
            <a:ext cx="2623179" cy="18620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10000"/>
              </a:lnSpc>
              <a:spcBef>
                <a:spcPts val="400"/>
              </a:spcBef>
              <a:buClr>
                <a:srgbClr val="000000"/>
              </a:buClr>
              <a:buSzTx/>
            </a:pPr>
            <a:r>
              <a:rPr lang="ko-KR" altLang="en-US" sz="1100">
                <a:solidFill>
                  <a:srgbClr val="000000"/>
                </a:solidFill>
                <a:cs typeface="Arial Narrow" pitchFamily="34" charset="0"/>
              </a:rPr>
              <a:t>용담</a:t>
            </a:r>
            <a:r>
              <a:rPr lang="en-US" altLang="ko-KR" sz="1100">
                <a:solidFill>
                  <a:srgbClr val="000000"/>
                </a:solidFill>
                <a:cs typeface="Arial Narrow" pitchFamily="34" charset="0"/>
              </a:rPr>
              <a:t>2</a:t>
            </a:r>
            <a:r>
              <a:rPr lang="ko-KR" altLang="en-US" sz="1100">
                <a:solidFill>
                  <a:srgbClr val="000000"/>
                </a:solidFill>
                <a:cs typeface="Arial Narrow" pitchFamily="34" charset="0"/>
              </a:rPr>
              <a:t>동</a:t>
            </a:r>
            <a:r>
              <a:rPr lang="en-US" altLang="ko-KR" sz="1100">
                <a:solidFill>
                  <a:srgbClr val="000000"/>
                </a:solidFill>
                <a:cs typeface="Arial Narrow" pitchFamily="34" charset="0"/>
              </a:rPr>
              <a:t>, </a:t>
            </a:r>
            <a:r>
              <a:rPr lang="ko-KR" altLang="en-US" sz="1100">
                <a:solidFill>
                  <a:srgbClr val="000000"/>
                </a:solidFill>
                <a:cs typeface="Arial Narrow" pitchFamily="34" charset="0"/>
              </a:rPr>
              <a:t>중문동</a:t>
            </a:r>
            <a:r>
              <a:rPr lang="en-US" altLang="ko-KR" sz="1100">
                <a:solidFill>
                  <a:srgbClr val="000000"/>
                </a:solidFill>
                <a:cs typeface="Arial Narrow" pitchFamily="34" charset="0"/>
              </a:rPr>
              <a:t>, </a:t>
            </a:r>
            <a:r>
              <a:rPr lang="ko-KR" altLang="en-US" sz="1100">
                <a:solidFill>
                  <a:srgbClr val="000000"/>
                </a:solidFill>
                <a:cs typeface="Arial Narrow" pitchFamily="34" charset="0"/>
              </a:rPr>
              <a:t>성산읍</a:t>
            </a:r>
            <a:r>
              <a:rPr lang="en-US" altLang="ko-KR" sz="1100">
                <a:solidFill>
                  <a:srgbClr val="000000"/>
                </a:solidFill>
                <a:cs typeface="Arial Narrow" pitchFamily="34" charset="0"/>
              </a:rPr>
              <a:t>, </a:t>
            </a:r>
            <a:r>
              <a:rPr lang="ko-KR" altLang="en-US" sz="1100">
                <a:solidFill>
                  <a:srgbClr val="000000"/>
                </a:solidFill>
                <a:cs typeface="Arial Narrow" pitchFamily="34" charset="0"/>
              </a:rPr>
              <a:t>안덕면</a:t>
            </a:r>
            <a:r>
              <a:rPr lang="en-US" altLang="ko-KR" sz="1100">
                <a:solidFill>
                  <a:srgbClr val="000000"/>
                </a:solidFill>
                <a:cs typeface="Arial Narrow" pitchFamily="34" charset="0"/>
              </a:rPr>
              <a:t>, </a:t>
            </a:r>
            <a:r>
              <a:rPr lang="ko-KR" altLang="en-US" sz="1100">
                <a:solidFill>
                  <a:srgbClr val="000000"/>
                </a:solidFill>
                <a:cs typeface="Arial Narrow" pitchFamily="34" charset="0"/>
              </a:rPr>
              <a:t>우도면</a:t>
            </a:r>
            <a:endParaRPr lang="en-US" altLang="ko-KR" sz="1100">
              <a:solidFill>
                <a:srgbClr val="000000"/>
              </a:solidFill>
              <a:cs typeface="Arial Narrow" pitchFamily="34" charset="0"/>
            </a:endParaRPr>
          </a:p>
        </p:txBody>
      </p:sp>
      <p:sp>
        <p:nvSpPr>
          <p:cNvPr id="169" name="직사각형 168"/>
          <p:cNvSpPr/>
          <p:nvPr/>
        </p:nvSpPr>
        <p:spPr>
          <a:xfrm>
            <a:off x="179512" y="1196752"/>
            <a:ext cx="884579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내국인과 중국인 관광객의 소비 비중에 따라 관광지 특성을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가지 형태로 분류</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동지역과 읍면지역 구분 없이 같은 소비 특성을 가진 지역을 함께 분석</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0" name="모서리가 둥근 직사각형 169"/>
          <p:cNvSpPr/>
          <p:nvPr/>
        </p:nvSpPr>
        <p:spPr>
          <a:xfrm>
            <a:off x="179512" y="2024844"/>
            <a:ext cx="8748972" cy="4288182"/>
          </a:xfrm>
          <a:prstGeom prst="roundRect">
            <a:avLst>
              <a:gd name="adj" fmla="val 1618"/>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9" name="직선 연결선 8"/>
          <p:cNvCxnSpPr/>
          <p:nvPr/>
        </p:nvCxnSpPr>
        <p:spPr>
          <a:xfrm flipH="1">
            <a:off x="6372200" y="3398168"/>
            <a:ext cx="0" cy="734763"/>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1" name="직선 연결선 170"/>
          <p:cNvCxnSpPr>
            <a:stCxn id="112642" idx="2"/>
          </p:cNvCxnSpPr>
          <p:nvPr/>
        </p:nvCxnSpPr>
        <p:spPr>
          <a:xfrm>
            <a:off x="5286013" y="4132931"/>
            <a:ext cx="438115" cy="8815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74" name="Picture 28"/>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286012" y="5049180"/>
            <a:ext cx="1410224" cy="1023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939188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 속성 현황</a:t>
            </a:r>
            <a:endParaRPr lang="ko-KR" altLang="en-US"/>
          </a:p>
        </p:txBody>
      </p:sp>
      <p:sp>
        <p:nvSpPr>
          <p:cNvPr id="3" name="제목 2"/>
          <p:cNvSpPr>
            <a:spLocks noGrp="1"/>
          </p:cNvSpPr>
          <p:nvPr>
            <p:ph type="title"/>
          </p:nvPr>
        </p:nvSpPr>
        <p:spPr/>
        <p:txBody>
          <a:bodyPr/>
          <a:lstStyle/>
          <a:p>
            <a:r>
              <a:rPr lang="ko-KR" altLang="en-US" smtClean="0"/>
              <a:t>     서귀</a:t>
            </a:r>
            <a:r>
              <a:rPr lang="ko-KR" altLang="en-US"/>
              <a:t>포</a:t>
            </a:r>
            <a:r>
              <a:rPr lang="ko-KR" altLang="en-US" smtClean="0"/>
              <a:t> 중앙동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9</a:t>
            </a:r>
            <a:endParaRPr lang="ko-KR" altLang="en-US" b="1">
              <a:solidFill>
                <a:srgbClr val="FFFFFF"/>
              </a:solidFill>
              <a:latin typeface="Arial" pitchFamily="34" charset="0"/>
              <a:cs typeface="Arial" pitchFamily="34" charset="0"/>
            </a:endParaRPr>
          </a:p>
        </p:txBody>
      </p:sp>
      <p:cxnSp>
        <p:nvCxnSpPr>
          <p:cNvPr id="16" name="직선 연결선 15"/>
          <p:cNvCxnSpPr/>
          <p:nvPr/>
        </p:nvCxnSpPr>
        <p:spPr>
          <a:xfrm>
            <a:off x="503948" y="3028334"/>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03548" y="2704298"/>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8" name="직선 연결선 17"/>
          <p:cNvCxnSpPr/>
          <p:nvPr/>
        </p:nvCxnSpPr>
        <p:spPr>
          <a:xfrm>
            <a:off x="4103948" y="2282893"/>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103948" y="1993629"/>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0" name="표 19"/>
          <p:cNvGraphicFramePr>
            <a:graphicFrameLocks noGrp="1"/>
          </p:cNvGraphicFramePr>
          <p:nvPr>
            <p:extLst>
              <p:ext uri="{D42A27DB-BD31-4B8C-83A1-F6EECF244321}">
                <p14:modId xmlns:p14="http://schemas.microsoft.com/office/powerpoint/2010/main" val="489586119"/>
              </p:ext>
            </p:extLst>
          </p:nvPr>
        </p:nvGraphicFramePr>
        <p:xfrm>
          <a:off x="4103947" y="2355641"/>
          <a:ext cx="4752129" cy="1007372"/>
        </p:xfrm>
        <a:graphic>
          <a:graphicData uri="http://schemas.openxmlformats.org/drawingml/2006/table">
            <a:tbl>
              <a:tblPr/>
              <a:tblGrid>
                <a:gridCol w="648073"/>
                <a:gridCol w="630070"/>
                <a:gridCol w="630070"/>
                <a:gridCol w="710979"/>
                <a:gridCol w="710979"/>
                <a:gridCol w="710979"/>
                <a:gridCol w="710979"/>
              </a:tblGrid>
              <a:tr h="253777">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성별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100" b="1" i="0" u="none" strike="noStrike" smtClean="0">
                          <a:solidFill>
                            <a:schemeClr val="bg1"/>
                          </a:solidFill>
                          <a:latin typeface="+mn-ea"/>
                          <a:ea typeface="+mn-ea"/>
                        </a:rPr>
                        <a:t>연령대별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377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남</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여</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 이하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 이상</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990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49909">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2" name="표 21"/>
          <p:cNvGraphicFramePr>
            <a:graphicFrameLocks noGrp="1"/>
          </p:cNvGraphicFramePr>
          <p:nvPr>
            <p:extLst>
              <p:ext uri="{D42A27DB-BD31-4B8C-83A1-F6EECF244321}">
                <p14:modId xmlns:p14="http://schemas.microsoft.com/office/powerpoint/2010/main" val="1608830941"/>
              </p:ext>
            </p:extLst>
          </p:nvPr>
        </p:nvGraphicFramePr>
        <p:xfrm>
          <a:off x="4103945" y="3974589"/>
          <a:ext cx="4752531" cy="923514"/>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시간대별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요일</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8~18</a:t>
                      </a:r>
                      <a:r>
                        <a:rPr lang="ko-KR" altLang="en-US" sz="1100" b="1" i="0" u="none" strike="noStrike" smtClean="0">
                          <a:solidFill>
                            <a:schemeClr val="bg1"/>
                          </a:solidFill>
                          <a:latin typeface="+mn-ea"/>
                          <a:ea typeface="+mn-ea"/>
                        </a:rPr>
                        <a:t>시</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18~8</a:t>
                      </a:r>
                      <a:r>
                        <a:rPr lang="ko-KR" altLang="en-US" sz="1100" b="1" i="0" u="none" strike="noStrike" smtClean="0">
                          <a:solidFill>
                            <a:schemeClr val="bg1"/>
                          </a:solidFill>
                          <a:latin typeface="+mn-ea"/>
                          <a:ea typeface="+mn-ea"/>
                        </a:rPr>
                        <a:t>시</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주말</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주중</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615041"/>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1263714813"/>
              </p:ext>
            </p:extLst>
          </p:nvPr>
        </p:nvGraphicFramePr>
        <p:xfrm>
          <a:off x="431540" y="5018705"/>
          <a:ext cx="3276364" cy="864096"/>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인당 건수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인당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건당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303,559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57,103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259,961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50,770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46697"/>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623153"/>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8" name="모서리가 둥근 직사각형 27"/>
          <p:cNvSpPr/>
          <p:nvPr/>
        </p:nvSpPr>
        <p:spPr>
          <a:xfrm>
            <a:off x="341516" y="2249853"/>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9" name="표 28"/>
          <p:cNvGraphicFramePr>
            <a:graphicFrameLocks noGrp="1"/>
          </p:cNvGraphicFramePr>
          <p:nvPr>
            <p:extLst>
              <p:ext uri="{D42A27DB-BD31-4B8C-83A1-F6EECF244321}">
                <p14:modId xmlns:p14="http://schemas.microsoft.com/office/powerpoint/2010/main" val="3255632367"/>
              </p:ext>
            </p:extLst>
          </p:nvPr>
        </p:nvGraphicFramePr>
        <p:xfrm>
          <a:off x="4103948" y="5594768"/>
          <a:ext cx="4752526" cy="730388"/>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1~3</a:t>
                      </a:r>
                      <a:r>
                        <a:rPr lang="en-US" sz="1100" b="1" i="0" u="none" strike="noStrike" baseline="0" smtClean="0">
                          <a:solidFill>
                            <a:schemeClr val="bg1"/>
                          </a:solidFill>
                          <a:latin typeface="+mn-ea"/>
                          <a:ea typeface="+mn-ea"/>
                        </a:rPr>
                        <a:t>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3~5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 Km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1" name="TextBox 30"/>
          <p:cNvSpPr txBox="1"/>
          <p:nvPr/>
        </p:nvSpPr>
        <p:spPr>
          <a:xfrm>
            <a:off x="4103948" y="5234729"/>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cxnSp>
        <p:nvCxnSpPr>
          <p:cNvPr id="33" name="직선 연결선 32"/>
          <p:cNvCxnSpPr/>
          <p:nvPr/>
        </p:nvCxnSpPr>
        <p:spPr>
          <a:xfrm>
            <a:off x="4139952" y="3903073"/>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4139952" y="5523253"/>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42" name="표 41"/>
          <p:cNvGraphicFramePr>
            <a:graphicFrameLocks noGrp="1"/>
          </p:cNvGraphicFramePr>
          <p:nvPr>
            <p:extLst>
              <p:ext uri="{D42A27DB-BD31-4B8C-83A1-F6EECF244321}">
                <p14:modId xmlns:p14="http://schemas.microsoft.com/office/powerpoint/2010/main" val="936975579"/>
              </p:ext>
            </p:extLst>
          </p:nvPr>
        </p:nvGraphicFramePr>
        <p:xfrm>
          <a:off x="478612" y="3136346"/>
          <a:ext cx="3229291" cy="915414"/>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고객수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거래건수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거래금액</a:t>
                      </a:r>
                      <a:endParaRPr lang="en-US" altLang="ko-KR" sz="1100" b="1" i="0" u="none" strike="noStrike" smtClean="0">
                        <a:solidFill>
                          <a:schemeClr val="bg1"/>
                        </a:solidFill>
                        <a:latin typeface="+mn-ea"/>
                        <a:ea typeface="+mn-ea"/>
                      </a:endParaRPr>
                    </a:p>
                    <a:p>
                      <a:pPr algn="ctr" rtl="0" fontAlgn="ctr"/>
                      <a:r>
                        <a:rPr lang="en-US"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백만원</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121,059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643,553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36,749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192,963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988,037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50,163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7" name="위쪽 화살표 36"/>
          <p:cNvSpPr/>
          <p:nvPr/>
        </p:nvSpPr>
        <p:spPr>
          <a:xfrm rot="10800000">
            <a:off x="3419873" y="5404014"/>
            <a:ext cx="288032" cy="39604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a:off x="1691680" y="3574652"/>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a:off x="2591780" y="3574652"/>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a:off x="6462010" y="2920745"/>
            <a:ext cx="288032" cy="37026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위쪽 화살표 42"/>
          <p:cNvSpPr/>
          <p:nvPr/>
        </p:nvSpPr>
        <p:spPr>
          <a:xfrm rot="10800000">
            <a:off x="8604448" y="2947991"/>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9" name="위쪽 화살표 58"/>
          <p:cNvSpPr/>
          <p:nvPr/>
        </p:nvSpPr>
        <p:spPr>
          <a:xfrm>
            <a:off x="5688124" y="2920745"/>
            <a:ext cx="288032" cy="37026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0" name="위쪽 화살표 59"/>
          <p:cNvSpPr/>
          <p:nvPr/>
        </p:nvSpPr>
        <p:spPr>
          <a:xfrm rot="10800000">
            <a:off x="5076056" y="2930965"/>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a:off x="6606026" y="4479137"/>
            <a:ext cx="288032" cy="36004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10800000">
            <a:off x="5652120" y="4506623"/>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3" name="위쪽 화살표 62"/>
          <p:cNvSpPr/>
          <p:nvPr/>
        </p:nvSpPr>
        <p:spPr>
          <a:xfrm>
            <a:off x="7596336" y="4479137"/>
            <a:ext cx="288032" cy="36004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4" name="위쪽 화살표 63"/>
          <p:cNvSpPr/>
          <p:nvPr/>
        </p:nvSpPr>
        <p:spPr>
          <a:xfrm rot="10800000">
            <a:off x="8568444" y="4506623"/>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5" name="위쪽 화살표 64"/>
          <p:cNvSpPr/>
          <p:nvPr/>
        </p:nvSpPr>
        <p:spPr>
          <a:xfrm>
            <a:off x="8532440" y="5893238"/>
            <a:ext cx="288032" cy="38609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6" name="위쪽 화살표 65"/>
          <p:cNvSpPr/>
          <p:nvPr/>
        </p:nvSpPr>
        <p:spPr>
          <a:xfrm>
            <a:off x="3419872" y="3574652"/>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7" name="위쪽 화살표 66"/>
          <p:cNvSpPr/>
          <p:nvPr/>
        </p:nvSpPr>
        <p:spPr>
          <a:xfrm>
            <a:off x="1655676" y="5374852"/>
            <a:ext cx="288032" cy="40042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8" name="위쪽 화살표 67"/>
          <p:cNvSpPr/>
          <p:nvPr/>
        </p:nvSpPr>
        <p:spPr>
          <a:xfrm rot="10800000">
            <a:off x="2555776" y="5379239"/>
            <a:ext cx="288032" cy="39604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9" name="위쪽 화살표 68"/>
          <p:cNvSpPr/>
          <p:nvPr/>
        </p:nvSpPr>
        <p:spPr>
          <a:xfrm rot="10800000">
            <a:off x="7848364" y="2947991"/>
            <a:ext cx="288032" cy="37901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0" name="위쪽 화살표 69"/>
          <p:cNvSpPr/>
          <p:nvPr/>
        </p:nvSpPr>
        <p:spPr>
          <a:xfrm rot="10800000">
            <a:off x="5582910" y="5893238"/>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1" name="위쪽 화살표 70"/>
          <p:cNvSpPr/>
          <p:nvPr/>
        </p:nvSpPr>
        <p:spPr>
          <a:xfrm rot="10800000">
            <a:off x="6606026" y="5893238"/>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2" name="위쪽 화살표 71"/>
          <p:cNvSpPr/>
          <p:nvPr/>
        </p:nvSpPr>
        <p:spPr>
          <a:xfrm rot="10800000">
            <a:off x="7560332" y="5893238"/>
            <a:ext cx="288032" cy="36855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직사각형 43"/>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증가로 인해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 모두 증가 추세이고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금액 감소로 인해 인당 금액이 감소하며</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 이하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 시간대 거래금액 비율이 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5" name="타원 44"/>
          <p:cNvSpPr/>
          <p:nvPr/>
        </p:nvSpPr>
        <p:spPr>
          <a:xfrm>
            <a:off x="1079612" y="3465004"/>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타원 45"/>
          <p:cNvSpPr/>
          <p:nvPr/>
        </p:nvSpPr>
        <p:spPr>
          <a:xfrm>
            <a:off x="1979712" y="3465004"/>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타원 46"/>
          <p:cNvSpPr/>
          <p:nvPr/>
        </p:nvSpPr>
        <p:spPr>
          <a:xfrm>
            <a:off x="2879812" y="3465004"/>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8" name="구부러진 연결선 47"/>
          <p:cNvCxnSpPr>
            <a:stCxn id="49" idx="4"/>
            <a:endCxn id="50" idx="4"/>
          </p:cNvCxnSpPr>
          <p:nvPr/>
        </p:nvCxnSpPr>
        <p:spPr>
          <a:xfrm rot="5400000">
            <a:off x="2861810" y="5427223"/>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타원 48"/>
          <p:cNvSpPr/>
          <p:nvPr/>
        </p:nvSpPr>
        <p:spPr>
          <a:xfrm>
            <a:off x="2879812" y="5301208"/>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0" name="타원 49"/>
          <p:cNvSpPr/>
          <p:nvPr/>
        </p:nvSpPr>
        <p:spPr>
          <a:xfrm>
            <a:off x="1979712" y="5301208"/>
            <a:ext cx="864096" cy="5760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51" name="구부러진 연결선 50"/>
          <p:cNvCxnSpPr>
            <a:stCxn id="45" idx="4"/>
            <a:endCxn id="46" idx="4"/>
          </p:cNvCxnSpPr>
          <p:nvPr/>
        </p:nvCxnSpPr>
        <p:spPr>
          <a:xfrm rot="16200000" flipH="1">
            <a:off x="1961710" y="3591019"/>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구부러진 연결선 51"/>
          <p:cNvCxnSpPr>
            <a:stCxn id="45" idx="4"/>
            <a:endCxn id="47" idx="4"/>
          </p:cNvCxnSpPr>
          <p:nvPr/>
        </p:nvCxnSpPr>
        <p:spPr>
          <a:xfrm rot="16200000" flipH="1">
            <a:off x="2411760" y="3140969"/>
            <a:ext cx="12700" cy="18002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91074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소비패턴 분석</a:t>
            </a:r>
            <a:endParaRPr lang="ko-KR" altLang="en-US"/>
          </a:p>
        </p:txBody>
      </p:sp>
      <p:sp>
        <p:nvSpPr>
          <p:cNvPr id="3" name="제목 2"/>
          <p:cNvSpPr>
            <a:spLocks noGrp="1"/>
          </p:cNvSpPr>
          <p:nvPr>
            <p:ph type="title"/>
          </p:nvPr>
        </p:nvSpPr>
        <p:spPr/>
        <p:txBody>
          <a:bodyPr/>
          <a:lstStyle/>
          <a:p>
            <a:r>
              <a:rPr lang="ko-KR" altLang="en-US" smtClean="0"/>
              <a:t>     서귀</a:t>
            </a:r>
            <a:r>
              <a:rPr lang="ko-KR" altLang="en-US"/>
              <a:t>포</a:t>
            </a:r>
            <a:r>
              <a:rPr lang="ko-KR" altLang="en-US" smtClean="0"/>
              <a:t> 중앙동 상권 업종 및 소비패턴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95536" y="2240868"/>
            <a:ext cx="838893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6496" y="1952836"/>
            <a:ext cx="827596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 고객 유형별 고객 추이분석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월별 고객 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44" name="TextBox 43"/>
          <p:cNvSpPr txBox="1"/>
          <p:nvPr/>
        </p:nvSpPr>
        <p:spPr>
          <a:xfrm>
            <a:off x="359532" y="4509120"/>
            <a:ext cx="8424936"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 고객 유형별 패턴분석</a:t>
            </a:r>
          </a:p>
        </p:txBody>
      </p:sp>
      <p:cxnSp>
        <p:nvCxnSpPr>
          <p:cNvPr id="45" name="직선 연결선 44"/>
          <p:cNvCxnSpPr/>
          <p:nvPr/>
        </p:nvCxnSpPr>
        <p:spPr>
          <a:xfrm>
            <a:off x="359532" y="4833156"/>
            <a:ext cx="8424936"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6552220" y="2312875"/>
            <a:ext cx="2232248" cy="1999843"/>
          </a:xfrm>
          <a:prstGeom prst="rect">
            <a:avLst/>
          </a:prstGeom>
          <a:noFill/>
          <a:ln w="28575" cap="flat" cmpd="sng" algn="ctr">
            <a:solidFill>
              <a:sysClr val="window" lastClr="FFFFFF">
                <a:lumMod val="50000"/>
              </a:sysClr>
            </a:solidFill>
            <a:prstDash val="sysDot"/>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lgn="l"/>
              </a:tabLst>
            </a:pPr>
            <a:r>
              <a:rPr lang="ko-KR" altLang="en-US" sz="1200" kern="0" spc="-60">
                <a:solidFill>
                  <a:srgbClr val="000000"/>
                </a:solidFill>
              </a:rPr>
              <a:t>제주도민</a:t>
            </a:r>
            <a:r>
              <a:rPr lang="en-US" altLang="ko-KR" sz="1200" kern="0" spc="-60">
                <a:solidFill>
                  <a:srgbClr val="000000"/>
                </a:solidFill>
              </a:rPr>
              <a:t>, </a:t>
            </a:r>
            <a:r>
              <a:rPr lang="ko-KR" altLang="en-US" sz="1200" kern="0" spc="-60">
                <a:solidFill>
                  <a:srgbClr val="000000"/>
                </a:solidFill>
              </a:rPr>
              <a:t>국내관광객 모두 증가 추세이나 중국관광객은 </a:t>
            </a:r>
            <a:r>
              <a:rPr lang="en-US" altLang="ko-KR" sz="1200" kern="0" spc="-60">
                <a:solidFill>
                  <a:srgbClr val="000000"/>
                </a:solidFill>
              </a:rPr>
              <a:t>’16</a:t>
            </a:r>
            <a:r>
              <a:rPr lang="ko-KR" altLang="en-US" sz="1200" kern="0" spc="-60">
                <a:solidFill>
                  <a:srgbClr val="000000"/>
                </a:solidFill>
              </a:rPr>
              <a:t>년 상반기에만 증가함</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1450" indent="-171450" latinLnBrk="0">
              <a:buFontTx/>
              <a:buChar char="-"/>
              <a:tabLst>
                <a:tab pos="177800" algn="l"/>
              </a:tabLst>
            </a:pPr>
            <a:r>
              <a:rPr lang="ko-KR" altLang="en-US" sz="1200" kern="0" spc="-60">
                <a:solidFill>
                  <a:srgbClr val="000000"/>
                </a:solidFill>
              </a:rPr>
              <a:t>타 상권에 비해 여름시즌  국내관광객 고객 수 급증함</a:t>
            </a:r>
            <a:endParaRPr lang="en-US" altLang="ko-KR" sz="1200" kern="0" spc="-60">
              <a:solidFill>
                <a:srgbClr val="000000"/>
              </a:solidFill>
            </a:endParaRPr>
          </a:p>
          <a:p>
            <a:pPr marL="171450" indent="-171450" latinLnBrk="0">
              <a:buFontTx/>
              <a:buChar char="-"/>
              <a:tabLst>
                <a:tab pos="177800" algn="l"/>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제주도민만 고객 수</a:t>
            </a:r>
            <a:r>
              <a:rPr lang="en-US" altLang="ko-KR" sz="1200" kern="0" spc="-60">
                <a:solidFill>
                  <a:srgbClr val="000000"/>
                </a:solidFill>
              </a:rPr>
              <a:t>, </a:t>
            </a:r>
            <a:r>
              <a:rPr lang="ko-KR" altLang="en-US" sz="1200" kern="0" spc="-60">
                <a:solidFill>
                  <a:srgbClr val="000000"/>
                </a:solidFill>
              </a:rPr>
              <a:t>인당 건수</a:t>
            </a:r>
            <a:r>
              <a:rPr lang="en-US" altLang="ko-KR" sz="1200" kern="0" spc="-60">
                <a:solidFill>
                  <a:srgbClr val="000000"/>
                </a:solidFill>
              </a:rPr>
              <a:t>, </a:t>
            </a:r>
            <a:r>
              <a:rPr lang="ko-KR" altLang="en-US" sz="1200" kern="0" spc="-60">
                <a:solidFill>
                  <a:srgbClr val="000000"/>
                </a:solidFill>
              </a:rPr>
              <a:t>인당 금액이 지속적으로 증가하는 추세임</a:t>
            </a:r>
            <a:endParaRPr lang="ko-KR" altLang="en-US" sz="1200" kern="0">
              <a:solidFill>
                <a:prstClr val="black"/>
              </a:solidFill>
              <a:latin typeface="NOVA Bold"/>
            </a:endParaRPr>
          </a:p>
        </p:txBody>
      </p:sp>
      <p:pic>
        <p:nvPicPr>
          <p:cNvPr id="1454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9532" y="2312875"/>
            <a:ext cx="6103249" cy="1999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 name="표 14"/>
          <p:cNvGraphicFramePr>
            <a:graphicFrameLocks noGrp="1"/>
          </p:cNvGraphicFramePr>
          <p:nvPr>
            <p:extLst>
              <p:ext uri="{D42A27DB-BD31-4B8C-83A1-F6EECF244321}">
                <p14:modId xmlns:p14="http://schemas.microsoft.com/office/powerpoint/2010/main" val="1447723254"/>
              </p:ext>
            </p:extLst>
          </p:nvPr>
        </p:nvGraphicFramePr>
        <p:xfrm>
          <a:off x="341516" y="4901234"/>
          <a:ext cx="8442946" cy="1516098"/>
        </p:xfrm>
        <a:graphic>
          <a:graphicData uri="http://schemas.openxmlformats.org/drawingml/2006/table">
            <a:tbl>
              <a:tblPr/>
              <a:tblGrid>
                <a:gridCol w="497741"/>
                <a:gridCol w="497741"/>
                <a:gridCol w="620622"/>
                <a:gridCol w="620622"/>
                <a:gridCol w="620622"/>
                <a:gridCol w="620622"/>
                <a:gridCol w="620622"/>
                <a:gridCol w="620622"/>
                <a:gridCol w="620622"/>
                <a:gridCol w="620622"/>
                <a:gridCol w="620622"/>
                <a:gridCol w="620622"/>
                <a:gridCol w="620622"/>
                <a:gridCol w="620622"/>
              </a:tblGrid>
              <a:tr h="255277">
                <a:tc gridSpan="2">
                  <a:txBody>
                    <a:bodyPr/>
                    <a:lstStyle/>
                    <a:p>
                      <a:pPr algn="ctr" rtl="0" fontAlgn="ctr"/>
                      <a:r>
                        <a:rPr lang="ko-KR" altLang="en-US" sz="1000" b="1" i="0" u="none" strike="noStrike" smtClean="0">
                          <a:solidFill>
                            <a:schemeClr val="bg1"/>
                          </a:solidFill>
                          <a:latin typeface="+mn-ea"/>
                          <a:ea typeface="+mn-ea"/>
                        </a:rPr>
                        <a:t>고객 구분</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tcPr>
                </a:tc>
                <a:tc gridSpan="4">
                  <a:txBody>
                    <a:bodyPr/>
                    <a:lstStyle/>
                    <a:p>
                      <a:pPr algn="ctr" rtl="0" fontAlgn="ctr"/>
                      <a:r>
                        <a:rPr lang="ko-KR" altLang="en-US" sz="1000" b="1" i="0" u="none" strike="noStrike" smtClean="0">
                          <a:solidFill>
                            <a:schemeClr val="bg1"/>
                          </a:solidFill>
                          <a:latin typeface="+mn-ea"/>
                          <a:ea typeface="+mn-ea"/>
                        </a:rPr>
                        <a:t>중국관광객</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ctr"/>
                      <a:r>
                        <a:rPr lang="ko-KR" altLang="en-US" sz="1000" b="1" i="0" u="none" strike="noStrike" smtClean="0">
                          <a:solidFill>
                            <a:schemeClr val="bg1"/>
                          </a:solidFill>
                          <a:latin typeface="+mn-ea"/>
                          <a:ea typeface="+mn-ea"/>
                        </a:rPr>
                        <a:t>국내관광객</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ctr"/>
                      <a:r>
                        <a:rPr lang="ko-KR" altLang="en-US" sz="1000" b="1" i="0" u="none" strike="noStrike" smtClean="0">
                          <a:solidFill>
                            <a:schemeClr val="bg1"/>
                          </a:solidFill>
                          <a:latin typeface="+mn-ea"/>
                          <a:ea typeface="+mn-ea"/>
                        </a:rPr>
                        <a:t>제주도민</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5277">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기간</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’14</a:t>
                      </a:r>
                      <a:r>
                        <a:rPr lang="ko-KR" altLang="en-US" sz="1000" b="1" i="0" u="none" strike="noStrike" smtClean="0">
                          <a:solidFill>
                            <a:schemeClr val="bg1"/>
                          </a:solidFill>
                          <a:latin typeface="+mn-ea"/>
                          <a:ea typeface="+mn-ea"/>
                        </a:rPr>
                        <a:t>년</a:t>
                      </a:r>
                      <a:r>
                        <a:rPr lang="en-US" altLang="ko-KR" sz="1000" b="1" i="0" u="none" strike="noStrike" baseline="0" smtClean="0">
                          <a:solidFill>
                            <a:schemeClr val="bg1"/>
                          </a:solidFill>
                          <a:latin typeface="+mn-ea"/>
                          <a:ea typeface="+mn-ea"/>
                        </a:rPr>
                        <a:t> </a:t>
                      </a:r>
                      <a:r>
                        <a:rPr lang="ko-KR" altLang="en-US" sz="1000" b="1" i="0" u="none" strike="noStrike" smtClean="0">
                          <a:solidFill>
                            <a:schemeClr val="bg1"/>
                          </a:solidFill>
                          <a:latin typeface="+mn-ea"/>
                          <a:ea typeface="+mn-ea"/>
                        </a:rPr>
                        <a:t>하</a:t>
                      </a:r>
                      <a:endParaRPr lang="en-US" sz="1000" b="1" i="0" u="none" strike="noStrike">
                        <a:solidFill>
                          <a:schemeClr val="bg1"/>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b="1" smtClean="0">
                          <a:solidFill>
                            <a:schemeClr val="bg1"/>
                          </a:solidFill>
                          <a:latin typeface="+mn-ea"/>
                          <a:ea typeface="+mn-ea"/>
                        </a:rPr>
                        <a:t>’15</a:t>
                      </a:r>
                      <a:r>
                        <a:rPr lang="ko-KR" altLang="en-US" sz="1000" b="1" smtClean="0">
                          <a:solidFill>
                            <a:schemeClr val="bg1"/>
                          </a:solidFill>
                          <a:latin typeface="+mn-ea"/>
                          <a:ea typeface="+mn-ea"/>
                        </a:rPr>
                        <a:t>년</a:t>
                      </a:r>
                      <a:r>
                        <a:rPr lang="en-US" altLang="ko-KR" sz="1000" b="1" baseline="0" smtClean="0">
                          <a:solidFill>
                            <a:schemeClr val="bg1"/>
                          </a:solidFill>
                          <a:latin typeface="+mn-ea"/>
                          <a:ea typeface="+mn-ea"/>
                        </a:rPr>
                        <a:t> </a:t>
                      </a:r>
                      <a:r>
                        <a:rPr lang="ko-KR" altLang="en-US" sz="1000" b="1" smtClean="0">
                          <a:solidFill>
                            <a:schemeClr val="bg1"/>
                          </a:solidFill>
                          <a:latin typeface="+mn-ea"/>
                          <a:ea typeface="+mn-ea"/>
                        </a:rPr>
                        <a:t>상</a:t>
                      </a:r>
                      <a:endParaRPr lang="ko-KR" altLang="en-US" sz="1000" b="1">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1" i="0" u="none" strike="noStrike" smtClean="0">
                          <a:solidFill>
                            <a:schemeClr val="bg1"/>
                          </a:solidFill>
                          <a:latin typeface="+mn-ea"/>
                          <a:ea typeface="+mn-ea"/>
                        </a:rPr>
                        <a:t>’15</a:t>
                      </a:r>
                      <a:r>
                        <a:rPr lang="ko-KR" altLang="en-US" sz="1000" b="1" i="0" u="none" strike="noStrike" smtClean="0">
                          <a:solidFill>
                            <a:schemeClr val="bg1"/>
                          </a:solidFill>
                          <a:latin typeface="+mn-ea"/>
                          <a:ea typeface="+mn-ea"/>
                        </a:rPr>
                        <a:t>년 하</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1" i="0" u="none" strike="noStrike" smtClean="0">
                          <a:solidFill>
                            <a:schemeClr val="bg1"/>
                          </a:solidFill>
                          <a:latin typeface="+mn-ea"/>
                          <a:ea typeface="+mn-ea"/>
                        </a:rPr>
                        <a:t>’16</a:t>
                      </a:r>
                      <a:r>
                        <a:rPr lang="ko-KR" altLang="en-US" sz="1000" b="1" i="0" u="none" strike="noStrike" smtClean="0">
                          <a:solidFill>
                            <a:schemeClr val="bg1"/>
                          </a:solidFill>
                          <a:latin typeface="+mn-ea"/>
                          <a:ea typeface="+mn-ea"/>
                        </a:rPr>
                        <a:t>년 상</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1386">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고객 수</a:t>
                      </a:r>
                      <a:endParaRPr 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4,731</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4,030</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3,481</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5,500</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34,841</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52,683</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77,375</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79,362</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27,042</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30,653</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32,424</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33,272</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row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인당</a:t>
                      </a:r>
                      <a:endParaRPr lang="ko-KR" alt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건수</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1.5</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1.7</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2.1</a:t>
                      </a:r>
                      <a:endParaRPr lang="en-US" altLang="ko-KR"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2.1</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2.1</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2.3</a:t>
                      </a:r>
                      <a:endParaRPr lang="en-US" altLang="ko-KR"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7.6</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금액</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101,806</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118,750</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106,883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102,022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77,958</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80,031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72,392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78,876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402,956</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448,598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467,423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477,215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386">
                <a:tc gridSpan="2">
                  <a:txBody>
                    <a:bodyPr/>
                    <a:lstStyle/>
                    <a:p>
                      <a:pPr algn="ctr" rtl="0" fontAlgn="ctr"/>
                      <a:r>
                        <a:rPr lang="ko-KR" altLang="en-US" sz="1000" b="1" i="0" u="none" strike="noStrike" smtClean="0">
                          <a:solidFill>
                            <a:schemeClr val="bg1"/>
                          </a:solidFill>
                          <a:latin typeface="+mn-ea"/>
                          <a:ea typeface="+mn-ea"/>
                        </a:rPr>
                        <a:t>건당 금액</a:t>
                      </a:r>
                      <a:endParaRPr lang="ko-KR" altLang="en-US" sz="10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66,388</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smtClean="0">
                          <a:latin typeface="+mn-ea"/>
                          <a:ea typeface="+mn-ea"/>
                        </a:rPr>
                        <a:t>70,171</a:t>
                      </a:r>
                      <a:endParaRPr lang="ko-KR" altLang="en-US" sz="1000">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64,038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60,701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37,933</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37,658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34,299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34,301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53,148</a:t>
                      </a:r>
                      <a:endParaRPr lang="ko-KR" altLang="en-US" sz="1000" b="0" i="0" u="none" strike="noStrike">
                        <a:solidFill>
                          <a:srgbClr val="000000"/>
                        </a:solidFill>
                        <a:latin typeface="+mn-ea"/>
                        <a:ea typeface="+mn-ea"/>
                      </a:endParaRPr>
                    </a:p>
                  </a:txBody>
                  <a:tcPr marL="0" marR="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50,417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47,667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47,700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6" name="위쪽 화살표 15"/>
          <p:cNvSpPr/>
          <p:nvPr/>
        </p:nvSpPr>
        <p:spPr>
          <a:xfrm rot="5400000">
            <a:off x="3161870" y="5295234"/>
            <a:ext cx="288032" cy="51600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7" name="위쪽 화살표 16"/>
          <p:cNvSpPr/>
          <p:nvPr/>
        </p:nvSpPr>
        <p:spPr>
          <a:xfrm rot="5400000">
            <a:off x="1799692" y="5517232"/>
            <a:ext cx="288032" cy="57606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6200000">
            <a:off x="2776968" y="5476060"/>
            <a:ext cx="288032" cy="1162463"/>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 name="위쪽 화살표 19"/>
          <p:cNvSpPr/>
          <p:nvPr/>
        </p:nvSpPr>
        <p:spPr>
          <a:xfrm rot="5400000">
            <a:off x="4950042" y="4563127"/>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1" name="위쪽 화살표 20"/>
          <p:cNvSpPr/>
          <p:nvPr/>
        </p:nvSpPr>
        <p:spPr>
          <a:xfrm rot="5400000">
            <a:off x="5606222" y="5507339"/>
            <a:ext cx="288032" cy="59585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위쪽 화살표 23"/>
          <p:cNvSpPr/>
          <p:nvPr/>
        </p:nvSpPr>
        <p:spPr>
          <a:xfrm rot="16200000">
            <a:off x="4652657" y="5617673"/>
            <a:ext cx="288032" cy="131128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7434317" y="4563128"/>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5400000">
            <a:off x="7434316" y="4815155"/>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5400000">
            <a:off x="7434317" y="5079110"/>
            <a:ext cx="288032" cy="190821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위쪽 화살표 27"/>
          <p:cNvSpPr/>
          <p:nvPr/>
        </p:nvSpPr>
        <p:spPr>
          <a:xfrm rot="16200000">
            <a:off x="7073541" y="5714514"/>
            <a:ext cx="288032" cy="118961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4758988">
            <a:off x="3057225" y="887999"/>
            <a:ext cx="288032" cy="446449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rot="5031864">
            <a:off x="4668599" y="3115251"/>
            <a:ext cx="288032" cy="158529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위쪽 화살표 33"/>
          <p:cNvSpPr/>
          <p:nvPr/>
        </p:nvSpPr>
        <p:spPr>
          <a:xfrm rot="16368484">
            <a:off x="2256333" y="2317654"/>
            <a:ext cx="288032" cy="321753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5" name="위쪽 화살표 34"/>
          <p:cNvSpPr/>
          <p:nvPr/>
        </p:nvSpPr>
        <p:spPr>
          <a:xfrm rot="5245099">
            <a:off x="3071827" y="844320"/>
            <a:ext cx="288032" cy="446449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6" name="위쪽 화살표 35"/>
          <p:cNvSpPr/>
          <p:nvPr/>
        </p:nvSpPr>
        <p:spPr>
          <a:xfrm rot="16200000">
            <a:off x="2159196" y="4907352"/>
            <a:ext cx="288032" cy="129507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위쪽 화살표 36"/>
          <p:cNvSpPr/>
          <p:nvPr/>
        </p:nvSpPr>
        <p:spPr>
          <a:xfrm rot="5400000">
            <a:off x="1812999" y="5769261"/>
            <a:ext cx="288032" cy="57606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16200000">
            <a:off x="2776968" y="5728087"/>
            <a:ext cx="288032" cy="1162463"/>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rot="5400000">
            <a:off x="1812999" y="6021288"/>
            <a:ext cx="288032" cy="57606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rot="5400000">
            <a:off x="4293861" y="5723363"/>
            <a:ext cx="288032" cy="59585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rot="5400000">
            <a:off x="5606222" y="5723361"/>
            <a:ext cx="288032" cy="59585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2" name="위쪽 화살표 41"/>
          <p:cNvSpPr/>
          <p:nvPr/>
        </p:nvSpPr>
        <p:spPr>
          <a:xfrm rot="16200000">
            <a:off x="4928919" y="5672726"/>
            <a:ext cx="288032" cy="69712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타원 42"/>
          <p:cNvSpPr/>
          <p:nvPr/>
        </p:nvSpPr>
        <p:spPr>
          <a:xfrm>
            <a:off x="2557964" y="2600908"/>
            <a:ext cx="853192" cy="1430211"/>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TextBox 45"/>
          <p:cNvSpPr txBox="1"/>
          <p:nvPr/>
        </p:nvSpPr>
        <p:spPr>
          <a:xfrm>
            <a:off x="3311860" y="3294188"/>
            <a:ext cx="792088"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0000"/>
                </a:solidFill>
                <a:latin typeface="NOVA Bold"/>
                <a:ea typeface="NOVA Bold"/>
                <a:cs typeface="Arial Narrow" pitchFamily="34" charset="0"/>
              </a:rPr>
              <a:t>메르스</a:t>
            </a:r>
          </a:p>
        </p:txBody>
      </p:sp>
      <p:sp>
        <p:nvSpPr>
          <p:cNvPr id="47" name="직사각형 46"/>
          <p:cNvSpPr/>
          <p:nvPr/>
        </p:nvSpPr>
        <p:spPr>
          <a:xfrm>
            <a:off x="215516" y="1124744"/>
            <a:ext cx="8640960"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타 상권에 비해 여름시즌 국내관광객이 급증하는 상권이고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제주도민만 고객 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인당 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인당 금액 모두 지속적으로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중국관광객은 </a:t>
            </a:r>
            <a:r>
              <a:rPr lang="en-US" altLang="ko-KR" sz="1600" spc="100">
                <a:ln>
                  <a:solidFill>
                    <a:prstClr val="black">
                      <a:alpha val="20000"/>
                    </a:prstClr>
                  </a:solidFill>
                </a:ln>
                <a:solidFill>
                  <a:srgbClr val="000000"/>
                </a:solidFill>
                <a:latin typeface="NOVA Bold"/>
                <a:ea typeface="NOVA Bold"/>
                <a:cs typeface="Arial" pitchFamily="34" charset="0"/>
              </a:rPr>
              <a:t>’16</a:t>
            </a:r>
            <a:r>
              <a:rPr lang="ko-KR" altLang="en-US" sz="1600" spc="100">
                <a:ln>
                  <a:solidFill>
                    <a:prstClr val="black">
                      <a:alpha val="20000"/>
                    </a:prstClr>
                  </a:solidFill>
                </a:ln>
                <a:solidFill>
                  <a:srgbClr val="000000"/>
                </a:solidFill>
                <a:latin typeface="NOVA Bold"/>
                <a:ea typeface="NOVA Bold"/>
                <a:cs typeface="Arial" pitchFamily="34" charset="0"/>
              </a:rPr>
              <a:t>년 상반기에만 증가함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130599519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31540" y="2096852"/>
            <a:ext cx="8244916" cy="212423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latin typeface="NOVA Bold" panose="00000800000000000000" pitchFamily="2" charset="-127"/>
              <a:ea typeface="NOVA Bold" panose="00000800000000000000" pitchFamily="2" charset="-127"/>
            </a:endParaRPr>
          </a:p>
        </p:txBody>
      </p:sp>
      <p:sp>
        <p:nvSpPr>
          <p:cNvPr id="4" name="텍스트 개체 틀 3"/>
          <p:cNvSpPr>
            <a:spLocks noGrp="1"/>
          </p:cNvSpPr>
          <p:nvPr>
            <p:ph type="body" sz="quarter" idx="12"/>
          </p:nvPr>
        </p:nvSpPr>
        <p:spPr>
          <a:xfrm>
            <a:off x="250828" y="509932"/>
            <a:ext cx="8137599" cy="284693"/>
          </a:xfrm>
        </p:spPr>
        <p:txBody>
          <a:bodyPr/>
          <a:lstStyle/>
          <a:p>
            <a:r>
              <a:rPr lang="en-US" altLang="ko-KR" smtClean="0"/>
              <a:t>Part 4.</a:t>
            </a:r>
            <a:endParaRPr lang="ko-KR" altLang="en-US"/>
          </a:p>
        </p:txBody>
      </p:sp>
      <p:sp>
        <p:nvSpPr>
          <p:cNvPr id="8" name="TextBox 7"/>
          <p:cNvSpPr txBox="1"/>
          <p:nvPr/>
        </p:nvSpPr>
        <p:spPr>
          <a:xfrm>
            <a:off x="584572" y="2759791"/>
            <a:ext cx="3951424" cy="400110"/>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000" smtClean="0">
                <a:solidFill>
                  <a:srgbClr val="00B050"/>
                </a:solidFill>
                <a:latin typeface="NOVA Bold" panose="00000800000000000000" pitchFamily="2" charset="-127"/>
                <a:ea typeface="NOVA Bold" panose="00000800000000000000" pitchFamily="2" charset="-127"/>
              </a:rPr>
              <a:t>Ⅳ. </a:t>
            </a:r>
            <a:r>
              <a:rPr lang="ko-KR" altLang="en-US" sz="2000" smtClean="0">
                <a:solidFill>
                  <a:srgbClr val="00B050"/>
                </a:solidFill>
                <a:latin typeface="NOVA Bold" panose="00000800000000000000" pitchFamily="2" charset="-127"/>
                <a:ea typeface="NOVA Bold" panose="00000800000000000000" pitchFamily="2" charset="-127"/>
              </a:rPr>
              <a:t>상권별 비교 및 특징 </a:t>
            </a:r>
            <a:r>
              <a:rPr lang="en-US" altLang="ko-KR" sz="2000" smtClean="0">
                <a:solidFill>
                  <a:srgbClr val="00B050"/>
                </a:solidFill>
                <a:latin typeface="NOVA Bold" panose="00000800000000000000" pitchFamily="2" charset="-127"/>
                <a:ea typeface="NOVA Bold" panose="00000800000000000000" pitchFamily="2" charset="-127"/>
              </a:rPr>
              <a:t>Summary</a:t>
            </a:r>
            <a:endParaRPr lang="ko-KR" altLang="en-US" sz="2000">
              <a:solidFill>
                <a:srgbClr val="00B050"/>
              </a:solidFill>
              <a:latin typeface="NOVA Bold" panose="00000800000000000000" pitchFamily="2" charset="-127"/>
              <a:ea typeface="NOVA Bold" panose="00000800000000000000" pitchFamily="2" charset="-127"/>
            </a:endParaRPr>
          </a:p>
        </p:txBody>
      </p:sp>
      <p:cxnSp>
        <p:nvCxnSpPr>
          <p:cNvPr id="9" name="직선 연결선 8"/>
          <p:cNvCxnSpPr/>
          <p:nvPr/>
        </p:nvCxnSpPr>
        <p:spPr>
          <a:xfrm flipH="1">
            <a:off x="4928352" y="2816932"/>
            <a:ext cx="0" cy="82809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055116" y="2672916"/>
            <a:ext cx="3297304" cy="1126462"/>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60000"/>
              </a:lnSpc>
            </a:pPr>
            <a:r>
              <a:rPr lang="en-US" altLang="ko-KR" sz="1400">
                <a:solidFill>
                  <a:srgbClr val="000000"/>
                </a:solidFill>
                <a:latin typeface="NOVA Bold" panose="00000800000000000000" pitchFamily="2" charset="-127"/>
                <a:ea typeface="NOVA Bold" panose="00000800000000000000" pitchFamily="2" charset="-127"/>
              </a:rPr>
              <a:t>1. </a:t>
            </a:r>
            <a:r>
              <a:rPr lang="ko-KR" altLang="en-US" sz="1400">
                <a:solidFill>
                  <a:srgbClr val="000000"/>
                </a:solidFill>
                <a:latin typeface="NOVA Bold" panose="00000800000000000000" pitchFamily="2" charset="-127"/>
                <a:ea typeface="NOVA Bold" panose="00000800000000000000" pitchFamily="2" charset="-127"/>
              </a:rPr>
              <a:t>업종별 비교 및 특징</a:t>
            </a:r>
            <a:endParaRPr lang="en-US" altLang="ko-KR" sz="1400">
              <a:solidFill>
                <a:srgbClr val="000000"/>
              </a:solidFill>
              <a:latin typeface="NOVA Bold" panose="00000800000000000000" pitchFamily="2" charset="-127"/>
              <a:ea typeface="NOVA Bold" panose="00000800000000000000" pitchFamily="2" charset="-127"/>
            </a:endParaRPr>
          </a:p>
          <a:p>
            <a:pPr>
              <a:lnSpc>
                <a:spcPct val="160000"/>
              </a:lnSpc>
            </a:pPr>
            <a:r>
              <a:rPr lang="en-US" altLang="ko-KR" sz="1400">
                <a:solidFill>
                  <a:srgbClr val="000000"/>
                </a:solidFill>
                <a:latin typeface="NOVA Bold" panose="00000800000000000000" pitchFamily="2" charset="-127"/>
                <a:ea typeface="NOVA Bold" panose="00000800000000000000" pitchFamily="2" charset="-127"/>
              </a:rPr>
              <a:t>2. </a:t>
            </a:r>
            <a:r>
              <a:rPr lang="ko-KR" altLang="en-US" sz="1400">
                <a:solidFill>
                  <a:srgbClr val="000000"/>
                </a:solidFill>
                <a:latin typeface="NOVA Bold" panose="00000800000000000000" pitchFamily="2" charset="-127"/>
                <a:ea typeface="NOVA Bold" panose="00000800000000000000" pitchFamily="2" charset="-127"/>
              </a:rPr>
              <a:t>고객 소비패턴 비교 및 특징</a:t>
            </a:r>
            <a:endParaRPr lang="en-US" altLang="ko-KR" sz="1400">
              <a:solidFill>
                <a:srgbClr val="000000"/>
              </a:solidFill>
              <a:latin typeface="NOVA Bold" panose="00000800000000000000" pitchFamily="2" charset="-127"/>
              <a:ea typeface="NOVA Bold" panose="00000800000000000000" pitchFamily="2" charset="-127"/>
            </a:endParaRPr>
          </a:p>
          <a:p>
            <a:pPr>
              <a:lnSpc>
                <a:spcPct val="160000"/>
              </a:lnSpc>
            </a:pPr>
            <a:r>
              <a:rPr lang="en-US" altLang="ko-KR" sz="1400">
                <a:solidFill>
                  <a:srgbClr val="000000"/>
                </a:solidFill>
                <a:latin typeface="NOVA Bold" panose="00000800000000000000" pitchFamily="2" charset="-127"/>
                <a:ea typeface="NOVA Bold" panose="00000800000000000000" pitchFamily="2" charset="-127"/>
              </a:rPr>
              <a:t>3. </a:t>
            </a:r>
            <a:r>
              <a:rPr lang="ko-KR" altLang="en-US" sz="1400">
                <a:solidFill>
                  <a:srgbClr val="000000"/>
                </a:solidFill>
                <a:latin typeface="NOVA Bold" panose="00000800000000000000" pitchFamily="2" charset="-127"/>
                <a:ea typeface="NOVA Bold" panose="00000800000000000000" pitchFamily="2" charset="-127"/>
              </a:rPr>
              <a:t>상권별 최종 </a:t>
            </a:r>
            <a:r>
              <a:rPr lang="en-US" altLang="ko-KR" sz="1400">
                <a:solidFill>
                  <a:srgbClr val="000000"/>
                </a:solidFill>
                <a:latin typeface="NOVA Bold" panose="00000800000000000000" pitchFamily="2" charset="-127"/>
                <a:ea typeface="NOVA Bold" panose="00000800000000000000" pitchFamily="2" charset="-127"/>
              </a:rPr>
              <a:t>Summary</a:t>
            </a:r>
          </a:p>
        </p:txBody>
      </p:sp>
    </p:spTree>
    <p:extLst>
      <p:ext uri="{BB962C8B-B14F-4D97-AF65-F5344CB8AC3E}">
        <p14:creationId xmlns:p14="http://schemas.microsoft.com/office/powerpoint/2010/main" val="255074525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가맹점 분포 현황</a:t>
            </a:r>
            <a:endParaRPr lang="ko-KR" altLang="en-US"/>
          </a:p>
        </p:txBody>
      </p:sp>
      <p:sp>
        <p:nvSpPr>
          <p:cNvPr id="3" name="제목 2"/>
          <p:cNvSpPr>
            <a:spLocks noGrp="1"/>
          </p:cNvSpPr>
          <p:nvPr>
            <p:ph type="title"/>
          </p:nvPr>
        </p:nvSpPr>
        <p:spPr/>
        <p:txBody>
          <a:bodyPr/>
          <a:lstStyle/>
          <a:p>
            <a:r>
              <a:rPr lang="ko-KR" altLang="en-US" smtClean="0"/>
              <a:t>     업종별 비교 및 특징</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95536" y="2456892"/>
            <a:ext cx="83169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6496" y="2103847"/>
            <a:ext cx="827596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상권별 업종별 가맹점 분포 비교</a:t>
            </a:r>
          </a:p>
        </p:txBody>
      </p:sp>
      <p:graphicFrame>
        <p:nvGraphicFramePr>
          <p:cNvPr id="13" name="표 12"/>
          <p:cNvGraphicFramePr>
            <a:graphicFrameLocks noGrp="1"/>
          </p:cNvGraphicFramePr>
          <p:nvPr>
            <p:extLst>
              <p:ext uri="{D42A27DB-BD31-4B8C-83A1-F6EECF244321}">
                <p14:modId xmlns:p14="http://schemas.microsoft.com/office/powerpoint/2010/main" val="1752630198"/>
              </p:ext>
            </p:extLst>
          </p:nvPr>
        </p:nvGraphicFramePr>
        <p:xfrm>
          <a:off x="451040" y="2608170"/>
          <a:ext cx="8261429" cy="3521131"/>
        </p:xfrm>
        <a:graphic>
          <a:graphicData uri="http://schemas.openxmlformats.org/drawingml/2006/table">
            <a:tbl>
              <a:tblPr/>
              <a:tblGrid>
                <a:gridCol w="304536"/>
                <a:gridCol w="1152128"/>
                <a:gridCol w="618615"/>
                <a:gridCol w="618615"/>
                <a:gridCol w="618615"/>
                <a:gridCol w="618615"/>
                <a:gridCol w="618615"/>
                <a:gridCol w="618615"/>
                <a:gridCol w="618615"/>
                <a:gridCol w="618615"/>
                <a:gridCol w="618615"/>
                <a:gridCol w="618615"/>
                <a:gridCol w="618615"/>
              </a:tblGrid>
              <a:tr h="332682">
                <a:tc gridSpan="2">
                  <a:txBody>
                    <a:bodyPr/>
                    <a:lstStyle/>
                    <a:p>
                      <a:pPr algn="ctr" rtl="0" fontAlgn="ctr"/>
                      <a:r>
                        <a:rPr lang="ko-KR" altLang="en-US" sz="1000" b="1" i="0" u="none" strike="noStrike" smtClean="0">
                          <a:solidFill>
                            <a:schemeClr val="bg1"/>
                          </a:solidFill>
                          <a:latin typeface="+mn-ea"/>
                          <a:ea typeface="+mn-ea"/>
                        </a:rPr>
                        <a:t>골목상권</a:t>
                      </a:r>
                      <a:endParaRPr 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0" i="0" u="none" strike="noStrike" smtClean="0">
                          <a:solidFill>
                            <a:schemeClr val="bg1"/>
                          </a:solidFill>
                          <a:latin typeface="+mj-ea"/>
                          <a:ea typeface="+mj-ea"/>
                        </a:rPr>
                        <a:t>일반음식</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latinLnBrk="1"/>
                      <a:r>
                        <a:rPr lang="ko-KR" altLang="en-US" sz="1000" smtClean="0">
                          <a:solidFill>
                            <a:schemeClr val="bg1"/>
                          </a:solidFill>
                          <a:latin typeface="+mj-ea"/>
                          <a:ea typeface="+mj-ea"/>
                        </a:rPr>
                        <a:t>보건</a:t>
                      </a:r>
                      <a:r>
                        <a:rPr lang="en-US" altLang="ko-KR" sz="1000" smtClean="0">
                          <a:solidFill>
                            <a:schemeClr val="bg1"/>
                          </a:solidFill>
                          <a:latin typeface="+mj-ea"/>
                          <a:ea typeface="+mj-ea"/>
                        </a:rPr>
                        <a:t>/</a:t>
                      </a:r>
                      <a:r>
                        <a:rPr lang="ko-KR" altLang="en-US" sz="1000" smtClean="0">
                          <a:solidFill>
                            <a:schemeClr val="bg1"/>
                          </a:solidFill>
                          <a:latin typeface="+mj-ea"/>
                          <a:ea typeface="+mj-ea"/>
                        </a:rPr>
                        <a:t>위생</a:t>
                      </a:r>
                      <a:endParaRPr lang="ko-KR" altLang="en-US" sz="1000">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0" i="0" u="none" strike="noStrike" smtClean="0">
                          <a:solidFill>
                            <a:schemeClr val="bg1"/>
                          </a:solidFill>
                          <a:latin typeface="+mj-ea"/>
                          <a:ea typeface="+mj-ea"/>
                        </a:rPr>
                        <a:t>휴게</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0" i="0" u="none" strike="noStrike" smtClean="0">
                          <a:solidFill>
                            <a:schemeClr val="bg1"/>
                          </a:solidFill>
                          <a:latin typeface="+mj-ea"/>
                          <a:ea typeface="+mj-ea"/>
                        </a:rPr>
                        <a:t>음식료품</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0" i="0" u="none" strike="noStrike" smtClean="0">
                          <a:solidFill>
                            <a:schemeClr val="bg1"/>
                          </a:solidFill>
                          <a:latin typeface="+mj-ea"/>
                          <a:ea typeface="+mj-ea"/>
                        </a:rPr>
                        <a:t>의류</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latinLnBrk="1"/>
                      <a:r>
                        <a:rPr lang="ko-KR" altLang="en-US" sz="1000" smtClean="0">
                          <a:solidFill>
                            <a:schemeClr val="bg1"/>
                          </a:solidFill>
                          <a:latin typeface="+mj-ea"/>
                          <a:ea typeface="+mj-ea"/>
                        </a:rPr>
                        <a:t>의료기관</a:t>
                      </a:r>
                      <a:endParaRPr lang="ko-KR" altLang="en-US" sz="1000">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0" i="0" u="none" strike="noStrike" smtClean="0">
                          <a:solidFill>
                            <a:schemeClr val="bg1"/>
                          </a:solidFill>
                          <a:latin typeface="+mj-ea"/>
                          <a:ea typeface="+mj-ea"/>
                        </a:rPr>
                        <a:t>회원제</a:t>
                      </a:r>
                      <a:endParaRPr lang="en-US" altLang="ko-KR" sz="1000" b="0" i="0" u="none" strike="noStrike" smtClean="0">
                        <a:solidFill>
                          <a:schemeClr val="bg1"/>
                        </a:solidFill>
                        <a:latin typeface="+mj-ea"/>
                        <a:ea typeface="+mj-ea"/>
                      </a:endParaRPr>
                    </a:p>
                    <a:p>
                      <a:pPr algn="ctr" rtl="0" fontAlgn="ctr"/>
                      <a:r>
                        <a:rPr lang="ko-KR" altLang="en-US" sz="1000" b="0" i="0" u="none" strike="noStrike" smtClean="0">
                          <a:solidFill>
                            <a:schemeClr val="bg1"/>
                          </a:solidFill>
                          <a:latin typeface="+mj-ea"/>
                          <a:ea typeface="+mj-ea"/>
                        </a:rPr>
                        <a:t>형태업소</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0" i="0" u="none" strike="noStrike" smtClean="0">
                          <a:solidFill>
                            <a:schemeClr val="bg1"/>
                          </a:solidFill>
                          <a:latin typeface="+mj-ea"/>
                          <a:ea typeface="+mj-ea"/>
                        </a:rPr>
                        <a:t>유흥주점</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0" i="0" u="none" strike="noStrike" smtClean="0">
                          <a:solidFill>
                            <a:schemeClr val="bg1"/>
                          </a:solidFill>
                          <a:latin typeface="+mj-ea"/>
                          <a:ea typeface="+mj-ea"/>
                        </a:rPr>
                        <a:t>학원</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latinLnBrk="1"/>
                      <a:r>
                        <a:rPr lang="ko-KR" altLang="en-US" sz="1000" smtClean="0">
                          <a:solidFill>
                            <a:schemeClr val="bg1"/>
                          </a:solidFill>
                          <a:latin typeface="+mj-ea"/>
                          <a:ea typeface="+mj-ea"/>
                        </a:rPr>
                        <a:t>유통업영리</a:t>
                      </a:r>
                      <a:endParaRPr lang="ko-KR" altLang="en-US" sz="1000">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0" i="0" u="none" strike="noStrike" smtClean="0">
                          <a:solidFill>
                            <a:schemeClr val="bg1"/>
                          </a:solidFill>
                          <a:latin typeface="+mj-ea"/>
                          <a:ea typeface="+mj-ea"/>
                        </a:rPr>
                        <a:t>그 외</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9859">
                <a:tc gridSpan="2">
                  <a:txBody>
                    <a:bodyPr/>
                    <a:lstStyle/>
                    <a:p>
                      <a:pPr algn="ctr" rtl="0" fontAlgn="ctr"/>
                      <a:r>
                        <a:rPr lang="ko-KR" altLang="en-US" sz="1000" b="1" i="0" u="none" strike="noStrike" smtClean="0">
                          <a:solidFill>
                            <a:schemeClr val="bg1"/>
                          </a:solidFill>
                          <a:latin typeface="+mn-ea"/>
                          <a:ea typeface="+mn-ea"/>
                        </a:rPr>
                        <a:t>통카드 골목상권</a:t>
                      </a:r>
                      <a:endParaRPr 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0%</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9859">
                <a:tc gridSpan="2">
                  <a:txBody>
                    <a:bodyPr/>
                    <a:lstStyle/>
                    <a:p>
                      <a:pPr algn="ctr" rtl="0" fontAlgn="ctr"/>
                      <a:r>
                        <a:rPr lang="en-US" altLang="ko-KR" sz="1000" b="1" i="0" u="none" strike="noStrike" smtClean="0">
                          <a:solidFill>
                            <a:schemeClr val="bg1"/>
                          </a:solidFill>
                          <a:latin typeface="+mn-ea"/>
                          <a:ea typeface="+mn-ea"/>
                        </a:rPr>
                        <a:t>9</a:t>
                      </a:r>
                      <a:r>
                        <a:rPr lang="ko-KR" altLang="en-US" sz="1000" b="1" i="0" u="none" strike="noStrike" smtClean="0">
                          <a:solidFill>
                            <a:schemeClr val="bg1"/>
                          </a:solidFill>
                          <a:latin typeface="+mn-ea"/>
                          <a:ea typeface="+mn-ea"/>
                        </a:rPr>
                        <a:t>대 골목상권</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12%</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8%</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7%</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9859">
                <a:tc rowSpan="9">
                  <a:txBody>
                    <a:bodyPr/>
                    <a:lstStyle/>
                    <a:p>
                      <a:pPr algn="ctr" rtl="0" fontAlgn="ct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제주시  방송통신고</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14%</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9859">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제주시 연동</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10%</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9859">
                <a:tc vMerge="1">
                  <a:txBody>
                    <a:bodyPr/>
                    <a:lstStyle/>
                    <a:p>
                      <a:pPr algn="ctr" rtl="0" fontAlgn="ct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제주시 이도</a:t>
                      </a:r>
                      <a:r>
                        <a:rPr lang="en-US" altLang="ko-KR" sz="1000" b="1" i="0" u="none" strike="noStrike" smtClean="0">
                          <a:solidFill>
                            <a:schemeClr val="bg1"/>
                          </a:solidFill>
                          <a:latin typeface="+mn-ea"/>
                          <a:ea typeface="+mn-ea"/>
                        </a:rPr>
                        <a:t>2</a:t>
                      </a:r>
                      <a:r>
                        <a:rPr lang="ko-KR" altLang="en-US" sz="1000" b="1" i="0" u="none" strike="noStrike" smtClean="0">
                          <a:solidFill>
                            <a:schemeClr val="bg1"/>
                          </a:solidFill>
                          <a:latin typeface="+mn-ea"/>
                          <a:ea typeface="+mn-ea"/>
                        </a:rPr>
                        <a:t>동</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49%</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17%</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9859">
                <a:tc vMerge="1">
                  <a:txBody>
                    <a:bodyPr/>
                    <a:lstStyle/>
                    <a:p>
                      <a:pPr algn="ctr" rtl="0" fontAlgn="ct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제주시</a:t>
                      </a:r>
                      <a:r>
                        <a:rPr lang="en-US" altLang="ko-KR" sz="1000" b="1" i="0" u="none" strike="noStrike" baseline="0" smtClean="0">
                          <a:solidFill>
                            <a:schemeClr val="bg1"/>
                          </a:solidFill>
                          <a:latin typeface="+mn-ea"/>
                          <a:ea typeface="+mn-ea"/>
                        </a:rPr>
                        <a:t> </a:t>
                      </a:r>
                      <a:r>
                        <a:rPr lang="ko-KR" altLang="en-US" sz="1000" b="1" i="0" u="none" strike="noStrike" baseline="0" smtClean="0">
                          <a:solidFill>
                            <a:schemeClr val="bg1"/>
                          </a:solidFill>
                          <a:latin typeface="+mn-ea"/>
                          <a:ea typeface="+mn-ea"/>
                        </a:rPr>
                        <a:t>제주시청</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9859">
                <a:tc vMerge="1">
                  <a:txBody>
                    <a:bodyPr/>
                    <a:lstStyle/>
                    <a:p>
                      <a:pPr algn="ctr" rtl="0" fontAlgn="ct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제주시 일도</a:t>
                      </a:r>
                      <a:r>
                        <a:rPr lang="en-US" altLang="ko-KR" sz="1000" b="1" i="0" u="none" strike="noStrike" smtClean="0">
                          <a:solidFill>
                            <a:schemeClr val="bg1"/>
                          </a:solidFill>
                          <a:latin typeface="+mn-ea"/>
                          <a:ea typeface="+mn-ea"/>
                        </a:rPr>
                        <a:t>2</a:t>
                      </a:r>
                      <a:r>
                        <a:rPr lang="ko-KR" altLang="en-US" sz="1000" b="1" i="0" u="none" strike="noStrike" smtClean="0">
                          <a:solidFill>
                            <a:schemeClr val="bg1"/>
                          </a:solidFill>
                          <a:latin typeface="+mn-ea"/>
                          <a:ea typeface="+mn-ea"/>
                        </a:rPr>
                        <a:t>동</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20%</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11%</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9859">
                <a:tc vMerge="1">
                  <a:txBody>
                    <a:bodyPr/>
                    <a:lstStyle/>
                    <a:p>
                      <a:pPr algn="ctr" rtl="0" fontAlgn="ct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제주시 한림읍</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9859">
                <a:tc vMerge="1">
                  <a:txBody>
                    <a:bodyPr/>
                    <a:lstStyle/>
                    <a:p>
                      <a:pPr algn="ctr" rtl="0" fontAlgn="ct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서귀포 대정읍</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16%</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9859">
                <a:tc vMerge="1">
                  <a:txBody>
                    <a:bodyPr/>
                    <a:lstStyle/>
                    <a:p>
                      <a:pPr algn="ctr" rtl="0" fontAlgn="ct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서귀포 동흥동</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9859">
                <a:tc vMerge="1">
                  <a:txBody>
                    <a:bodyPr/>
                    <a:lstStyle/>
                    <a:p>
                      <a:pPr algn="ctr" rtl="0" fontAlgn="ct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서귀포 중앙동</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10%</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 name="타원 3"/>
          <p:cNvSpPr/>
          <p:nvPr/>
        </p:nvSpPr>
        <p:spPr>
          <a:xfrm>
            <a:off x="5004048" y="4689140"/>
            <a:ext cx="612068" cy="271458"/>
          </a:xfrm>
          <a:prstGeom prst="ellips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0" name="타원 9"/>
          <p:cNvSpPr/>
          <p:nvPr/>
        </p:nvSpPr>
        <p:spPr>
          <a:xfrm>
            <a:off x="6876256" y="4689140"/>
            <a:ext cx="612068" cy="271458"/>
          </a:xfrm>
          <a:prstGeom prst="ellips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1" name="타원 10"/>
          <p:cNvSpPr/>
          <p:nvPr/>
        </p:nvSpPr>
        <p:spPr>
          <a:xfrm>
            <a:off x="3167844" y="4113076"/>
            <a:ext cx="612068" cy="271458"/>
          </a:xfrm>
          <a:prstGeom prst="ellips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2" name="타원 11"/>
          <p:cNvSpPr/>
          <p:nvPr/>
        </p:nvSpPr>
        <p:spPr>
          <a:xfrm>
            <a:off x="1907704" y="4113076"/>
            <a:ext cx="612068" cy="271458"/>
          </a:xfrm>
          <a:prstGeom prst="ellips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4" name="직사각형 13"/>
          <p:cNvSpPr/>
          <p:nvPr/>
        </p:nvSpPr>
        <p:spPr>
          <a:xfrm>
            <a:off x="143508" y="1124744"/>
            <a:ext cx="8892988"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통카드 상권은 유흥주점이 없으며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제주시 이도</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동 상권은 일반음식</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휴게 업종이 </a:t>
            </a:r>
            <a:r>
              <a:rPr lang="en-US" altLang="ko-KR" sz="1600" spc="100">
                <a:ln>
                  <a:solidFill>
                    <a:prstClr val="black">
                      <a:alpha val="20000"/>
                    </a:prstClr>
                  </a:solidFill>
                </a:ln>
                <a:solidFill>
                  <a:srgbClr val="000000"/>
                </a:solidFill>
                <a:latin typeface="NOVA Bold"/>
                <a:ea typeface="NOVA Bold"/>
                <a:cs typeface="Arial" pitchFamily="34" charset="0"/>
              </a:rPr>
              <a:t>56%</a:t>
            </a:r>
            <a:r>
              <a:rPr lang="ko-KR" altLang="en-US" sz="1600" spc="100">
                <a:ln>
                  <a:solidFill>
                    <a:prstClr val="black">
                      <a:alpha val="20000"/>
                    </a:prstClr>
                  </a:solidFill>
                </a:ln>
                <a:solidFill>
                  <a:srgbClr val="000000"/>
                </a:solidFill>
                <a:latin typeface="NOVA Bold"/>
                <a:ea typeface="NOVA Bold"/>
                <a:cs typeface="Arial" pitchFamily="34" charset="0"/>
              </a:rPr>
              <a:t>를 차지하고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일도</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동 상권은 의료기관</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학원이 많으며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서귀포 대정읍 상권은 음식료품 업종이 주력임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5" name="타원 14"/>
          <p:cNvSpPr/>
          <p:nvPr/>
        </p:nvSpPr>
        <p:spPr>
          <a:xfrm>
            <a:off x="3779912" y="5265204"/>
            <a:ext cx="612068" cy="271458"/>
          </a:xfrm>
          <a:prstGeom prst="ellips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41914132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매출 현황</a:t>
            </a:r>
            <a:endParaRPr lang="ko-KR" altLang="en-US"/>
          </a:p>
        </p:txBody>
      </p:sp>
      <p:sp>
        <p:nvSpPr>
          <p:cNvPr id="3" name="제목 2"/>
          <p:cNvSpPr>
            <a:spLocks noGrp="1"/>
          </p:cNvSpPr>
          <p:nvPr>
            <p:ph type="title"/>
          </p:nvPr>
        </p:nvSpPr>
        <p:spPr/>
        <p:txBody>
          <a:bodyPr/>
          <a:lstStyle/>
          <a:p>
            <a:r>
              <a:rPr lang="ko-KR" altLang="en-US" smtClean="0"/>
              <a:t>     업종별 비교 및 특징</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95536" y="2564902"/>
            <a:ext cx="83169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6496" y="2236669"/>
            <a:ext cx="827596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상권별 업종별 가맹점별 평균 매출액 비교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(’15</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0" name="표 9"/>
          <p:cNvGraphicFramePr>
            <a:graphicFrameLocks noGrp="1"/>
          </p:cNvGraphicFramePr>
          <p:nvPr>
            <p:extLst>
              <p:ext uri="{D42A27DB-BD31-4B8C-83A1-F6EECF244321}">
                <p14:modId xmlns:p14="http://schemas.microsoft.com/office/powerpoint/2010/main" val="3462808864"/>
              </p:ext>
            </p:extLst>
          </p:nvPr>
        </p:nvGraphicFramePr>
        <p:xfrm>
          <a:off x="451040" y="2680177"/>
          <a:ext cx="8261420" cy="3540142"/>
        </p:xfrm>
        <a:graphic>
          <a:graphicData uri="http://schemas.openxmlformats.org/drawingml/2006/table">
            <a:tbl>
              <a:tblPr/>
              <a:tblGrid>
                <a:gridCol w="340540"/>
                <a:gridCol w="1080120"/>
                <a:gridCol w="684076"/>
                <a:gridCol w="684076"/>
                <a:gridCol w="684076"/>
                <a:gridCol w="684076"/>
                <a:gridCol w="684076"/>
                <a:gridCol w="684076"/>
                <a:gridCol w="684076"/>
                <a:gridCol w="684076"/>
                <a:gridCol w="684076"/>
                <a:gridCol w="684076"/>
              </a:tblGrid>
              <a:tr h="332682">
                <a:tc gridSpan="2">
                  <a:txBody>
                    <a:bodyPr/>
                    <a:lstStyle/>
                    <a:p>
                      <a:pPr algn="ctr" rtl="0" fontAlgn="ctr"/>
                      <a:r>
                        <a:rPr lang="ko-KR" altLang="en-US" sz="1000" b="1" i="0" u="none" strike="noStrike" smtClean="0">
                          <a:solidFill>
                            <a:schemeClr val="bg1"/>
                          </a:solidFill>
                          <a:latin typeface="+mn-ea"/>
                          <a:ea typeface="+mn-ea"/>
                        </a:rPr>
                        <a:t>골목상권 </a:t>
                      </a:r>
                      <a:r>
                        <a:rPr lang="en-US" altLang="ko-KR" sz="1000" b="1" i="0" u="none" strike="noStrike" smtClean="0">
                          <a:solidFill>
                            <a:schemeClr val="bg1"/>
                          </a:solidFill>
                          <a:latin typeface="+mn-ea"/>
                          <a:ea typeface="+mn-ea"/>
                        </a:rPr>
                        <a:t>(</a:t>
                      </a:r>
                      <a:r>
                        <a:rPr lang="ko-KR" altLang="en-US" sz="1000" b="1" i="0" u="none" strike="noStrike" smtClean="0">
                          <a:solidFill>
                            <a:schemeClr val="bg1"/>
                          </a:solidFill>
                          <a:latin typeface="+mn-ea"/>
                          <a:ea typeface="+mn-ea"/>
                        </a:rPr>
                        <a:t>백만원</a:t>
                      </a:r>
                      <a:r>
                        <a:rPr lang="en-US" altLang="ko-KR" sz="1000" b="1" i="0" u="none" strike="noStrike" smtClean="0">
                          <a:solidFill>
                            <a:schemeClr val="bg1"/>
                          </a:solidFill>
                          <a:latin typeface="+mn-ea"/>
                          <a:ea typeface="+mn-ea"/>
                        </a:rPr>
                        <a:t>)</a:t>
                      </a:r>
                      <a:endParaRPr 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0" i="0" u="none" strike="noStrike" smtClean="0">
                          <a:solidFill>
                            <a:schemeClr val="bg1"/>
                          </a:solidFill>
                          <a:latin typeface="+mj-ea"/>
                          <a:ea typeface="+mj-ea"/>
                        </a:rPr>
                        <a:t>일반음식</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latinLnBrk="1"/>
                      <a:r>
                        <a:rPr lang="ko-KR" altLang="en-US" sz="1000" smtClean="0">
                          <a:solidFill>
                            <a:schemeClr val="bg1"/>
                          </a:solidFill>
                          <a:latin typeface="+mj-ea"/>
                          <a:ea typeface="+mj-ea"/>
                        </a:rPr>
                        <a:t>보건</a:t>
                      </a:r>
                      <a:r>
                        <a:rPr lang="en-US" altLang="ko-KR" sz="1000" smtClean="0">
                          <a:solidFill>
                            <a:schemeClr val="bg1"/>
                          </a:solidFill>
                          <a:latin typeface="+mj-ea"/>
                          <a:ea typeface="+mj-ea"/>
                        </a:rPr>
                        <a:t>/</a:t>
                      </a:r>
                      <a:r>
                        <a:rPr lang="ko-KR" altLang="en-US" sz="1000" smtClean="0">
                          <a:solidFill>
                            <a:schemeClr val="bg1"/>
                          </a:solidFill>
                          <a:latin typeface="+mj-ea"/>
                          <a:ea typeface="+mj-ea"/>
                        </a:rPr>
                        <a:t>위생</a:t>
                      </a:r>
                      <a:endParaRPr lang="ko-KR" altLang="en-US" sz="1000">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0" i="0" u="none" strike="noStrike" smtClean="0">
                          <a:solidFill>
                            <a:schemeClr val="bg1"/>
                          </a:solidFill>
                          <a:latin typeface="+mj-ea"/>
                          <a:ea typeface="+mj-ea"/>
                        </a:rPr>
                        <a:t>휴게</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0" i="0" u="none" strike="noStrike" smtClean="0">
                          <a:solidFill>
                            <a:schemeClr val="bg1"/>
                          </a:solidFill>
                          <a:latin typeface="+mj-ea"/>
                          <a:ea typeface="+mj-ea"/>
                        </a:rPr>
                        <a:t>음식료품</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0" i="0" u="none" strike="noStrike" smtClean="0">
                          <a:solidFill>
                            <a:schemeClr val="bg1"/>
                          </a:solidFill>
                          <a:latin typeface="+mj-ea"/>
                          <a:ea typeface="+mj-ea"/>
                        </a:rPr>
                        <a:t>의류</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latinLnBrk="1"/>
                      <a:r>
                        <a:rPr lang="ko-KR" altLang="en-US" sz="1000" smtClean="0">
                          <a:solidFill>
                            <a:schemeClr val="bg1"/>
                          </a:solidFill>
                          <a:latin typeface="+mj-ea"/>
                          <a:ea typeface="+mj-ea"/>
                        </a:rPr>
                        <a:t>의료기관</a:t>
                      </a:r>
                      <a:endParaRPr lang="ko-KR" altLang="en-US" sz="1000">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0" i="0" u="none" strike="noStrike" smtClean="0">
                          <a:solidFill>
                            <a:schemeClr val="bg1"/>
                          </a:solidFill>
                          <a:latin typeface="+mj-ea"/>
                          <a:ea typeface="+mj-ea"/>
                        </a:rPr>
                        <a:t>회원제</a:t>
                      </a:r>
                      <a:endParaRPr lang="en-US" altLang="ko-KR" sz="1000" b="0" i="0" u="none" strike="noStrike" smtClean="0">
                        <a:solidFill>
                          <a:schemeClr val="bg1"/>
                        </a:solidFill>
                        <a:latin typeface="+mj-ea"/>
                        <a:ea typeface="+mj-ea"/>
                      </a:endParaRPr>
                    </a:p>
                    <a:p>
                      <a:pPr algn="ctr" rtl="0" fontAlgn="ctr"/>
                      <a:r>
                        <a:rPr lang="ko-KR" altLang="en-US" sz="1000" b="0" i="0" u="none" strike="noStrike" smtClean="0">
                          <a:solidFill>
                            <a:schemeClr val="bg1"/>
                          </a:solidFill>
                          <a:latin typeface="+mj-ea"/>
                          <a:ea typeface="+mj-ea"/>
                        </a:rPr>
                        <a:t>형태업소</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0" i="0" u="none" strike="noStrike" smtClean="0">
                          <a:solidFill>
                            <a:schemeClr val="bg1"/>
                          </a:solidFill>
                          <a:latin typeface="+mj-ea"/>
                          <a:ea typeface="+mj-ea"/>
                        </a:rPr>
                        <a:t>유흥주점</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0" i="0" u="none" strike="noStrike" smtClean="0">
                          <a:solidFill>
                            <a:schemeClr val="bg1"/>
                          </a:solidFill>
                          <a:latin typeface="+mj-ea"/>
                          <a:ea typeface="+mj-ea"/>
                        </a:rPr>
                        <a:t>학원</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latinLnBrk="1"/>
                      <a:r>
                        <a:rPr lang="ko-KR" altLang="en-US" sz="1000" smtClean="0">
                          <a:solidFill>
                            <a:schemeClr val="bg1"/>
                          </a:solidFill>
                          <a:latin typeface="+mj-ea"/>
                          <a:ea typeface="+mj-ea"/>
                        </a:rPr>
                        <a:t>유통업영리</a:t>
                      </a:r>
                      <a:endParaRPr lang="ko-KR" altLang="en-US" sz="1000">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9859">
                <a:tc gridSpan="2">
                  <a:txBody>
                    <a:bodyPr/>
                    <a:lstStyle/>
                    <a:p>
                      <a:pPr algn="ctr" rtl="0" fontAlgn="ctr"/>
                      <a:r>
                        <a:rPr lang="ko-KR" altLang="en-US" sz="1000" b="1" i="0" u="none" strike="noStrike" smtClean="0">
                          <a:solidFill>
                            <a:schemeClr val="bg1"/>
                          </a:solidFill>
                          <a:latin typeface="+mn-ea"/>
                          <a:ea typeface="+mn-ea"/>
                        </a:rPr>
                        <a:t>통카드 골목상권</a:t>
                      </a:r>
                      <a:endParaRPr 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54</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50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72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157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9859">
                <a:tc gridSpan="2">
                  <a:txBody>
                    <a:bodyPr/>
                    <a:lstStyle/>
                    <a:p>
                      <a:pPr algn="ctr" rtl="0" fontAlgn="ctr"/>
                      <a:r>
                        <a:rPr lang="en-US" altLang="ko-KR" sz="1000" b="1" i="0" u="none" strike="noStrike" smtClean="0">
                          <a:solidFill>
                            <a:schemeClr val="bg1"/>
                          </a:solidFill>
                          <a:latin typeface="+mn-ea"/>
                          <a:ea typeface="+mn-ea"/>
                        </a:rPr>
                        <a:t>9</a:t>
                      </a:r>
                      <a:r>
                        <a:rPr lang="ko-KR" altLang="en-US" sz="1000" b="1" i="0" u="none" strike="noStrike" smtClean="0">
                          <a:solidFill>
                            <a:schemeClr val="bg1"/>
                          </a:solidFill>
                          <a:latin typeface="+mn-ea"/>
                          <a:ea typeface="+mn-ea"/>
                        </a:rPr>
                        <a:t>대 골목상권</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95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chemeClr val="tx1"/>
                          </a:solidFill>
                          <a:latin typeface="+mn-ea"/>
                          <a:ea typeface="+mn-ea"/>
                        </a:rPr>
                        <a:t>68</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151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9859">
                <a:tc rowSpan="9">
                  <a:txBody>
                    <a:bodyPr/>
                    <a:lstStyle/>
                    <a:p>
                      <a:pPr algn="ctr" rtl="0" fontAlgn="ct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제주시 방송통신고</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9859">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제주시 연동</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50</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58</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71</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227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9859">
                <a:tc vMerge="1">
                  <a:txBody>
                    <a:bodyPr/>
                    <a:lstStyle/>
                    <a:p>
                      <a:pPr algn="ctr" rtl="0" fontAlgn="ct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제주시 이도</a:t>
                      </a:r>
                      <a:r>
                        <a:rPr lang="en-US" altLang="ko-KR" sz="1000" b="1" i="0" u="none" strike="noStrike" smtClean="0">
                          <a:solidFill>
                            <a:schemeClr val="bg1"/>
                          </a:solidFill>
                          <a:latin typeface="+mn-ea"/>
                          <a:ea typeface="+mn-ea"/>
                        </a:rPr>
                        <a:t>2</a:t>
                      </a:r>
                      <a:r>
                        <a:rPr lang="ko-KR" altLang="en-US" sz="1000" b="1" i="0" u="none" strike="noStrike" smtClean="0">
                          <a:solidFill>
                            <a:schemeClr val="bg1"/>
                          </a:solidFill>
                          <a:latin typeface="+mn-ea"/>
                          <a:ea typeface="+mn-ea"/>
                        </a:rPr>
                        <a:t>동</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33</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55</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9,352</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39</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chemeClr val="tx1"/>
                          </a:solidFill>
                          <a:latin typeface="+mn-ea"/>
                          <a:ea typeface="+mn-ea"/>
                        </a:rPr>
                        <a:t>43</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9859">
                <a:tc vMerge="1">
                  <a:txBody>
                    <a:bodyPr/>
                    <a:lstStyle/>
                    <a:p>
                      <a:pPr algn="ctr" rtl="0" fontAlgn="ct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제주시</a:t>
                      </a:r>
                      <a:r>
                        <a:rPr lang="en-US" altLang="ko-KR" sz="1000" b="1" i="0" u="none" strike="noStrike" baseline="0" smtClean="0">
                          <a:solidFill>
                            <a:schemeClr val="bg1"/>
                          </a:solidFill>
                          <a:latin typeface="+mn-ea"/>
                          <a:ea typeface="+mn-ea"/>
                        </a:rPr>
                        <a:t> </a:t>
                      </a:r>
                      <a:r>
                        <a:rPr lang="ko-KR" altLang="en-US" sz="1000" b="1" i="0" u="none" strike="noStrike" baseline="0" smtClean="0">
                          <a:solidFill>
                            <a:schemeClr val="bg1"/>
                          </a:solidFill>
                          <a:latin typeface="+mn-ea"/>
                          <a:ea typeface="+mn-ea"/>
                        </a:rPr>
                        <a:t>제주시청</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50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79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56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86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9859">
                <a:tc vMerge="1">
                  <a:txBody>
                    <a:bodyPr/>
                    <a:lstStyle/>
                    <a:p>
                      <a:pPr algn="ctr" rtl="0" fontAlgn="ct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제주시 일도</a:t>
                      </a:r>
                      <a:r>
                        <a:rPr lang="en-US" altLang="ko-KR" sz="1000" b="1" i="0" u="none" strike="noStrike" smtClean="0">
                          <a:solidFill>
                            <a:schemeClr val="bg1"/>
                          </a:solidFill>
                          <a:latin typeface="+mn-ea"/>
                          <a:ea typeface="+mn-ea"/>
                        </a:rPr>
                        <a:t>2</a:t>
                      </a:r>
                      <a:r>
                        <a:rPr lang="ko-KR" altLang="en-US" sz="1000" b="1" i="0" u="none" strike="noStrike" smtClean="0">
                          <a:solidFill>
                            <a:schemeClr val="bg1"/>
                          </a:solidFill>
                          <a:latin typeface="+mn-ea"/>
                          <a:ea typeface="+mn-ea"/>
                        </a:rPr>
                        <a:t>동</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75</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9859">
                <a:tc vMerge="1">
                  <a:txBody>
                    <a:bodyPr/>
                    <a:lstStyle/>
                    <a:p>
                      <a:pPr algn="ctr" rtl="0" fontAlgn="ct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제주시 한림읍</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62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9859">
                <a:tc vMerge="1">
                  <a:txBody>
                    <a:bodyPr/>
                    <a:lstStyle/>
                    <a:p>
                      <a:pPr algn="ctr" rtl="0" fontAlgn="ct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서귀포 대정읍</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268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9859">
                <a:tc vMerge="1">
                  <a:txBody>
                    <a:bodyPr/>
                    <a:lstStyle/>
                    <a:p>
                      <a:pPr algn="ctr" rtl="0" fontAlgn="ct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서귀포 동흥동</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48</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700</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9859">
                <a:tc vMerge="1">
                  <a:txBody>
                    <a:bodyPr/>
                    <a:lstStyle/>
                    <a:p>
                      <a:pPr algn="ctr" rtl="0" fontAlgn="ct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서귀포 중앙동</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1" name="직사각형 10"/>
          <p:cNvSpPr/>
          <p:nvPr/>
        </p:nvSpPr>
        <p:spPr>
          <a:xfrm>
            <a:off x="215516" y="1124744"/>
            <a:ext cx="8737782" cy="90010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통카드 골목상권은 일반음식 가맹점의 점당 매출이 타 상권에 비해 높으며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제주시 연동상권은 보건</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위생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의류 업종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제주시 이도</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동 상권은 휴게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회원제 형태업소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제주시 일도</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동상권은 유흥주점</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서귀포 동흥동 상권은 학원 및 유통업영리 업종의 점당 매출액이 높음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2" name="타원 11"/>
          <p:cNvSpPr/>
          <p:nvPr/>
        </p:nvSpPr>
        <p:spPr>
          <a:xfrm>
            <a:off x="1907704" y="3032954"/>
            <a:ext cx="612068" cy="271458"/>
          </a:xfrm>
          <a:prstGeom prst="ellips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5" name="타원 14"/>
          <p:cNvSpPr/>
          <p:nvPr/>
        </p:nvSpPr>
        <p:spPr>
          <a:xfrm>
            <a:off x="4644008" y="3897050"/>
            <a:ext cx="612068" cy="271458"/>
          </a:xfrm>
          <a:prstGeom prst="ellips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타원 15"/>
          <p:cNvSpPr/>
          <p:nvPr/>
        </p:nvSpPr>
        <p:spPr>
          <a:xfrm>
            <a:off x="2591780" y="3897050"/>
            <a:ext cx="612068" cy="271458"/>
          </a:xfrm>
          <a:prstGeom prst="ellips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7" name="타원 16"/>
          <p:cNvSpPr/>
          <p:nvPr/>
        </p:nvSpPr>
        <p:spPr>
          <a:xfrm>
            <a:off x="3275856" y="4168508"/>
            <a:ext cx="612068" cy="271458"/>
          </a:xfrm>
          <a:prstGeom prst="ellips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타원 18"/>
          <p:cNvSpPr/>
          <p:nvPr/>
        </p:nvSpPr>
        <p:spPr>
          <a:xfrm>
            <a:off x="8028384" y="5625242"/>
            <a:ext cx="612068" cy="271458"/>
          </a:xfrm>
          <a:prstGeom prst="ellips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 name="타원 19"/>
          <p:cNvSpPr/>
          <p:nvPr/>
        </p:nvSpPr>
        <p:spPr>
          <a:xfrm>
            <a:off x="7403752" y="5625242"/>
            <a:ext cx="612068" cy="271458"/>
          </a:xfrm>
          <a:prstGeom prst="ellips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1" name="타원 20"/>
          <p:cNvSpPr/>
          <p:nvPr/>
        </p:nvSpPr>
        <p:spPr>
          <a:xfrm>
            <a:off x="6012160" y="4168508"/>
            <a:ext cx="612068" cy="271458"/>
          </a:xfrm>
          <a:prstGeom prst="ellips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2" name="타원 21"/>
          <p:cNvSpPr/>
          <p:nvPr/>
        </p:nvSpPr>
        <p:spPr>
          <a:xfrm>
            <a:off x="3972339" y="4184601"/>
            <a:ext cx="612068" cy="271458"/>
          </a:xfrm>
          <a:prstGeom prst="ellips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타원 22"/>
          <p:cNvSpPr/>
          <p:nvPr/>
        </p:nvSpPr>
        <p:spPr>
          <a:xfrm>
            <a:off x="6696236" y="4761146"/>
            <a:ext cx="612068" cy="271458"/>
          </a:xfrm>
          <a:prstGeom prst="ellips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45582744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상권별 업종 </a:t>
            </a:r>
            <a:r>
              <a:rPr lang="en-US" altLang="ko-KR" smtClean="0"/>
              <a:t>Summary</a:t>
            </a:r>
            <a:endParaRPr lang="ko-KR" altLang="en-US"/>
          </a:p>
        </p:txBody>
      </p:sp>
      <p:sp>
        <p:nvSpPr>
          <p:cNvPr id="3" name="제목 2"/>
          <p:cNvSpPr>
            <a:spLocks noGrp="1"/>
          </p:cNvSpPr>
          <p:nvPr>
            <p:ph type="title"/>
          </p:nvPr>
        </p:nvSpPr>
        <p:spPr/>
        <p:txBody>
          <a:bodyPr/>
          <a:lstStyle/>
          <a:p>
            <a:r>
              <a:rPr lang="ko-KR" altLang="en-US" smtClean="0"/>
              <a:t>     업종별 비교 및 특징</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95536" y="2384884"/>
            <a:ext cx="83169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6496" y="2056651"/>
            <a:ext cx="827596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상권별 업종 현황</a:t>
            </a:r>
          </a:p>
        </p:txBody>
      </p:sp>
      <p:sp>
        <p:nvSpPr>
          <p:cNvPr id="10" name="모서리가 둥근 직사각형 9"/>
          <p:cNvSpPr/>
          <p:nvPr/>
        </p:nvSpPr>
        <p:spPr>
          <a:xfrm>
            <a:off x="287524" y="2755327"/>
            <a:ext cx="2196244" cy="3723744"/>
          </a:xfrm>
          <a:prstGeom prst="roundRect">
            <a:avLst>
              <a:gd name="adj" fmla="val 7439"/>
            </a:avLst>
          </a:prstGeom>
          <a:noFill/>
          <a:ln w="1270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200">
                <a:solidFill>
                  <a:srgbClr val="000000"/>
                </a:solidFill>
              </a:rPr>
              <a:t>공통적으로 일반음식 업종의 개폐업이 가장 활발함</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ko-KR" altLang="en-US" sz="1200">
                <a:solidFill>
                  <a:srgbClr val="000000"/>
                </a:solidFill>
              </a:rPr>
              <a:t>의류</a:t>
            </a:r>
            <a:r>
              <a:rPr lang="en-US" altLang="ko-KR" sz="1200">
                <a:solidFill>
                  <a:srgbClr val="000000"/>
                </a:solidFill>
              </a:rPr>
              <a:t>, </a:t>
            </a:r>
            <a:r>
              <a:rPr lang="ko-KR" altLang="en-US" sz="1200">
                <a:solidFill>
                  <a:srgbClr val="000000"/>
                </a:solidFill>
              </a:rPr>
              <a:t>휴게</a:t>
            </a:r>
            <a:r>
              <a:rPr lang="en-US" altLang="ko-KR" sz="1200">
                <a:solidFill>
                  <a:srgbClr val="000000"/>
                </a:solidFill>
              </a:rPr>
              <a:t>, </a:t>
            </a:r>
            <a:r>
              <a:rPr lang="ko-KR" altLang="en-US" sz="1200">
                <a:solidFill>
                  <a:srgbClr val="000000"/>
                </a:solidFill>
              </a:rPr>
              <a:t>신변잡화 업종은 대체로 폐업추세</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en-US" altLang="ko-KR" sz="1200">
                <a:solidFill>
                  <a:srgbClr val="000000"/>
                </a:solidFill>
              </a:rPr>
              <a:t>’16</a:t>
            </a:r>
            <a:r>
              <a:rPr lang="ko-KR" altLang="en-US" sz="1200">
                <a:solidFill>
                  <a:srgbClr val="000000"/>
                </a:solidFill>
              </a:rPr>
              <a:t>년 상반기는 대체로 대부분의 업종에서 개업보다 폐업이 많음</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ko-KR" altLang="en-US" sz="1200">
                <a:solidFill>
                  <a:srgbClr val="000000"/>
                </a:solidFill>
              </a:rPr>
              <a:t>의료기관</a:t>
            </a:r>
            <a:r>
              <a:rPr lang="en-US" altLang="ko-KR" sz="1200">
                <a:solidFill>
                  <a:srgbClr val="000000"/>
                </a:solidFill>
              </a:rPr>
              <a:t>, </a:t>
            </a:r>
            <a:r>
              <a:rPr lang="ko-KR" altLang="en-US" sz="1200">
                <a:solidFill>
                  <a:srgbClr val="000000"/>
                </a:solidFill>
              </a:rPr>
              <a:t>서적</a:t>
            </a:r>
            <a:r>
              <a:rPr lang="en-US" altLang="ko-KR" sz="1200">
                <a:solidFill>
                  <a:srgbClr val="000000"/>
                </a:solidFill>
              </a:rPr>
              <a:t>/</a:t>
            </a:r>
            <a:r>
              <a:rPr lang="ko-KR" altLang="en-US" sz="1200">
                <a:solidFill>
                  <a:srgbClr val="000000"/>
                </a:solidFill>
              </a:rPr>
              <a:t>문구</a:t>
            </a:r>
            <a:r>
              <a:rPr lang="en-US" altLang="ko-KR" sz="1200">
                <a:solidFill>
                  <a:srgbClr val="000000"/>
                </a:solidFill>
              </a:rPr>
              <a:t>, </a:t>
            </a:r>
            <a:r>
              <a:rPr lang="ko-KR" altLang="en-US" sz="1200">
                <a:solidFill>
                  <a:srgbClr val="000000"/>
                </a:solidFill>
              </a:rPr>
              <a:t>레져용품 업종의 평균 업력이 타 업종에 비해 김</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ko-KR" altLang="en-US" sz="1200">
                <a:solidFill>
                  <a:srgbClr val="000000"/>
                </a:solidFill>
              </a:rPr>
              <a:t>의류</a:t>
            </a:r>
            <a:r>
              <a:rPr lang="en-US" altLang="ko-KR" sz="1200">
                <a:solidFill>
                  <a:srgbClr val="000000"/>
                </a:solidFill>
              </a:rPr>
              <a:t>, </a:t>
            </a:r>
            <a:r>
              <a:rPr lang="ko-KR" altLang="en-US" sz="1200">
                <a:solidFill>
                  <a:srgbClr val="000000"/>
                </a:solidFill>
              </a:rPr>
              <a:t>휴게 업종이 타 업종에 비해 평균 업력이 짧음</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ko-KR" altLang="en-US" sz="1200">
                <a:solidFill>
                  <a:srgbClr val="000000"/>
                </a:solidFill>
              </a:rPr>
              <a:t>유통업영리</a:t>
            </a:r>
            <a:r>
              <a:rPr lang="en-US" altLang="ko-KR" sz="1200">
                <a:solidFill>
                  <a:srgbClr val="000000"/>
                </a:solidFill>
              </a:rPr>
              <a:t>, </a:t>
            </a:r>
            <a:r>
              <a:rPr lang="ko-KR" altLang="en-US" sz="1200">
                <a:solidFill>
                  <a:srgbClr val="000000"/>
                </a:solidFill>
              </a:rPr>
              <a:t>레져용품</a:t>
            </a:r>
            <a:r>
              <a:rPr lang="en-US" altLang="ko-KR" sz="1200">
                <a:solidFill>
                  <a:srgbClr val="000000"/>
                </a:solidFill>
              </a:rPr>
              <a:t>, </a:t>
            </a:r>
            <a:r>
              <a:rPr lang="ko-KR" altLang="en-US" sz="1200">
                <a:solidFill>
                  <a:srgbClr val="000000"/>
                </a:solidFill>
              </a:rPr>
              <a:t>의료기관의 점당 매출액이 많음</a:t>
            </a:r>
            <a:endParaRPr lang="en-US" altLang="ko-KR" sz="1200">
              <a:solidFill>
                <a:srgbClr val="000000"/>
              </a:solidFill>
            </a:endParaRPr>
          </a:p>
        </p:txBody>
      </p:sp>
      <p:sp>
        <p:nvSpPr>
          <p:cNvPr id="34" name="직사각형 33"/>
          <p:cNvSpPr/>
          <p:nvPr/>
        </p:nvSpPr>
        <p:spPr>
          <a:xfrm>
            <a:off x="215516" y="1124744"/>
            <a:ext cx="867696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9</a:t>
            </a:r>
            <a:r>
              <a:rPr lang="ko-KR" altLang="en-US" sz="1600" spc="100">
                <a:ln>
                  <a:solidFill>
                    <a:prstClr val="black">
                      <a:alpha val="20000"/>
                    </a:prstClr>
                  </a:solidFill>
                </a:ln>
                <a:solidFill>
                  <a:srgbClr val="000000"/>
                </a:solidFill>
                <a:latin typeface="NOVA Bold"/>
                <a:ea typeface="NOVA Bold"/>
                <a:cs typeface="Arial" pitchFamily="34" charset="0"/>
              </a:rPr>
              <a:t>대 상권 공통적으로 일반음식 업종의 개폐업이 활발했고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의류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휴게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신변잡화 업종은 폐업 추세 </a:t>
            </a:r>
            <a:r>
              <a:rPr lang="en-US" altLang="ko-KR" sz="1600" spc="100">
                <a:ln>
                  <a:solidFill>
                    <a:prstClr val="black">
                      <a:alpha val="20000"/>
                    </a:prstClr>
                  </a:solidFill>
                </a:ln>
                <a:solidFill>
                  <a:srgbClr val="000000"/>
                </a:solidFill>
                <a:latin typeface="NOVA Bold"/>
                <a:ea typeface="NOVA Bold"/>
                <a:cs typeface="Arial" pitchFamily="34" charset="0"/>
              </a:rPr>
              <a:t>&amp; </a:t>
            </a:r>
            <a:r>
              <a:rPr lang="ko-KR" altLang="en-US" sz="1600" spc="100">
                <a:ln>
                  <a:solidFill>
                    <a:prstClr val="black">
                      <a:alpha val="20000"/>
                    </a:prstClr>
                  </a:solidFill>
                </a:ln>
                <a:solidFill>
                  <a:srgbClr val="000000"/>
                </a:solidFill>
                <a:latin typeface="NOVA Bold"/>
                <a:ea typeface="NOVA Bold"/>
                <a:cs typeface="Arial" pitchFamily="34" charset="0"/>
              </a:rPr>
              <a:t>평균 업력</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및</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점당 매출액은 작았으며</a:t>
            </a:r>
            <a:r>
              <a:rPr lang="en-US" altLang="ko-KR" sz="1600" spc="100">
                <a:ln>
                  <a:solidFill>
                    <a:prstClr val="black">
                      <a:alpha val="20000"/>
                    </a:prstClr>
                  </a:solidFill>
                </a:ln>
                <a:solidFill>
                  <a:srgbClr val="000000"/>
                </a:solidFill>
                <a:latin typeface="NOVA Bold"/>
                <a:ea typeface="NOVA Bold"/>
                <a:cs typeface="Arial" pitchFamily="34" charset="0"/>
              </a:rPr>
              <a:t>, ’16</a:t>
            </a:r>
            <a:r>
              <a:rPr lang="ko-KR" altLang="en-US" sz="1600" spc="100">
                <a:ln>
                  <a:solidFill>
                    <a:prstClr val="black">
                      <a:alpha val="20000"/>
                    </a:prstClr>
                  </a:solidFill>
                </a:ln>
                <a:solidFill>
                  <a:srgbClr val="000000"/>
                </a:solidFill>
                <a:latin typeface="NOVA Bold"/>
                <a:ea typeface="NOVA Bold"/>
                <a:cs typeface="Arial" pitchFamily="34" charset="0"/>
              </a:rPr>
              <a:t>년 상반기에 대부분 업종에서 폐업 추세임</a:t>
            </a:r>
            <a:r>
              <a:rPr lang="en-US" altLang="ko-KR" sz="1600" spc="100">
                <a:ln>
                  <a:solidFill>
                    <a:prstClr val="black">
                      <a:alpha val="20000"/>
                    </a:prstClr>
                  </a:solidFill>
                </a:ln>
                <a:solidFill>
                  <a:srgbClr val="000000"/>
                </a:solidFill>
                <a:latin typeface="NOVA Bold"/>
                <a:ea typeface="NOVA Bold"/>
                <a:cs typeface="Arial" pitchFamily="34" charset="0"/>
              </a:rPr>
              <a:t> </a:t>
            </a:r>
          </a:p>
        </p:txBody>
      </p:sp>
      <p:sp>
        <p:nvSpPr>
          <p:cNvPr id="25" name="TextBox 24"/>
          <p:cNvSpPr txBox="1"/>
          <p:nvPr/>
        </p:nvSpPr>
        <p:spPr>
          <a:xfrm>
            <a:off x="575554" y="2590639"/>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공통사항</a:t>
            </a:r>
          </a:p>
        </p:txBody>
      </p:sp>
      <p:grpSp>
        <p:nvGrpSpPr>
          <p:cNvPr id="4" name="그룹 3"/>
          <p:cNvGrpSpPr/>
          <p:nvPr/>
        </p:nvGrpSpPr>
        <p:grpSpPr>
          <a:xfrm>
            <a:off x="2699792" y="4515009"/>
            <a:ext cx="1980220" cy="2108078"/>
            <a:chOff x="2735796" y="2611528"/>
            <a:chExt cx="1980220" cy="2108078"/>
          </a:xfrm>
        </p:grpSpPr>
        <p:sp>
          <p:nvSpPr>
            <p:cNvPr id="47" name="모서리가 둥근 직사각형 46"/>
            <p:cNvSpPr/>
            <p:nvPr/>
          </p:nvSpPr>
          <p:spPr>
            <a:xfrm>
              <a:off x="2735796" y="2924943"/>
              <a:ext cx="1980220" cy="1794663"/>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ko-KR" altLang="en-US" sz="1200">
                  <a:solidFill>
                    <a:srgbClr val="000000"/>
                  </a:solidFill>
                </a:rPr>
                <a:t>상권 인근 면적 중 오피스시설이 </a:t>
              </a:r>
              <a:r>
                <a:rPr lang="en-US" altLang="ko-KR" sz="1200">
                  <a:solidFill>
                    <a:srgbClr val="000000"/>
                  </a:solidFill>
                </a:rPr>
                <a:t>21%,24%</a:t>
              </a:r>
              <a:r>
                <a:rPr lang="ko-KR" altLang="en-US" sz="1200">
                  <a:solidFill>
                    <a:srgbClr val="000000"/>
                  </a:solidFill>
                </a:rPr>
                <a:t>로 유사</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ko-KR" altLang="en-US" sz="1200">
                  <a:solidFill>
                    <a:srgbClr val="000000"/>
                  </a:solidFill>
                </a:rPr>
                <a:t>대부분 업종에서 개폐업 활발</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ko-KR" altLang="en-US" sz="1200">
                  <a:solidFill>
                    <a:srgbClr val="000000"/>
                  </a:solidFill>
                </a:rPr>
                <a:t>일반음식</a:t>
              </a:r>
              <a:r>
                <a:rPr lang="en-US" altLang="ko-KR" sz="1200">
                  <a:solidFill>
                    <a:srgbClr val="000000"/>
                  </a:solidFill>
                </a:rPr>
                <a:t>, </a:t>
              </a:r>
              <a:r>
                <a:rPr lang="ko-KR" altLang="en-US" sz="1200">
                  <a:solidFill>
                    <a:srgbClr val="000000"/>
                  </a:solidFill>
                </a:rPr>
                <a:t>휴게 이외 업종 분포 유사</a:t>
              </a:r>
              <a:endParaRPr lang="en-US" altLang="ko-KR" sz="1200">
                <a:solidFill>
                  <a:srgbClr val="000000"/>
                </a:solidFill>
              </a:endParaRPr>
            </a:p>
          </p:txBody>
        </p:sp>
        <p:sp>
          <p:nvSpPr>
            <p:cNvPr id="35" name="TextBox 34"/>
            <p:cNvSpPr txBox="1"/>
            <p:nvPr/>
          </p:nvSpPr>
          <p:spPr>
            <a:xfrm>
              <a:off x="2914988" y="2613446"/>
              <a:ext cx="1657842" cy="438198"/>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제주시 연동</a:t>
              </a:r>
              <a:r>
                <a:rPr lang="en-US" altLang="ko-KR" sz="1200">
                  <a:solidFill>
                    <a:srgbClr val="000000"/>
                  </a:solidFill>
                  <a:latin typeface="NOVA Bold"/>
                  <a:ea typeface="NOVA Bold"/>
                </a:rPr>
                <a:t>, </a:t>
              </a:r>
            </a:p>
            <a:p>
              <a:pPr algn="ctr"/>
              <a:r>
                <a:rPr lang="ko-KR" altLang="en-US" sz="1200">
                  <a:solidFill>
                    <a:srgbClr val="000000"/>
                  </a:solidFill>
                  <a:latin typeface="NOVA Bold"/>
                  <a:ea typeface="NOVA Bold"/>
                </a:rPr>
                <a:t>제주시 제주시청</a:t>
              </a:r>
            </a:p>
          </p:txBody>
        </p:sp>
      </p:grpSp>
      <p:grpSp>
        <p:nvGrpSpPr>
          <p:cNvPr id="6" name="그룹 5"/>
          <p:cNvGrpSpPr/>
          <p:nvPr/>
        </p:nvGrpSpPr>
        <p:grpSpPr>
          <a:xfrm>
            <a:off x="2699792" y="2606250"/>
            <a:ext cx="1980220" cy="1748585"/>
            <a:chOff x="2735796" y="4848767"/>
            <a:chExt cx="1980220" cy="1748585"/>
          </a:xfrm>
        </p:grpSpPr>
        <p:sp>
          <p:nvSpPr>
            <p:cNvPr id="49" name="모서리가 둥근 직사각형 48"/>
            <p:cNvSpPr/>
            <p:nvPr/>
          </p:nvSpPr>
          <p:spPr>
            <a:xfrm>
              <a:off x="2735796" y="4997844"/>
              <a:ext cx="1980220" cy="1599508"/>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a:buFont typeface="NOVA Medium" panose="00000600000000000000" pitchFamily="2" charset="-127"/>
                <a:buChar char="-"/>
              </a:pPr>
              <a:r>
                <a:rPr lang="ko-KR" altLang="en-US" sz="1200">
                  <a:solidFill>
                    <a:srgbClr val="000000"/>
                  </a:solidFill>
                </a:rPr>
                <a:t>의류 업종이 폐업 추세 </a:t>
              </a:r>
              <a:r>
                <a:rPr lang="en-US" altLang="ko-KR" sz="1200">
                  <a:solidFill>
                    <a:srgbClr val="000000"/>
                  </a:solidFill>
                </a:rPr>
                <a:t>&amp; </a:t>
              </a:r>
              <a:r>
                <a:rPr lang="ko-KR" altLang="en-US" sz="1200">
                  <a:solidFill>
                    <a:srgbClr val="000000"/>
                  </a:solidFill>
                </a:rPr>
                <a:t>평균 업력 짧음 </a:t>
              </a:r>
              <a:r>
                <a:rPr lang="en-US" altLang="ko-KR" sz="1200">
                  <a:solidFill>
                    <a:srgbClr val="000000"/>
                  </a:solidFill>
                </a:rPr>
                <a:t>&amp; </a:t>
              </a:r>
              <a:r>
                <a:rPr lang="ko-KR" altLang="en-US" sz="1200">
                  <a:solidFill>
                    <a:srgbClr val="000000"/>
                  </a:solidFill>
                </a:rPr>
                <a:t>점당 매출액 작음</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ko-KR" altLang="en-US" sz="1200">
                  <a:solidFill>
                    <a:srgbClr val="000000"/>
                  </a:solidFill>
                </a:rPr>
                <a:t>서적</a:t>
              </a:r>
              <a:r>
                <a:rPr lang="en-US" altLang="ko-KR" sz="1200">
                  <a:solidFill>
                    <a:srgbClr val="000000"/>
                  </a:solidFill>
                </a:rPr>
                <a:t>/</a:t>
              </a:r>
              <a:r>
                <a:rPr lang="ko-KR" altLang="en-US" sz="1200">
                  <a:solidFill>
                    <a:srgbClr val="000000"/>
                  </a:solidFill>
                </a:rPr>
                <a:t>문구 업종이 평균 업력이 가장 길고 점당 매출액도 가장 큼</a:t>
              </a:r>
              <a:endParaRPr lang="en-US" altLang="ko-KR" sz="1200">
                <a:solidFill>
                  <a:srgbClr val="000000"/>
                </a:solidFill>
              </a:endParaRPr>
            </a:p>
          </p:txBody>
        </p:sp>
        <p:sp>
          <p:nvSpPr>
            <p:cNvPr id="48" name="TextBox 47"/>
            <p:cNvSpPr txBox="1"/>
            <p:nvPr/>
          </p:nvSpPr>
          <p:spPr>
            <a:xfrm>
              <a:off x="2914986" y="4849883"/>
              <a:ext cx="1657842" cy="255135"/>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제주시 방송통신고</a:t>
              </a:r>
            </a:p>
          </p:txBody>
        </p:sp>
      </p:grpSp>
      <p:sp>
        <p:nvSpPr>
          <p:cNvPr id="50" name="모서리가 둥근 직사각형 49"/>
          <p:cNvSpPr/>
          <p:nvPr/>
        </p:nvSpPr>
        <p:spPr>
          <a:xfrm>
            <a:off x="4824028" y="3994795"/>
            <a:ext cx="1980220" cy="579200"/>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200">
                <a:solidFill>
                  <a:srgbClr val="000000"/>
                </a:solidFill>
              </a:rPr>
              <a:t>학원 업종이 개업 추세</a:t>
            </a:r>
            <a:endParaRPr lang="en-US" altLang="ko-KR" sz="1200">
              <a:solidFill>
                <a:srgbClr val="000000"/>
              </a:solidFill>
            </a:endParaRPr>
          </a:p>
        </p:txBody>
      </p:sp>
      <p:sp>
        <p:nvSpPr>
          <p:cNvPr id="51" name="TextBox 50"/>
          <p:cNvSpPr txBox="1"/>
          <p:nvPr/>
        </p:nvSpPr>
        <p:spPr>
          <a:xfrm>
            <a:off x="5004048" y="3868248"/>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제주시 일도</a:t>
            </a:r>
            <a:r>
              <a:rPr lang="en-US" altLang="ko-KR" sz="1200">
                <a:solidFill>
                  <a:srgbClr val="000000"/>
                </a:solidFill>
                <a:latin typeface="NOVA Bold"/>
                <a:ea typeface="NOVA Bold"/>
              </a:rPr>
              <a:t>2</a:t>
            </a:r>
            <a:r>
              <a:rPr lang="ko-KR" altLang="en-US" sz="1200">
                <a:solidFill>
                  <a:srgbClr val="000000"/>
                </a:solidFill>
                <a:latin typeface="NOVA Bold"/>
                <a:ea typeface="NOVA Bold"/>
              </a:rPr>
              <a:t>동</a:t>
            </a:r>
          </a:p>
        </p:txBody>
      </p:sp>
      <p:sp>
        <p:nvSpPr>
          <p:cNvPr id="52" name="모서리가 둥근 직사각형 51"/>
          <p:cNvSpPr/>
          <p:nvPr/>
        </p:nvSpPr>
        <p:spPr>
          <a:xfrm>
            <a:off x="4824028" y="2698651"/>
            <a:ext cx="1980220" cy="909565"/>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200">
                <a:solidFill>
                  <a:srgbClr val="000000"/>
                </a:solidFill>
              </a:rPr>
              <a:t>휴게</a:t>
            </a:r>
            <a:r>
              <a:rPr lang="en-US" altLang="ko-KR" sz="1200">
                <a:solidFill>
                  <a:srgbClr val="000000"/>
                </a:solidFill>
              </a:rPr>
              <a:t>, </a:t>
            </a:r>
            <a:r>
              <a:rPr lang="ko-KR" altLang="en-US" sz="1200">
                <a:solidFill>
                  <a:srgbClr val="000000"/>
                </a:solidFill>
              </a:rPr>
              <a:t>음식료품</a:t>
            </a:r>
            <a:r>
              <a:rPr lang="en-US" altLang="ko-KR" sz="1200">
                <a:solidFill>
                  <a:srgbClr val="000000"/>
                </a:solidFill>
              </a:rPr>
              <a:t>, </a:t>
            </a:r>
            <a:r>
              <a:rPr lang="ko-KR" altLang="en-US" sz="1200">
                <a:solidFill>
                  <a:srgbClr val="000000"/>
                </a:solidFill>
              </a:rPr>
              <a:t>회원제형태업소 업종의 점당 매출이 타 업종에 비해 높음</a:t>
            </a:r>
            <a:endParaRPr lang="en-US" altLang="ko-KR" sz="1200">
              <a:solidFill>
                <a:srgbClr val="000000"/>
              </a:solidFill>
            </a:endParaRPr>
          </a:p>
        </p:txBody>
      </p:sp>
      <p:sp>
        <p:nvSpPr>
          <p:cNvPr id="53" name="TextBox 52"/>
          <p:cNvSpPr txBox="1"/>
          <p:nvPr/>
        </p:nvSpPr>
        <p:spPr>
          <a:xfrm>
            <a:off x="5004048" y="2590639"/>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제주시 이도</a:t>
            </a:r>
            <a:r>
              <a:rPr lang="en-US" altLang="ko-KR" sz="1200">
                <a:solidFill>
                  <a:srgbClr val="000000"/>
                </a:solidFill>
                <a:latin typeface="NOVA Bold"/>
                <a:ea typeface="NOVA Bold"/>
              </a:rPr>
              <a:t>2</a:t>
            </a:r>
            <a:r>
              <a:rPr lang="ko-KR" altLang="en-US" sz="1200">
                <a:solidFill>
                  <a:srgbClr val="000000"/>
                </a:solidFill>
                <a:latin typeface="NOVA Bold"/>
                <a:ea typeface="NOVA Bold"/>
              </a:rPr>
              <a:t>동</a:t>
            </a:r>
          </a:p>
        </p:txBody>
      </p:sp>
      <p:sp>
        <p:nvSpPr>
          <p:cNvPr id="54" name="모서리가 둥근 직사각형 53"/>
          <p:cNvSpPr/>
          <p:nvPr/>
        </p:nvSpPr>
        <p:spPr>
          <a:xfrm>
            <a:off x="4824028" y="4966057"/>
            <a:ext cx="1980220" cy="759698"/>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200">
                <a:solidFill>
                  <a:srgbClr val="000000"/>
                </a:solidFill>
              </a:rPr>
              <a:t>보건</a:t>
            </a:r>
            <a:r>
              <a:rPr lang="en-US" altLang="ko-KR" sz="1200">
                <a:solidFill>
                  <a:srgbClr val="000000"/>
                </a:solidFill>
              </a:rPr>
              <a:t>/</a:t>
            </a:r>
            <a:r>
              <a:rPr lang="ko-KR" altLang="en-US" sz="1200">
                <a:solidFill>
                  <a:srgbClr val="000000"/>
                </a:solidFill>
              </a:rPr>
              <a:t>위생 업종이 개업</a:t>
            </a:r>
            <a:endParaRPr lang="en-US" altLang="ko-KR" sz="1200">
              <a:solidFill>
                <a:srgbClr val="000000"/>
              </a:solidFill>
            </a:endParaRPr>
          </a:p>
          <a:p>
            <a:r>
              <a:rPr lang="en-US" altLang="ko-KR" sz="1200">
                <a:solidFill>
                  <a:srgbClr val="000000"/>
                </a:solidFill>
              </a:rPr>
              <a:t>    </a:t>
            </a:r>
            <a:r>
              <a:rPr lang="ko-KR" altLang="en-US" sz="1200">
                <a:solidFill>
                  <a:srgbClr val="000000"/>
                </a:solidFill>
              </a:rPr>
              <a:t>추세</a:t>
            </a:r>
            <a:endParaRPr lang="en-US" altLang="ko-KR" sz="1200">
              <a:solidFill>
                <a:srgbClr val="000000"/>
              </a:solidFill>
            </a:endParaRPr>
          </a:p>
        </p:txBody>
      </p:sp>
      <p:sp>
        <p:nvSpPr>
          <p:cNvPr id="55" name="TextBox 54"/>
          <p:cNvSpPr txBox="1"/>
          <p:nvPr/>
        </p:nvSpPr>
        <p:spPr>
          <a:xfrm>
            <a:off x="5004046" y="4847790"/>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제주시 한림읍</a:t>
            </a:r>
          </a:p>
        </p:txBody>
      </p:sp>
      <p:sp>
        <p:nvSpPr>
          <p:cNvPr id="56" name="모서리가 둥근 직사각형 55"/>
          <p:cNvSpPr/>
          <p:nvPr/>
        </p:nvSpPr>
        <p:spPr>
          <a:xfrm>
            <a:off x="6984269" y="2708920"/>
            <a:ext cx="1908214" cy="756084"/>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200">
                <a:solidFill>
                  <a:srgbClr val="000000"/>
                </a:solidFill>
              </a:rPr>
              <a:t>숙박업</a:t>
            </a:r>
            <a:r>
              <a:rPr lang="en-US" altLang="ko-KR" sz="1200">
                <a:solidFill>
                  <a:srgbClr val="000000"/>
                </a:solidFill>
              </a:rPr>
              <a:t>, </a:t>
            </a:r>
            <a:r>
              <a:rPr lang="ko-KR" altLang="en-US" sz="1200">
                <a:solidFill>
                  <a:srgbClr val="000000"/>
                </a:solidFill>
              </a:rPr>
              <a:t>의류 업종이 개업 추세</a:t>
            </a:r>
            <a:endParaRPr lang="en-US" altLang="ko-KR" sz="1200">
              <a:solidFill>
                <a:srgbClr val="000000"/>
              </a:solidFill>
            </a:endParaRPr>
          </a:p>
        </p:txBody>
      </p:sp>
      <p:sp>
        <p:nvSpPr>
          <p:cNvPr id="57" name="TextBox 56"/>
          <p:cNvSpPr txBox="1"/>
          <p:nvPr/>
        </p:nvSpPr>
        <p:spPr>
          <a:xfrm>
            <a:off x="7146285" y="2575173"/>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서귀포시 대정읍</a:t>
            </a:r>
          </a:p>
        </p:txBody>
      </p:sp>
      <p:sp>
        <p:nvSpPr>
          <p:cNvPr id="58" name="모서리가 둥근 직사각형 57"/>
          <p:cNvSpPr/>
          <p:nvPr/>
        </p:nvSpPr>
        <p:spPr>
          <a:xfrm>
            <a:off x="6984268" y="3789040"/>
            <a:ext cx="1908214" cy="931521"/>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200">
                <a:solidFill>
                  <a:srgbClr val="000000"/>
                </a:solidFill>
              </a:rPr>
              <a:t>음식료품의 폐업 기준 평균 업력이 </a:t>
            </a:r>
            <a:r>
              <a:rPr lang="en-US" altLang="ko-KR" sz="1200">
                <a:solidFill>
                  <a:srgbClr val="000000"/>
                </a:solidFill>
              </a:rPr>
              <a:t>1</a:t>
            </a:r>
            <a:r>
              <a:rPr lang="ko-KR" altLang="en-US" sz="1200">
                <a:solidFill>
                  <a:srgbClr val="000000"/>
                </a:solidFill>
              </a:rPr>
              <a:t>년 </a:t>
            </a:r>
            <a:r>
              <a:rPr lang="en-US" altLang="ko-KR" sz="1200">
                <a:solidFill>
                  <a:srgbClr val="000000"/>
                </a:solidFill>
              </a:rPr>
              <a:t>5</a:t>
            </a:r>
            <a:r>
              <a:rPr lang="ko-KR" altLang="en-US" sz="1200">
                <a:solidFill>
                  <a:srgbClr val="000000"/>
                </a:solidFill>
              </a:rPr>
              <a:t>개월로 가장 짧음</a:t>
            </a:r>
            <a:endParaRPr lang="en-US" altLang="ko-KR" sz="1200">
              <a:solidFill>
                <a:srgbClr val="000000"/>
              </a:solidFill>
            </a:endParaRPr>
          </a:p>
        </p:txBody>
      </p:sp>
      <p:sp>
        <p:nvSpPr>
          <p:cNvPr id="59" name="TextBox 58"/>
          <p:cNvSpPr txBox="1"/>
          <p:nvPr/>
        </p:nvSpPr>
        <p:spPr>
          <a:xfrm>
            <a:off x="7128282" y="3681028"/>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서귀포시 동흥동</a:t>
            </a:r>
          </a:p>
        </p:txBody>
      </p:sp>
      <p:sp>
        <p:nvSpPr>
          <p:cNvPr id="60" name="모서리가 둥근 직사각형 59"/>
          <p:cNvSpPr/>
          <p:nvPr/>
        </p:nvSpPr>
        <p:spPr>
          <a:xfrm>
            <a:off x="6984268" y="5110113"/>
            <a:ext cx="1908214" cy="1091195"/>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200">
                <a:solidFill>
                  <a:srgbClr val="000000"/>
                </a:solidFill>
              </a:rPr>
              <a:t>의료기관업종이 개업추세</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ko-KR" altLang="en-US" sz="1200">
                <a:solidFill>
                  <a:srgbClr val="000000"/>
                </a:solidFill>
              </a:rPr>
              <a:t>대부분의 업종에서 점당 매출 증가</a:t>
            </a:r>
            <a:endParaRPr lang="en-US" altLang="ko-KR" sz="1200">
              <a:solidFill>
                <a:srgbClr val="000000"/>
              </a:solidFill>
            </a:endParaRPr>
          </a:p>
        </p:txBody>
      </p:sp>
      <p:sp>
        <p:nvSpPr>
          <p:cNvPr id="61" name="TextBox 60"/>
          <p:cNvSpPr txBox="1"/>
          <p:nvPr/>
        </p:nvSpPr>
        <p:spPr>
          <a:xfrm>
            <a:off x="7128282" y="4976367"/>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서귀포시 중앙동</a:t>
            </a:r>
          </a:p>
        </p:txBody>
      </p:sp>
    </p:spTree>
    <p:extLst>
      <p:ext uri="{BB962C8B-B14F-4D97-AF65-F5344CB8AC3E}">
        <p14:creationId xmlns:p14="http://schemas.microsoft.com/office/powerpoint/2010/main" val="169091468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 유형별 방문 현황</a:t>
            </a:r>
            <a:endParaRPr lang="ko-KR" altLang="en-US"/>
          </a:p>
        </p:txBody>
      </p:sp>
      <p:sp>
        <p:nvSpPr>
          <p:cNvPr id="3" name="제목 2"/>
          <p:cNvSpPr>
            <a:spLocks noGrp="1"/>
          </p:cNvSpPr>
          <p:nvPr>
            <p:ph type="title"/>
          </p:nvPr>
        </p:nvSpPr>
        <p:spPr/>
        <p:txBody>
          <a:bodyPr/>
          <a:lstStyle/>
          <a:p>
            <a:r>
              <a:rPr lang="ko-KR" altLang="en-US" smtClean="0"/>
              <a:t>     고객 소비패턴 비교 및 특징</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95536" y="2672916"/>
            <a:ext cx="83169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6496" y="2344683"/>
            <a:ext cx="827596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상권별 고객 유형별 구매고객수 추이 비교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0" name="표 9"/>
          <p:cNvGraphicFramePr>
            <a:graphicFrameLocks noGrp="1"/>
          </p:cNvGraphicFramePr>
          <p:nvPr>
            <p:extLst>
              <p:ext uri="{D42A27DB-BD31-4B8C-83A1-F6EECF244321}">
                <p14:modId xmlns:p14="http://schemas.microsoft.com/office/powerpoint/2010/main" val="4119823463"/>
              </p:ext>
            </p:extLst>
          </p:nvPr>
        </p:nvGraphicFramePr>
        <p:xfrm>
          <a:off x="451045" y="2813002"/>
          <a:ext cx="8244931" cy="3506786"/>
        </p:xfrm>
        <a:graphic>
          <a:graphicData uri="http://schemas.openxmlformats.org/drawingml/2006/table">
            <a:tbl>
              <a:tblPr/>
              <a:tblGrid>
                <a:gridCol w="124511"/>
                <a:gridCol w="1044116"/>
                <a:gridCol w="589692"/>
                <a:gridCol w="589692"/>
                <a:gridCol w="589692"/>
                <a:gridCol w="589692"/>
                <a:gridCol w="589692"/>
                <a:gridCol w="589692"/>
                <a:gridCol w="589692"/>
                <a:gridCol w="589692"/>
                <a:gridCol w="589692"/>
                <a:gridCol w="589692"/>
                <a:gridCol w="589692"/>
                <a:gridCol w="589692"/>
              </a:tblGrid>
              <a:tr h="273277">
                <a:tc rowSpan="2" gridSpan="2">
                  <a:txBody>
                    <a:bodyPr/>
                    <a:lstStyle/>
                    <a:p>
                      <a:pPr algn="ctr" rtl="0" fontAlgn="ctr"/>
                      <a:r>
                        <a:rPr lang="ko-KR" altLang="en-US" sz="1000" b="1" i="0" u="none" strike="noStrike" smtClean="0">
                          <a:solidFill>
                            <a:schemeClr val="bg1"/>
                          </a:solidFill>
                          <a:latin typeface="+mn-ea"/>
                          <a:ea typeface="+mn-ea"/>
                        </a:rPr>
                        <a:t>골목상권</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rowSpan="2"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gridSpan="4">
                  <a:txBody>
                    <a:bodyPr/>
                    <a:lstStyle/>
                    <a:p>
                      <a:pPr algn="ctr" rtl="0" fontAlgn="ctr"/>
                      <a:r>
                        <a:rPr lang="ko-KR" altLang="en-US" sz="1000" b="0" i="0" u="none" strike="noStrike" smtClean="0">
                          <a:solidFill>
                            <a:schemeClr val="bg1"/>
                          </a:solidFill>
                          <a:latin typeface="+mj-ea"/>
                          <a:ea typeface="+mj-ea"/>
                        </a:rPr>
                        <a:t>중국 관광객</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ctr"/>
                      <a:r>
                        <a:rPr lang="ko-KR" altLang="en-US" sz="1000" b="0" i="0" u="none" strike="noStrike" smtClean="0">
                          <a:solidFill>
                            <a:schemeClr val="bg1"/>
                          </a:solidFill>
                          <a:latin typeface="+mj-ea"/>
                          <a:ea typeface="+mj-ea"/>
                        </a:rPr>
                        <a:t>국내 관광객</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ctr"/>
                      <a:r>
                        <a:rPr lang="ko-KR" altLang="en-US" sz="1000" b="0" i="0" u="none" strike="noStrike" smtClean="0">
                          <a:solidFill>
                            <a:schemeClr val="bg1"/>
                          </a:solidFill>
                          <a:latin typeface="+mj-ea"/>
                          <a:ea typeface="+mj-ea"/>
                        </a:rPr>
                        <a:t>제주도민</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277">
                <a:tc gridSpan="2"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0" i="0" u="none" strike="noStrike" smtClean="0">
                          <a:solidFill>
                            <a:schemeClr val="bg1"/>
                          </a:solidFill>
                          <a:latin typeface="+mj-ea"/>
                          <a:ea typeface="+mj-ea"/>
                        </a:rPr>
                        <a:t>’14</a:t>
                      </a:r>
                      <a:r>
                        <a:rPr lang="ko-KR" altLang="en-US" sz="1000" b="0" i="0" u="none" strike="noStrike" smtClean="0">
                          <a:solidFill>
                            <a:schemeClr val="bg1"/>
                          </a:solidFill>
                          <a:latin typeface="+mj-ea"/>
                          <a:ea typeface="+mj-ea"/>
                        </a:rPr>
                        <a:t>년</a:t>
                      </a:r>
                      <a:r>
                        <a:rPr lang="en-US" altLang="ko-KR" sz="1000" b="0" i="0" u="none" strike="noStrike" baseline="0" smtClean="0">
                          <a:solidFill>
                            <a:schemeClr val="bg1"/>
                          </a:solidFill>
                          <a:latin typeface="+mj-ea"/>
                          <a:ea typeface="+mj-ea"/>
                        </a:rPr>
                        <a:t> </a:t>
                      </a:r>
                      <a:r>
                        <a:rPr lang="ko-KR" altLang="en-US" sz="1000" b="0" i="0" u="none" strike="noStrike" smtClean="0">
                          <a:solidFill>
                            <a:schemeClr val="bg1"/>
                          </a:solidFill>
                          <a:latin typeface="+mj-ea"/>
                          <a:ea typeface="+mj-ea"/>
                        </a:rPr>
                        <a:t>하</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smtClean="0">
                          <a:solidFill>
                            <a:schemeClr val="bg1"/>
                          </a:solidFill>
                          <a:latin typeface="+mj-ea"/>
                          <a:ea typeface="+mj-ea"/>
                        </a:rPr>
                        <a:t>’15</a:t>
                      </a:r>
                      <a:r>
                        <a:rPr lang="ko-KR" altLang="en-US" sz="1000" smtClean="0">
                          <a:solidFill>
                            <a:schemeClr val="bg1"/>
                          </a:solidFill>
                          <a:latin typeface="+mj-ea"/>
                          <a:ea typeface="+mj-ea"/>
                        </a:rPr>
                        <a:t>년</a:t>
                      </a:r>
                      <a:r>
                        <a:rPr lang="en-US" altLang="ko-KR" sz="1000" baseline="0" smtClean="0">
                          <a:solidFill>
                            <a:schemeClr val="bg1"/>
                          </a:solidFill>
                          <a:latin typeface="+mj-ea"/>
                          <a:ea typeface="+mj-ea"/>
                        </a:rPr>
                        <a:t> </a:t>
                      </a:r>
                      <a:r>
                        <a:rPr lang="ko-KR" altLang="en-US" sz="1000" smtClean="0">
                          <a:solidFill>
                            <a:schemeClr val="bg1"/>
                          </a:solidFill>
                          <a:latin typeface="+mj-ea"/>
                          <a:ea typeface="+mj-ea"/>
                        </a:rPr>
                        <a:t>상</a:t>
                      </a:r>
                      <a:endParaRPr lang="ko-KR" altLang="en-US" sz="1000">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0" i="0" u="none" strike="noStrike" smtClean="0">
                          <a:solidFill>
                            <a:schemeClr val="bg1"/>
                          </a:solidFill>
                          <a:latin typeface="+mj-ea"/>
                          <a:ea typeface="+mj-ea"/>
                        </a:rPr>
                        <a:t>’15</a:t>
                      </a:r>
                      <a:r>
                        <a:rPr lang="ko-KR" altLang="en-US" sz="1000" b="0" i="0" u="none" strike="noStrike" smtClean="0">
                          <a:solidFill>
                            <a:schemeClr val="bg1"/>
                          </a:solidFill>
                          <a:latin typeface="+mj-ea"/>
                          <a:ea typeface="+mj-ea"/>
                        </a:rPr>
                        <a:t>년 하</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0" i="0" u="none" strike="noStrike" smtClean="0">
                          <a:solidFill>
                            <a:schemeClr val="bg1"/>
                          </a:solidFill>
                          <a:latin typeface="+mj-ea"/>
                          <a:ea typeface="+mj-ea"/>
                        </a:rPr>
                        <a:t>’16</a:t>
                      </a:r>
                      <a:r>
                        <a:rPr lang="ko-KR" altLang="en-US" sz="1000" b="0" i="0" u="none" strike="noStrike" smtClean="0">
                          <a:solidFill>
                            <a:schemeClr val="bg1"/>
                          </a:solidFill>
                          <a:latin typeface="+mj-ea"/>
                          <a:ea typeface="+mj-ea"/>
                        </a:rPr>
                        <a:t>년 상</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0" i="0" u="none" strike="noStrike" smtClean="0">
                          <a:solidFill>
                            <a:schemeClr val="bg1"/>
                          </a:solidFill>
                          <a:latin typeface="+mj-ea"/>
                          <a:ea typeface="+mj-ea"/>
                        </a:rPr>
                        <a:t>’14</a:t>
                      </a:r>
                      <a:r>
                        <a:rPr lang="ko-KR" altLang="en-US" sz="1000" b="0" i="0" u="none" strike="noStrike" smtClean="0">
                          <a:solidFill>
                            <a:schemeClr val="bg1"/>
                          </a:solidFill>
                          <a:latin typeface="+mj-ea"/>
                          <a:ea typeface="+mj-ea"/>
                        </a:rPr>
                        <a:t>년</a:t>
                      </a:r>
                      <a:r>
                        <a:rPr lang="en-US" altLang="ko-KR" sz="1000" b="0" i="0" u="none" strike="noStrike" baseline="0" smtClean="0">
                          <a:solidFill>
                            <a:schemeClr val="bg1"/>
                          </a:solidFill>
                          <a:latin typeface="+mj-ea"/>
                          <a:ea typeface="+mj-ea"/>
                        </a:rPr>
                        <a:t> </a:t>
                      </a:r>
                      <a:r>
                        <a:rPr lang="ko-KR" altLang="en-US" sz="1000" b="0" i="0" u="none" strike="noStrike" smtClean="0">
                          <a:solidFill>
                            <a:schemeClr val="bg1"/>
                          </a:solidFill>
                          <a:latin typeface="+mj-ea"/>
                          <a:ea typeface="+mj-ea"/>
                        </a:rPr>
                        <a:t>하</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smtClean="0">
                          <a:solidFill>
                            <a:schemeClr val="bg1"/>
                          </a:solidFill>
                          <a:latin typeface="+mj-ea"/>
                          <a:ea typeface="+mj-ea"/>
                        </a:rPr>
                        <a:t>’15</a:t>
                      </a:r>
                      <a:r>
                        <a:rPr lang="ko-KR" altLang="en-US" sz="1000" smtClean="0">
                          <a:solidFill>
                            <a:schemeClr val="bg1"/>
                          </a:solidFill>
                          <a:latin typeface="+mj-ea"/>
                          <a:ea typeface="+mj-ea"/>
                        </a:rPr>
                        <a:t>년</a:t>
                      </a:r>
                      <a:r>
                        <a:rPr lang="en-US" altLang="ko-KR" sz="1000" baseline="0" smtClean="0">
                          <a:solidFill>
                            <a:schemeClr val="bg1"/>
                          </a:solidFill>
                          <a:latin typeface="+mj-ea"/>
                          <a:ea typeface="+mj-ea"/>
                        </a:rPr>
                        <a:t> </a:t>
                      </a:r>
                      <a:r>
                        <a:rPr lang="ko-KR" altLang="en-US" sz="1000" smtClean="0">
                          <a:solidFill>
                            <a:schemeClr val="bg1"/>
                          </a:solidFill>
                          <a:latin typeface="+mj-ea"/>
                          <a:ea typeface="+mj-ea"/>
                        </a:rPr>
                        <a:t>상</a:t>
                      </a:r>
                      <a:endParaRPr lang="ko-KR" altLang="en-US" sz="1000">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0" i="0" u="none" strike="noStrike" smtClean="0">
                          <a:solidFill>
                            <a:schemeClr val="bg1"/>
                          </a:solidFill>
                          <a:latin typeface="+mj-ea"/>
                          <a:ea typeface="+mj-ea"/>
                        </a:rPr>
                        <a:t>’15</a:t>
                      </a:r>
                      <a:r>
                        <a:rPr lang="ko-KR" altLang="en-US" sz="1000" b="0" i="0" u="none" strike="noStrike" smtClean="0">
                          <a:solidFill>
                            <a:schemeClr val="bg1"/>
                          </a:solidFill>
                          <a:latin typeface="+mj-ea"/>
                          <a:ea typeface="+mj-ea"/>
                        </a:rPr>
                        <a:t>년 하</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0" i="0" u="none" strike="noStrike" smtClean="0">
                          <a:solidFill>
                            <a:schemeClr val="bg1"/>
                          </a:solidFill>
                          <a:latin typeface="+mj-ea"/>
                          <a:ea typeface="+mj-ea"/>
                        </a:rPr>
                        <a:t>’16</a:t>
                      </a:r>
                      <a:r>
                        <a:rPr lang="ko-KR" altLang="en-US" sz="1000" b="0" i="0" u="none" strike="noStrike" smtClean="0">
                          <a:solidFill>
                            <a:schemeClr val="bg1"/>
                          </a:solidFill>
                          <a:latin typeface="+mj-ea"/>
                          <a:ea typeface="+mj-ea"/>
                        </a:rPr>
                        <a:t>년 상</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0" i="0" u="none" strike="noStrike" smtClean="0">
                          <a:solidFill>
                            <a:schemeClr val="bg1"/>
                          </a:solidFill>
                          <a:latin typeface="+mj-ea"/>
                          <a:ea typeface="+mj-ea"/>
                        </a:rPr>
                        <a:t>’14</a:t>
                      </a:r>
                      <a:r>
                        <a:rPr lang="ko-KR" altLang="en-US" sz="1000" b="0" i="0" u="none" strike="noStrike" smtClean="0">
                          <a:solidFill>
                            <a:schemeClr val="bg1"/>
                          </a:solidFill>
                          <a:latin typeface="+mj-ea"/>
                          <a:ea typeface="+mj-ea"/>
                        </a:rPr>
                        <a:t>년</a:t>
                      </a:r>
                      <a:r>
                        <a:rPr lang="en-US" altLang="ko-KR" sz="1000" b="0" i="0" u="none" strike="noStrike" baseline="0" smtClean="0">
                          <a:solidFill>
                            <a:schemeClr val="bg1"/>
                          </a:solidFill>
                          <a:latin typeface="+mj-ea"/>
                          <a:ea typeface="+mj-ea"/>
                        </a:rPr>
                        <a:t> </a:t>
                      </a:r>
                      <a:r>
                        <a:rPr lang="ko-KR" altLang="en-US" sz="1000" b="0" i="0" u="none" strike="noStrike" smtClean="0">
                          <a:solidFill>
                            <a:schemeClr val="bg1"/>
                          </a:solidFill>
                          <a:latin typeface="+mj-ea"/>
                          <a:ea typeface="+mj-ea"/>
                        </a:rPr>
                        <a:t>하</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smtClean="0">
                          <a:solidFill>
                            <a:schemeClr val="bg1"/>
                          </a:solidFill>
                          <a:latin typeface="+mj-ea"/>
                          <a:ea typeface="+mj-ea"/>
                        </a:rPr>
                        <a:t>’15</a:t>
                      </a:r>
                      <a:r>
                        <a:rPr lang="ko-KR" altLang="en-US" sz="1000" smtClean="0">
                          <a:solidFill>
                            <a:schemeClr val="bg1"/>
                          </a:solidFill>
                          <a:latin typeface="+mj-ea"/>
                          <a:ea typeface="+mj-ea"/>
                        </a:rPr>
                        <a:t>년</a:t>
                      </a:r>
                      <a:r>
                        <a:rPr lang="en-US" altLang="ko-KR" sz="1000" baseline="0" smtClean="0">
                          <a:solidFill>
                            <a:schemeClr val="bg1"/>
                          </a:solidFill>
                          <a:latin typeface="+mj-ea"/>
                          <a:ea typeface="+mj-ea"/>
                        </a:rPr>
                        <a:t> </a:t>
                      </a:r>
                      <a:r>
                        <a:rPr lang="ko-KR" altLang="en-US" sz="1000" smtClean="0">
                          <a:solidFill>
                            <a:schemeClr val="bg1"/>
                          </a:solidFill>
                          <a:latin typeface="+mj-ea"/>
                          <a:ea typeface="+mj-ea"/>
                        </a:rPr>
                        <a:t>상</a:t>
                      </a:r>
                      <a:endParaRPr lang="ko-KR" altLang="en-US" sz="1000">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0" i="0" u="none" strike="noStrike" smtClean="0">
                          <a:solidFill>
                            <a:schemeClr val="bg1"/>
                          </a:solidFill>
                          <a:latin typeface="+mj-ea"/>
                          <a:ea typeface="+mj-ea"/>
                        </a:rPr>
                        <a:t>’15</a:t>
                      </a:r>
                      <a:r>
                        <a:rPr lang="ko-KR" altLang="en-US" sz="1000" b="0" i="0" u="none" strike="noStrike" smtClean="0">
                          <a:solidFill>
                            <a:schemeClr val="bg1"/>
                          </a:solidFill>
                          <a:latin typeface="+mj-ea"/>
                          <a:ea typeface="+mj-ea"/>
                        </a:rPr>
                        <a:t>년 하</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0" i="0" u="none" strike="noStrike" smtClean="0">
                          <a:solidFill>
                            <a:schemeClr val="bg1"/>
                          </a:solidFill>
                          <a:latin typeface="+mj-ea"/>
                          <a:ea typeface="+mj-ea"/>
                        </a:rPr>
                        <a:t>’16</a:t>
                      </a:r>
                      <a:r>
                        <a:rPr lang="ko-KR" altLang="en-US" sz="1000" b="0" i="0" u="none" strike="noStrike" smtClean="0">
                          <a:solidFill>
                            <a:schemeClr val="bg1"/>
                          </a:solidFill>
                          <a:latin typeface="+mj-ea"/>
                          <a:ea typeface="+mj-ea"/>
                        </a:rPr>
                        <a:t>년 상</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통카드 골목상권</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323,716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223,563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192,189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250,491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373,543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482,340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578,559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535,899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151,423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157,603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160,999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163,300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chemeClr val="bg1"/>
                          </a:solidFill>
                          <a:latin typeface="+mn-ea"/>
                          <a:ea typeface="+mn-ea"/>
                        </a:rPr>
                        <a:t>9</a:t>
                      </a:r>
                      <a:r>
                        <a:rPr lang="ko-KR" altLang="en-US" sz="1000" b="1" i="0" u="none" strike="noStrike" smtClean="0">
                          <a:solidFill>
                            <a:schemeClr val="bg1"/>
                          </a:solidFill>
                          <a:latin typeface="+mn-ea"/>
                          <a:ea typeface="+mn-ea"/>
                        </a:rPr>
                        <a:t>대 골목상권</a:t>
                      </a:r>
                      <a:endParaRPr lang="ko-KR" alt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119,705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96,713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102,508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165,923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91,560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124,808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168,541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167,858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102,221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111,829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116,033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119,042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rowSpan="9">
                  <a:txBody>
                    <a:bodyPr/>
                    <a:lstStyle/>
                    <a:p>
                      <a:pPr algn="ctr" rtl="0" fontAlgn="ctr"/>
                      <a:endParaRPr lang="ko-KR" alt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제주시 방송통신고</a:t>
                      </a:r>
                      <a:endParaRPr lang="ko-KR" alt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75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134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3,011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3,631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4,355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4,259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12,535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16,007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17,569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19,229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vMerge="1">
                  <a:txBody>
                    <a:bodyPr/>
                    <a:lstStyle/>
                    <a:p>
                      <a:pPr algn="ctr" rtl="0" fontAlgn="ctr"/>
                      <a:endParaRPr lang="en-US" altLang="ko-KR" sz="10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제주시 연동</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114,230</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92,068</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98,723</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160,146</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39,973</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51,754</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69,170</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67,585</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53,998</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60,652</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62,615</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64,197</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vMerge="1">
                  <a:txBody>
                    <a:bodyPr/>
                    <a:lstStyle/>
                    <a:p>
                      <a:pPr algn="ctr" rtl="0" fontAlgn="ctr"/>
                      <a:endParaRPr lang="en-US" altLang="ko-KR" sz="10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제주시 이도</a:t>
                      </a:r>
                      <a:r>
                        <a:rPr lang="en-US" altLang="ko-KR" sz="1000" b="1" i="0" u="none" strike="noStrike" smtClean="0">
                          <a:solidFill>
                            <a:schemeClr val="bg1"/>
                          </a:solidFill>
                          <a:latin typeface="+mn-ea"/>
                          <a:ea typeface="+mn-ea"/>
                        </a:rPr>
                        <a:t>2</a:t>
                      </a:r>
                      <a:r>
                        <a:rPr lang="ko-KR" altLang="en-US" sz="1000" b="1" i="0" u="none" strike="noStrike" smtClean="0">
                          <a:solidFill>
                            <a:schemeClr val="bg1"/>
                          </a:solidFill>
                          <a:latin typeface="+mn-ea"/>
                          <a:ea typeface="+mn-ea"/>
                        </a:rPr>
                        <a:t>동</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496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735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746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771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6,774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8,616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9,016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8,655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vMerge="1">
                  <a:txBody>
                    <a:bodyPr/>
                    <a:lstStyle/>
                    <a:p>
                      <a:pPr algn="ctr" rtl="0" fontAlgn="ctr"/>
                      <a:endParaRPr lang="en-US" altLang="ko-KR" sz="10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제주시</a:t>
                      </a:r>
                      <a:r>
                        <a:rPr lang="en-US" altLang="ko-KR" sz="1000" b="1" i="0" u="none" strike="noStrike" baseline="0" smtClean="0">
                          <a:solidFill>
                            <a:schemeClr val="bg1"/>
                          </a:solidFill>
                          <a:latin typeface="+mn-ea"/>
                          <a:ea typeface="+mn-ea"/>
                        </a:rPr>
                        <a:t> </a:t>
                      </a:r>
                      <a:r>
                        <a:rPr lang="ko-KR" altLang="en-US" sz="1000" b="1" i="0" u="none" strike="noStrike" baseline="0" smtClean="0">
                          <a:solidFill>
                            <a:schemeClr val="bg1"/>
                          </a:solidFill>
                          <a:latin typeface="+mn-ea"/>
                          <a:ea typeface="+mn-ea"/>
                        </a:rPr>
                        <a:t>제주시청</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2,615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2,263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2,129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3,302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11,664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15,321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19,142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19,309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45,990</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53,205</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56,604</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57,413</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vMerge="1">
                  <a:txBody>
                    <a:bodyPr/>
                    <a:lstStyle/>
                    <a:p>
                      <a:pPr algn="ctr" rtl="0" fontAlgn="ctr"/>
                      <a:endParaRPr lang="en-US" altLang="ko-KR" sz="10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제주시 일도</a:t>
                      </a:r>
                      <a:r>
                        <a:rPr lang="en-US" altLang="ko-KR" sz="1000" b="1" i="0" u="none" strike="noStrike" smtClean="0">
                          <a:solidFill>
                            <a:schemeClr val="bg1"/>
                          </a:solidFill>
                          <a:latin typeface="+mn-ea"/>
                          <a:ea typeface="+mn-ea"/>
                        </a:rPr>
                        <a:t>2</a:t>
                      </a:r>
                      <a:r>
                        <a:rPr lang="ko-KR" altLang="en-US" sz="1000" b="1" i="0" u="none" strike="noStrike" smtClean="0">
                          <a:solidFill>
                            <a:schemeClr val="bg1"/>
                          </a:solidFill>
                          <a:latin typeface="+mn-ea"/>
                          <a:ea typeface="+mn-ea"/>
                        </a:rPr>
                        <a:t>동</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633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896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925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962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6,769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9,048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9,127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9,517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vMerge="1">
                  <a:txBody>
                    <a:bodyPr/>
                    <a:lstStyle/>
                    <a:p>
                      <a:pPr algn="ctr" rtl="0" fontAlgn="ctr"/>
                      <a:endParaRPr lang="en-US" altLang="ko-KR" sz="10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제주시 한림읍</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2,649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3,161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4,458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4,338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4,862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5,684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6,328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6,476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vMerge="1">
                  <a:txBody>
                    <a:bodyPr/>
                    <a:lstStyle/>
                    <a:p>
                      <a:pPr algn="ctr" rtl="0" fontAlgn="ctr"/>
                      <a:endParaRPr lang="en-US" altLang="ko-KR" sz="10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서귀포 대정읍</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38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11,794</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16,066</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19,527</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18,570</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7,739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9,577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10,166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10,753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vMerge="1">
                  <a:txBody>
                    <a:bodyPr/>
                    <a:lstStyle/>
                    <a:p>
                      <a:pPr algn="ctr" rtl="0" fontAlgn="ctr"/>
                      <a:endParaRPr lang="en-US" altLang="ko-KR" sz="10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서귀포 동흥동</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2,121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2,588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3,333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3,275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7,779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8,532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9,283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9,196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vMerge="1">
                  <a:txBody>
                    <a:bodyPr/>
                    <a:lstStyle/>
                    <a:p>
                      <a:pPr algn="ctr" rtl="0" fontAlgn="ctr"/>
                      <a:endParaRPr lang="en-US" altLang="ko-KR" sz="10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서귀포 중앙동</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4,731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4,030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3,481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5,500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34,841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52,683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77,375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79,362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27,042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30,653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32,424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33,272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1" name="위쪽 화살표 10"/>
          <p:cNvSpPr/>
          <p:nvPr/>
        </p:nvSpPr>
        <p:spPr>
          <a:xfrm rot="5400000">
            <a:off x="3289286" y="3262410"/>
            <a:ext cx="288032" cy="47719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2" name="위쪽 화살표 11"/>
          <p:cNvSpPr/>
          <p:nvPr/>
        </p:nvSpPr>
        <p:spPr>
          <a:xfrm rot="16200000">
            <a:off x="2321751" y="2942947"/>
            <a:ext cx="288032" cy="111612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4" name="위쪽 화살표 13"/>
          <p:cNvSpPr/>
          <p:nvPr/>
        </p:nvSpPr>
        <p:spPr>
          <a:xfrm rot="5400000">
            <a:off x="4695728" y="2976664"/>
            <a:ext cx="288032" cy="104868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5" name="위쪽 화살표 14"/>
          <p:cNvSpPr/>
          <p:nvPr/>
        </p:nvSpPr>
        <p:spPr>
          <a:xfrm rot="16200000">
            <a:off x="5607115" y="3221977"/>
            <a:ext cx="288032" cy="55806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위쪽 화살표 15"/>
          <p:cNvSpPr/>
          <p:nvPr/>
        </p:nvSpPr>
        <p:spPr>
          <a:xfrm rot="5400000">
            <a:off x="7380312" y="2649486"/>
            <a:ext cx="288032" cy="172819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7" name="위쪽 화살표 16"/>
          <p:cNvSpPr/>
          <p:nvPr/>
        </p:nvSpPr>
        <p:spPr>
          <a:xfrm rot="5400000">
            <a:off x="3289286" y="3550442"/>
            <a:ext cx="288032" cy="47719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6200000">
            <a:off x="2321751" y="3230979"/>
            <a:ext cx="288032" cy="111612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위쪽 화살표 18"/>
          <p:cNvSpPr/>
          <p:nvPr/>
        </p:nvSpPr>
        <p:spPr>
          <a:xfrm rot="5400000">
            <a:off x="4695728" y="3264696"/>
            <a:ext cx="288032" cy="104868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 name="위쪽 화살표 19"/>
          <p:cNvSpPr/>
          <p:nvPr/>
        </p:nvSpPr>
        <p:spPr>
          <a:xfrm rot="16200000">
            <a:off x="5589113" y="4014066"/>
            <a:ext cx="288032" cy="55806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1" name="위쪽 화살표 20"/>
          <p:cNvSpPr/>
          <p:nvPr/>
        </p:nvSpPr>
        <p:spPr>
          <a:xfrm rot="5400000">
            <a:off x="7380312" y="2937518"/>
            <a:ext cx="288032" cy="172819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2" name="위쪽 화살표 21"/>
          <p:cNvSpPr/>
          <p:nvPr/>
        </p:nvSpPr>
        <p:spPr>
          <a:xfrm rot="5400000">
            <a:off x="2972108" y="3768752"/>
            <a:ext cx="288032" cy="104868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16200000">
            <a:off x="2060721" y="4014066"/>
            <a:ext cx="288032" cy="55806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위쪽 화살표 23"/>
          <p:cNvSpPr/>
          <p:nvPr/>
        </p:nvSpPr>
        <p:spPr>
          <a:xfrm rot="5400000">
            <a:off x="4685372" y="3768751"/>
            <a:ext cx="288032" cy="104868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16200000">
            <a:off x="5589113" y="3510009"/>
            <a:ext cx="288032" cy="55806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5400000">
            <a:off x="5023587" y="3970597"/>
            <a:ext cx="288032" cy="172511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5400000">
            <a:off x="5023587" y="3682565"/>
            <a:ext cx="288032" cy="172511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위쪽 화살표 27"/>
          <p:cNvSpPr/>
          <p:nvPr/>
        </p:nvSpPr>
        <p:spPr>
          <a:xfrm rot="5400000">
            <a:off x="5023587" y="4258629"/>
            <a:ext cx="288032" cy="172511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5400000">
            <a:off x="3289286" y="4594558"/>
            <a:ext cx="288032" cy="47719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16200000">
            <a:off x="2321751" y="4275095"/>
            <a:ext cx="288032" cy="111612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5400000">
            <a:off x="3289286" y="5926706"/>
            <a:ext cx="288032" cy="47719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rot="16200000">
            <a:off x="2321751" y="5607243"/>
            <a:ext cx="288032" cy="111612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위쪽 화살표 33"/>
          <p:cNvSpPr/>
          <p:nvPr/>
        </p:nvSpPr>
        <p:spPr>
          <a:xfrm rot="5400000">
            <a:off x="5023587" y="5338749"/>
            <a:ext cx="288032" cy="172511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5" name="위쪽 화살표 34"/>
          <p:cNvSpPr/>
          <p:nvPr/>
        </p:nvSpPr>
        <p:spPr>
          <a:xfrm rot="16200000">
            <a:off x="5589113" y="3762039"/>
            <a:ext cx="288032" cy="55806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6" name="위쪽 화살표 35"/>
          <p:cNvSpPr/>
          <p:nvPr/>
        </p:nvSpPr>
        <p:spPr>
          <a:xfrm rot="5400000">
            <a:off x="4685372" y="3516724"/>
            <a:ext cx="288032" cy="104868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5400000">
            <a:off x="4685372" y="4848872"/>
            <a:ext cx="288032" cy="104868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rot="16200000">
            <a:off x="5589113" y="5382221"/>
            <a:ext cx="288032" cy="55806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rot="5400000">
            <a:off x="4685372" y="5136906"/>
            <a:ext cx="288032" cy="104868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2" name="위쪽 화살표 41"/>
          <p:cNvSpPr/>
          <p:nvPr/>
        </p:nvSpPr>
        <p:spPr>
          <a:xfrm rot="5400000">
            <a:off x="4681345" y="5409160"/>
            <a:ext cx="288032" cy="104868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위쪽 화살표 42"/>
          <p:cNvSpPr/>
          <p:nvPr/>
        </p:nvSpPr>
        <p:spPr>
          <a:xfrm rot="5400000">
            <a:off x="7040560" y="4020780"/>
            <a:ext cx="288032" cy="104868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위쪽 화살표 43"/>
          <p:cNvSpPr/>
          <p:nvPr/>
        </p:nvSpPr>
        <p:spPr>
          <a:xfrm rot="5400000">
            <a:off x="7071992" y="5388932"/>
            <a:ext cx="288032" cy="104868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위쪽 화살표 44"/>
          <p:cNvSpPr/>
          <p:nvPr/>
        </p:nvSpPr>
        <p:spPr>
          <a:xfrm rot="5400000">
            <a:off x="7380312" y="3185520"/>
            <a:ext cx="288032" cy="172819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위쪽 화살표 45"/>
          <p:cNvSpPr/>
          <p:nvPr/>
        </p:nvSpPr>
        <p:spPr>
          <a:xfrm rot="5400000">
            <a:off x="7363225" y="3416588"/>
            <a:ext cx="288032" cy="172819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위쪽 화살표 46"/>
          <p:cNvSpPr/>
          <p:nvPr/>
        </p:nvSpPr>
        <p:spPr>
          <a:xfrm rot="5400000">
            <a:off x="7363072" y="3969060"/>
            <a:ext cx="288032" cy="172819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8" name="위쪽 화살표 47"/>
          <p:cNvSpPr/>
          <p:nvPr/>
        </p:nvSpPr>
        <p:spPr>
          <a:xfrm rot="5400000">
            <a:off x="7363072" y="4223887"/>
            <a:ext cx="288032" cy="172819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9" name="위쪽 화살표 48"/>
          <p:cNvSpPr/>
          <p:nvPr/>
        </p:nvSpPr>
        <p:spPr>
          <a:xfrm rot="5400000">
            <a:off x="7363072" y="4519075"/>
            <a:ext cx="288032" cy="172819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0" name="위쪽 화살표 49"/>
          <p:cNvSpPr/>
          <p:nvPr/>
        </p:nvSpPr>
        <p:spPr>
          <a:xfrm rot="5400000">
            <a:off x="7380311" y="4797152"/>
            <a:ext cx="288032" cy="172819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1" name="위쪽 화살표 50"/>
          <p:cNvSpPr/>
          <p:nvPr/>
        </p:nvSpPr>
        <p:spPr>
          <a:xfrm rot="5400000">
            <a:off x="7380311" y="5337212"/>
            <a:ext cx="288032" cy="172819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3" name="직사각형 52"/>
          <p:cNvSpPr/>
          <p:nvPr/>
        </p:nvSpPr>
        <p:spPr>
          <a:xfrm>
            <a:off x="107504" y="1124744"/>
            <a:ext cx="8856984" cy="972108"/>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9</a:t>
            </a:r>
            <a:r>
              <a:rPr lang="ko-KR" altLang="en-US" sz="1600" spc="100">
                <a:ln>
                  <a:solidFill>
                    <a:prstClr val="black">
                      <a:alpha val="20000"/>
                    </a:prstClr>
                  </a:solidFill>
                </a:ln>
                <a:solidFill>
                  <a:srgbClr val="000000"/>
                </a:solidFill>
                <a:latin typeface="NOVA Bold"/>
                <a:ea typeface="NOVA Bold"/>
                <a:cs typeface="Arial" pitchFamily="34" charset="0"/>
              </a:rPr>
              <a:t>대 상권 중 제주시 연동 상권은 중국관광객</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제주도민</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국내관광객 모두 고객수가 제일 많은 상권으로 중국관광객 수가 제주도민</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국내관광객보다 더 많으며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서귀포 대정읍 상권은 국내관광객 고객수가 가장 많았고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서귀포시 중앙동 상권은 중국관광객 수가 제주시 연동 다음으로 많음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54" name="타원 53"/>
          <p:cNvSpPr/>
          <p:nvPr/>
        </p:nvSpPr>
        <p:spPr>
          <a:xfrm>
            <a:off x="683568" y="4165654"/>
            <a:ext cx="936104" cy="271458"/>
          </a:xfrm>
          <a:prstGeom prst="ellips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5" name="타원 54"/>
          <p:cNvSpPr/>
          <p:nvPr/>
        </p:nvSpPr>
        <p:spPr>
          <a:xfrm>
            <a:off x="683568" y="5517232"/>
            <a:ext cx="936104" cy="271458"/>
          </a:xfrm>
          <a:prstGeom prst="ellips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72895217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 유형별 거래금액 현황</a:t>
            </a:r>
            <a:endParaRPr lang="ko-KR" altLang="en-US"/>
          </a:p>
        </p:txBody>
      </p:sp>
      <p:sp>
        <p:nvSpPr>
          <p:cNvPr id="3" name="제목 2"/>
          <p:cNvSpPr>
            <a:spLocks noGrp="1"/>
          </p:cNvSpPr>
          <p:nvPr>
            <p:ph type="title"/>
          </p:nvPr>
        </p:nvSpPr>
        <p:spPr/>
        <p:txBody>
          <a:bodyPr/>
          <a:lstStyle/>
          <a:p>
            <a:r>
              <a:rPr lang="ko-KR" altLang="en-US" smtClean="0"/>
              <a:t>     고객 소비패턴 비교 및 특징</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95536" y="2636912"/>
            <a:ext cx="83169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6496" y="2308679"/>
            <a:ext cx="827596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상권별 고객 유형별 인당 거래금액 추이 비교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3" name="표 12"/>
          <p:cNvGraphicFramePr>
            <a:graphicFrameLocks noGrp="1"/>
          </p:cNvGraphicFramePr>
          <p:nvPr>
            <p:extLst>
              <p:ext uri="{D42A27DB-BD31-4B8C-83A1-F6EECF244321}">
                <p14:modId xmlns:p14="http://schemas.microsoft.com/office/powerpoint/2010/main" val="1313843206"/>
              </p:ext>
            </p:extLst>
          </p:nvPr>
        </p:nvGraphicFramePr>
        <p:xfrm>
          <a:off x="451045" y="2766530"/>
          <a:ext cx="8244931" cy="3546544"/>
        </p:xfrm>
        <a:graphic>
          <a:graphicData uri="http://schemas.openxmlformats.org/drawingml/2006/table">
            <a:tbl>
              <a:tblPr/>
              <a:tblGrid>
                <a:gridCol w="88507"/>
                <a:gridCol w="1080120"/>
                <a:gridCol w="589692"/>
                <a:gridCol w="589692"/>
                <a:gridCol w="589692"/>
                <a:gridCol w="589692"/>
                <a:gridCol w="589692"/>
                <a:gridCol w="589692"/>
                <a:gridCol w="589692"/>
                <a:gridCol w="589692"/>
                <a:gridCol w="589692"/>
                <a:gridCol w="589692"/>
                <a:gridCol w="589692"/>
                <a:gridCol w="589692"/>
              </a:tblGrid>
              <a:tr h="273277">
                <a:tc rowSpan="2" gridSpan="2">
                  <a:txBody>
                    <a:bodyPr/>
                    <a:lstStyle/>
                    <a:p>
                      <a:pPr algn="ctr" rtl="0" fontAlgn="ctr"/>
                      <a:r>
                        <a:rPr lang="ko-KR" altLang="en-US" sz="1000" b="1" i="0" u="none" strike="noStrike" smtClean="0">
                          <a:solidFill>
                            <a:schemeClr val="bg1"/>
                          </a:solidFill>
                          <a:latin typeface="+mn-ea"/>
                          <a:ea typeface="+mn-ea"/>
                        </a:rPr>
                        <a:t>골목상권</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rowSpan="2"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gridSpan="4">
                  <a:txBody>
                    <a:bodyPr/>
                    <a:lstStyle/>
                    <a:p>
                      <a:pPr algn="ctr" rtl="0" fontAlgn="ctr"/>
                      <a:r>
                        <a:rPr lang="ko-KR" altLang="en-US" sz="1000" b="0" i="0" u="none" strike="noStrike" smtClean="0">
                          <a:solidFill>
                            <a:schemeClr val="bg1"/>
                          </a:solidFill>
                          <a:latin typeface="+mj-ea"/>
                          <a:ea typeface="+mj-ea"/>
                        </a:rPr>
                        <a:t>중국 관광객</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ctr"/>
                      <a:r>
                        <a:rPr lang="ko-KR" altLang="en-US" sz="1000" b="0" i="0" u="none" strike="noStrike" smtClean="0">
                          <a:solidFill>
                            <a:schemeClr val="bg1"/>
                          </a:solidFill>
                          <a:latin typeface="+mj-ea"/>
                          <a:ea typeface="+mj-ea"/>
                        </a:rPr>
                        <a:t>국내 관광객</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ctr"/>
                      <a:r>
                        <a:rPr lang="ko-KR" altLang="en-US" sz="1000" b="0" i="0" u="none" strike="noStrike" smtClean="0">
                          <a:solidFill>
                            <a:schemeClr val="bg1"/>
                          </a:solidFill>
                          <a:latin typeface="+mj-ea"/>
                          <a:ea typeface="+mj-ea"/>
                        </a:rPr>
                        <a:t>제주도민</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3277">
                <a:tc gridSpan="2"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hMerge="1"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0" i="0" u="none" strike="noStrike" smtClean="0">
                          <a:solidFill>
                            <a:schemeClr val="bg1"/>
                          </a:solidFill>
                          <a:latin typeface="+mj-ea"/>
                          <a:ea typeface="+mj-ea"/>
                        </a:rPr>
                        <a:t>’14</a:t>
                      </a:r>
                      <a:r>
                        <a:rPr lang="ko-KR" altLang="en-US" sz="1000" b="0" i="0" u="none" strike="noStrike" smtClean="0">
                          <a:solidFill>
                            <a:schemeClr val="bg1"/>
                          </a:solidFill>
                          <a:latin typeface="+mj-ea"/>
                          <a:ea typeface="+mj-ea"/>
                        </a:rPr>
                        <a:t>년</a:t>
                      </a:r>
                      <a:r>
                        <a:rPr lang="en-US" altLang="ko-KR" sz="1000" b="0" i="0" u="none" strike="noStrike" baseline="0" smtClean="0">
                          <a:solidFill>
                            <a:schemeClr val="bg1"/>
                          </a:solidFill>
                          <a:latin typeface="+mj-ea"/>
                          <a:ea typeface="+mj-ea"/>
                        </a:rPr>
                        <a:t> </a:t>
                      </a:r>
                      <a:r>
                        <a:rPr lang="ko-KR" altLang="en-US" sz="1000" b="0" i="0" u="none" strike="noStrike" smtClean="0">
                          <a:solidFill>
                            <a:schemeClr val="bg1"/>
                          </a:solidFill>
                          <a:latin typeface="+mj-ea"/>
                          <a:ea typeface="+mj-ea"/>
                        </a:rPr>
                        <a:t>하</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smtClean="0">
                          <a:solidFill>
                            <a:schemeClr val="bg1"/>
                          </a:solidFill>
                          <a:latin typeface="+mj-ea"/>
                          <a:ea typeface="+mj-ea"/>
                        </a:rPr>
                        <a:t>’15</a:t>
                      </a:r>
                      <a:r>
                        <a:rPr lang="ko-KR" altLang="en-US" sz="1000" smtClean="0">
                          <a:solidFill>
                            <a:schemeClr val="bg1"/>
                          </a:solidFill>
                          <a:latin typeface="+mj-ea"/>
                          <a:ea typeface="+mj-ea"/>
                        </a:rPr>
                        <a:t>년</a:t>
                      </a:r>
                      <a:r>
                        <a:rPr lang="en-US" altLang="ko-KR" sz="1000" baseline="0" smtClean="0">
                          <a:solidFill>
                            <a:schemeClr val="bg1"/>
                          </a:solidFill>
                          <a:latin typeface="+mj-ea"/>
                          <a:ea typeface="+mj-ea"/>
                        </a:rPr>
                        <a:t> </a:t>
                      </a:r>
                      <a:r>
                        <a:rPr lang="ko-KR" altLang="en-US" sz="1000" smtClean="0">
                          <a:solidFill>
                            <a:schemeClr val="bg1"/>
                          </a:solidFill>
                          <a:latin typeface="+mj-ea"/>
                          <a:ea typeface="+mj-ea"/>
                        </a:rPr>
                        <a:t>상</a:t>
                      </a:r>
                      <a:endParaRPr lang="ko-KR" altLang="en-US" sz="1000">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0" i="0" u="none" strike="noStrike" smtClean="0">
                          <a:solidFill>
                            <a:schemeClr val="bg1"/>
                          </a:solidFill>
                          <a:latin typeface="+mj-ea"/>
                          <a:ea typeface="+mj-ea"/>
                        </a:rPr>
                        <a:t>’15</a:t>
                      </a:r>
                      <a:r>
                        <a:rPr lang="ko-KR" altLang="en-US" sz="1000" b="0" i="0" u="none" strike="noStrike" smtClean="0">
                          <a:solidFill>
                            <a:schemeClr val="bg1"/>
                          </a:solidFill>
                          <a:latin typeface="+mj-ea"/>
                          <a:ea typeface="+mj-ea"/>
                        </a:rPr>
                        <a:t>년 하</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0" i="0" u="none" strike="noStrike" smtClean="0">
                          <a:solidFill>
                            <a:schemeClr val="bg1"/>
                          </a:solidFill>
                          <a:latin typeface="+mj-ea"/>
                          <a:ea typeface="+mj-ea"/>
                        </a:rPr>
                        <a:t>’16</a:t>
                      </a:r>
                      <a:r>
                        <a:rPr lang="ko-KR" altLang="en-US" sz="1000" b="0" i="0" u="none" strike="noStrike" smtClean="0">
                          <a:solidFill>
                            <a:schemeClr val="bg1"/>
                          </a:solidFill>
                          <a:latin typeface="+mj-ea"/>
                          <a:ea typeface="+mj-ea"/>
                        </a:rPr>
                        <a:t>년 상</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0" i="0" u="none" strike="noStrike" smtClean="0">
                          <a:solidFill>
                            <a:schemeClr val="bg1"/>
                          </a:solidFill>
                          <a:latin typeface="+mj-ea"/>
                          <a:ea typeface="+mj-ea"/>
                        </a:rPr>
                        <a:t>’14</a:t>
                      </a:r>
                      <a:r>
                        <a:rPr lang="ko-KR" altLang="en-US" sz="1000" b="0" i="0" u="none" strike="noStrike" smtClean="0">
                          <a:solidFill>
                            <a:schemeClr val="bg1"/>
                          </a:solidFill>
                          <a:latin typeface="+mj-ea"/>
                          <a:ea typeface="+mj-ea"/>
                        </a:rPr>
                        <a:t>년</a:t>
                      </a:r>
                      <a:r>
                        <a:rPr lang="en-US" altLang="ko-KR" sz="1000" b="0" i="0" u="none" strike="noStrike" baseline="0" smtClean="0">
                          <a:solidFill>
                            <a:schemeClr val="bg1"/>
                          </a:solidFill>
                          <a:latin typeface="+mj-ea"/>
                          <a:ea typeface="+mj-ea"/>
                        </a:rPr>
                        <a:t> </a:t>
                      </a:r>
                      <a:r>
                        <a:rPr lang="ko-KR" altLang="en-US" sz="1000" b="0" i="0" u="none" strike="noStrike" smtClean="0">
                          <a:solidFill>
                            <a:schemeClr val="bg1"/>
                          </a:solidFill>
                          <a:latin typeface="+mj-ea"/>
                          <a:ea typeface="+mj-ea"/>
                        </a:rPr>
                        <a:t>하</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smtClean="0">
                          <a:solidFill>
                            <a:schemeClr val="bg1"/>
                          </a:solidFill>
                          <a:latin typeface="+mj-ea"/>
                          <a:ea typeface="+mj-ea"/>
                        </a:rPr>
                        <a:t>’15</a:t>
                      </a:r>
                      <a:r>
                        <a:rPr lang="ko-KR" altLang="en-US" sz="1000" smtClean="0">
                          <a:solidFill>
                            <a:schemeClr val="bg1"/>
                          </a:solidFill>
                          <a:latin typeface="+mj-ea"/>
                          <a:ea typeface="+mj-ea"/>
                        </a:rPr>
                        <a:t>년</a:t>
                      </a:r>
                      <a:r>
                        <a:rPr lang="en-US" altLang="ko-KR" sz="1000" baseline="0" smtClean="0">
                          <a:solidFill>
                            <a:schemeClr val="bg1"/>
                          </a:solidFill>
                          <a:latin typeface="+mj-ea"/>
                          <a:ea typeface="+mj-ea"/>
                        </a:rPr>
                        <a:t> </a:t>
                      </a:r>
                      <a:r>
                        <a:rPr lang="ko-KR" altLang="en-US" sz="1000" smtClean="0">
                          <a:solidFill>
                            <a:schemeClr val="bg1"/>
                          </a:solidFill>
                          <a:latin typeface="+mj-ea"/>
                          <a:ea typeface="+mj-ea"/>
                        </a:rPr>
                        <a:t>상</a:t>
                      </a:r>
                      <a:endParaRPr lang="ko-KR" altLang="en-US" sz="1000">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0" i="0" u="none" strike="noStrike" smtClean="0">
                          <a:solidFill>
                            <a:schemeClr val="bg1"/>
                          </a:solidFill>
                          <a:latin typeface="+mj-ea"/>
                          <a:ea typeface="+mj-ea"/>
                        </a:rPr>
                        <a:t>’15</a:t>
                      </a:r>
                      <a:r>
                        <a:rPr lang="ko-KR" altLang="en-US" sz="1000" b="0" i="0" u="none" strike="noStrike" smtClean="0">
                          <a:solidFill>
                            <a:schemeClr val="bg1"/>
                          </a:solidFill>
                          <a:latin typeface="+mj-ea"/>
                          <a:ea typeface="+mj-ea"/>
                        </a:rPr>
                        <a:t>년 하</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0" i="0" u="none" strike="noStrike" smtClean="0">
                          <a:solidFill>
                            <a:schemeClr val="bg1"/>
                          </a:solidFill>
                          <a:latin typeface="+mj-ea"/>
                          <a:ea typeface="+mj-ea"/>
                        </a:rPr>
                        <a:t>’16</a:t>
                      </a:r>
                      <a:r>
                        <a:rPr lang="ko-KR" altLang="en-US" sz="1000" b="0" i="0" u="none" strike="noStrike" smtClean="0">
                          <a:solidFill>
                            <a:schemeClr val="bg1"/>
                          </a:solidFill>
                          <a:latin typeface="+mj-ea"/>
                          <a:ea typeface="+mj-ea"/>
                        </a:rPr>
                        <a:t>년 상</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0" i="0" u="none" strike="noStrike" smtClean="0">
                          <a:solidFill>
                            <a:schemeClr val="bg1"/>
                          </a:solidFill>
                          <a:latin typeface="+mj-ea"/>
                          <a:ea typeface="+mj-ea"/>
                        </a:rPr>
                        <a:t>’14</a:t>
                      </a:r>
                      <a:r>
                        <a:rPr lang="ko-KR" altLang="en-US" sz="1000" b="0" i="0" u="none" strike="noStrike" smtClean="0">
                          <a:solidFill>
                            <a:schemeClr val="bg1"/>
                          </a:solidFill>
                          <a:latin typeface="+mj-ea"/>
                          <a:ea typeface="+mj-ea"/>
                        </a:rPr>
                        <a:t>년</a:t>
                      </a:r>
                      <a:r>
                        <a:rPr lang="en-US" altLang="ko-KR" sz="1000" b="0" i="0" u="none" strike="noStrike" baseline="0" smtClean="0">
                          <a:solidFill>
                            <a:schemeClr val="bg1"/>
                          </a:solidFill>
                          <a:latin typeface="+mj-ea"/>
                          <a:ea typeface="+mj-ea"/>
                        </a:rPr>
                        <a:t> </a:t>
                      </a:r>
                      <a:r>
                        <a:rPr lang="ko-KR" altLang="en-US" sz="1000" b="0" i="0" u="none" strike="noStrike" smtClean="0">
                          <a:solidFill>
                            <a:schemeClr val="bg1"/>
                          </a:solidFill>
                          <a:latin typeface="+mj-ea"/>
                          <a:ea typeface="+mj-ea"/>
                        </a:rPr>
                        <a:t>하</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latinLnBrk="1"/>
                      <a:r>
                        <a:rPr lang="en-US" altLang="ko-KR" sz="1000" smtClean="0">
                          <a:solidFill>
                            <a:schemeClr val="bg1"/>
                          </a:solidFill>
                          <a:latin typeface="+mj-ea"/>
                          <a:ea typeface="+mj-ea"/>
                        </a:rPr>
                        <a:t>’15</a:t>
                      </a:r>
                      <a:r>
                        <a:rPr lang="ko-KR" altLang="en-US" sz="1000" smtClean="0">
                          <a:solidFill>
                            <a:schemeClr val="bg1"/>
                          </a:solidFill>
                          <a:latin typeface="+mj-ea"/>
                          <a:ea typeface="+mj-ea"/>
                        </a:rPr>
                        <a:t>년</a:t>
                      </a:r>
                      <a:r>
                        <a:rPr lang="en-US" altLang="ko-KR" sz="1000" baseline="0" smtClean="0">
                          <a:solidFill>
                            <a:schemeClr val="bg1"/>
                          </a:solidFill>
                          <a:latin typeface="+mj-ea"/>
                          <a:ea typeface="+mj-ea"/>
                        </a:rPr>
                        <a:t> </a:t>
                      </a:r>
                      <a:r>
                        <a:rPr lang="ko-KR" altLang="en-US" sz="1000" smtClean="0">
                          <a:solidFill>
                            <a:schemeClr val="bg1"/>
                          </a:solidFill>
                          <a:latin typeface="+mj-ea"/>
                          <a:ea typeface="+mj-ea"/>
                        </a:rPr>
                        <a:t>상</a:t>
                      </a:r>
                      <a:endParaRPr lang="ko-KR" altLang="en-US" sz="1000">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00" b="0" i="0" u="none" strike="noStrike" smtClean="0">
                          <a:solidFill>
                            <a:schemeClr val="bg1"/>
                          </a:solidFill>
                          <a:latin typeface="+mj-ea"/>
                          <a:ea typeface="+mj-ea"/>
                        </a:rPr>
                        <a:t>’15</a:t>
                      </a:r>
                      <a:r>
                        <a:rPr lang="ko-KR" altLang="en-US" sz="1000" b="0" i="0" u="none" strike="noStrike" smtClean="0">
                          <a:solidFill>
                            <a:schemeClr val="bg1"/>
                          </a:solidFill>
                          <a:latin typeface="+mj-ea"/>
                          <a:ea typeface="+mj-ea"/>
                        </a:rPr>
                        <a:t>년 하</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00" b="0" i="0" u="none" strike="noStrike" smtClean="0">
                          <a:solidFill>
                            <a:schemeClr val="bg1"/>
                          </a:solidFill>
                          <a:latin typeface="+mj-ea"/>
                          <a:ea typeface="+mj-ea"/>
                        </a:rPr>
                        <a:t>’16</a:t>
                      </a:r>
                      <a:r>
                        <a:rPr lang="ko-KR" altLang="en-US" sz="1000" b="0" i="0" u="none" strike="noStrike" smtClean="0">
                          <a:solidFill>
                            <a:schemeClr val="bg1"/>
                          </a:solidFill>
                          <a:latin typeface="+mj-ea"/>
                          <a:ea typeface="+mj-ea"/>
                        </a:rPr>
                        <a:t>년 상</a:t>
                      </a:r>
                      <a:endParaRPr lang="en-US" sz="1000" b="0" i="0" u="none" strike="noStrike">
                        <a:solidFill>
                          <a:schemeClr val="bg1"/>
                        </a:solidFill>
                        <a:latin typeface="+mj-ea"/>
                        <a:ea typeface="+mj-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00" b="1" i="0" u="none" strike="noStrike" smtClean="0">
                          <a:solidFill>
                            <a:schemeClr val="bg1"/>
                          </a:solidFill>
                          <a:latin typeface="+mn-ea"/>
                          <a:ea typeface="+mn-ea"/>
                        </a:rPr>
                        <a:t>통카드 골목상권</a:t>
                      </a:r>
                      <a:endParaRPr 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456,668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415,234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478,509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400,855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217,489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205,537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192,641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189,160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900" b="0" i="0" u="none" strike="noStrike" smtClean="0">
                          <a:solidFill>
                            <a:srgbClr val="000000"/>
                          </a:solidFill>
                          <a:latin typeface="+mn-ea"/>
                          <a:ea typeface="+mn-ea"/>
                        </a:rPr>
                        <a:t>1,643,084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900" b="0" i="0" u="none" strike="noStrike" smtClean="0">
                          <a:solidFill>
                            <a:srgbClr val="000000"/>
                          </a:solidFill>
                          <a:latin typeface="+mn-ea"/>
                          <a:ea typeface="+mn-ea"/>
                        </a:rPr>
                        <a:t>1,812,708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900" b="0" i="0" u="none" strike="noStrike" smtClean="0">
                          <a:solidFill>
                            <a:srgbClr val="000000"/>
                          </a:solidFill>
                          <a:latin typeface="+mn-ea"/>
                          <a:ea typeface="+mn-ea"/>
                        </a:rPr>
                        <a:t>1,773,262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900" b="0" i="0" u="none" strike="noStrike" smtClean="0">
                          <a:solidFill>
                            <a:srgbClr val="000000"/>
                          </a:solidFill>
                          <a:latin typeface="+mn-ea"/>
                          <a:ea typeface="+mn-ea"/>
                        </a:rPr>
                        <a:t>1,662,215</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chemeClr val="bg1"/>
                          </a:solidFill>
                          <a:latin typeface="+mn-ea"/>
                          <a:ea typeface="+mn-ea"/>
                        </a:rPr>
                        <a:t>9</a:t>
                      </a:r>
                      <a:r>
                        <a:rPr lang="ko-KR" altLang="en-US" sz="1000" b="1" i="0" u="none" strike="noStrike" smtClean="0">
                          <a:solidFill>
                            <a:schemeClr val="bg1"/>
                          </a:solidFill>
                          <a:latin typeface="+mn-ea"/>
                          <a:ea typeface="+mn-ea"/>
                        </a:rPr>
                        <a:t>대 골목상권</a:t>
                      </a:r>
                      <a:endParaRPr lang="ko-KR" alt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179,419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193,526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219,954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224,235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108,172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108,582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101,111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111,866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379,113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450,548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498,636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523,017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rowSpan="9">
                  <a:txBody>
                    <a:bodyPr/>
                    <a:lstStyle/>
                    <a:p>
                      <a:pPr algn="ctr" rtl="0" fontAlgn="ctr"/>
                      <a:endParaRPr lang="ko-KR" altLang="en-US" sz="10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제주시 방송통신고</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139,651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84,815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37,419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31,053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68,195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64,738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68,531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72,962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91,098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92,402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98,299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100,754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vMerge="1">
                  <a:txBody>
                    <a:bodyPr/>
                    <a:lstStyle/>
                    <a:p>
                      <a:pPr algn="ctr" rtl="0" fontAlgn="ctr"/>
                      <a:endParaRPr lang="en-US" altLang="ko-KR" sz="10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제주시 연동</a:t>
                      </a:r>
                      <a:endParaRPr lang="ko-KR" altLang="en-US" sz="10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1" i="0" u="none" strike="noStrike" smtClean="0">
                          <a:solidFill>
                            <a:srgbClr val="FF0000"/>
                          </a:solidFill>
                          <a:latin typeface="+mn-ea"/>
                          <a:ea typeface="+mn-ea"/>
                        </a:rPr>
                        <a:t>181,921</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195,842</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222,644</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226,317</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131,446</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128,009</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116,285</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1" i="0" u="none" strike="noStrike" smtClean="0">
                          <a:solidFill>
                            <a:srgbClr val="FF0000"/>
                          </a:solidFill>
                          <a:latin typeface="+mn-ea"/>
                          <a:ea typeface="+mn-ea"/>
                        </a:rPr>
                        <a:t>129,427</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287,515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324,963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354,031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373,748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vMerge="1">
                  <a:txBody>
                    <a:bodyPr/>
                    <a:lstStyle/>
                    <a:p>
                      <a:pPr algn="ctr" rtl="0" fontAlgn="ctr"/>
                      <a:endParaRPr lang="en-US" altLang="ko-KR" sz="10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제주시 이도</a:t>
                      </a:r>
                      <a:r>
                        <a:rPr lang="en-US" altLang="ko-KR" sz="1000" b="1" i="0" u="none" strike="noStrike" smtClean="0">
                          <a:solidFill>
                            <a:schemeClr val="bg1"/>
                          </a:solidFill>
                          <a:latin typeface="+mn-ea"/>
                          <a:ea typeface="+mn-ea"/>
                        </a:rPr>
                        <a:t>2</a:t>
                      </a:r>
                      <a:r>
                        <a:rPr lang="ko-KR" altLang="en-US" sz="1000" b="1" i="0" u="none" strike="noStrike" smtClean="0">
                          <a:solidFill>
                            <a:schemeClr val="bg1"/>
                          </a:solidFill>
                          <a:latin typeface="+mn-ea"/>
                          <a:ea typeface="+mn-ea"/>
                        </a:rPr>
                        <a:t>동</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88,214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35,900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78,000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71,000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70,515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79,691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78,964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83,058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223,802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225,221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357,216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437,465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vMerge="1">
                  <a:txBody>
                    <a:bodyPr/>
                    <a:lstStyle/>
                    <a:p>
                      <a:pPr algn="ctr" rtl="0" fontAlgn="ctr"/>
                      <a:endParaRPr lang="en-US" altLang="ko-KR" sz="10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제주시</a:t>
                      </a:r>
                      <a:r>
                        <a:rPr lang="en-US" altLang="ko-KR" sz="1000" b="1" i="0" u="none" strike="noStrike" baseline="0" smtClean="0">
                          <a:solidFill>
                            <a:schemeClr val="bg1"/>
                          </a:solidFill>
                          <a:latin typeface="+mn-ea"/>
                          <a:ea typeface="+mn-ea"/>
                        </a:rPr>
                        <a:t> </a:t>
                      </a:r>
                      <a:r>
                        <a:rPr lang="ko-KR" altLang="en-US" sz="1000" b="1" i="0" u="none" strike="noStrike" baseline="0" smtClean="0">
                          <a:solidFill>
                            <a:schemeClr val="bg1"/>
                          </a:solidFill>
                          <a:latin typeface="+mn-ea"/>
                          <a:ea typeface="+mn-ea"/>
                        </a:rPr>
                        <a:t>제주시청</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77,017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87,047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87,024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118,888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59,677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66,947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65,768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73,961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127,668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164,138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175,920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189,172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vMerge="1">
                  <a:txBody>
                    <a:bodyPr/>
                    <a:lstStyle/>
                    <a:p>
                      <a:pPr algn="ctr" rtl="0" fontAlgn="ctr"/>
                      <a:endParaRPr lang="en-US" altLang="ko-KR" sz="10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제주시 일도</a:t>
                      </a:r>
                      <a:r>
                        <a:rPr lang="en-US" altLang="ko-KR" sz="1000" b="1" i="0" u="none" strike="noStrike" smtClean="0">
                          <a:solidFill>
                            <a:schemeClr val="bg1"/>
                          </a:solidFill>
                          <a:latin typeface="+mn-ea"/>
                          <a:ea typeface="+mn-ea"/>
                        </a:rPr>
                        <a:t>2</a:t>
                      </a:r>
                      <a:r>
                        <a:rPr lang="ko-KR" altLang="en-US" sz="1000" b="1" i="0" u="none" strike="noStrike" smtClean="0">
                          <a:solidFill>
                            <a:schemeClr val="bg1"/>
                          </a:solidFill>
                          <a:latin typeface="+mn-ea"/>
                          <a:ea typeface="+mn-ea"/>
                        </a:rPr>
                        <a:t>동</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38,100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22,111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29,638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27,256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80,227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113,928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93,048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84,333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67,413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77,279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80,378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79,882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vMerge="1">
                  <a:txBody>
                    <a:bodyPr/>
                    <a:lstStyle/>
                    <a:p>
                      <a:pPr algn="ctr" rtl="0" fontAlgn="ctr"/>
                      <a:endParaRPr lang="en-US" altLang="ko-KR" sz="10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제주시 한림읍</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36,603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42,161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64,197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37,361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61,000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65,698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64,139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78,596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142,776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155,965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173,442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smtClean="0">
                          <a:solidFill>
                            <a:srgbClr val="000000"/>
                          </a:solidFill>
                          <a:latin typeface="+mn-ea"/>
                          <a:ea typeface="+mn-ea"/>
                        </a:rPr>
                        <a:t>186,685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vMerge="1">
                  <a:txBody>
                    <a:bodyPr/>
                    <a:lstStyle/>
                    <a:p>
                      <a:pPr algn="ctr" rtl="0" fontAlgn="ctr"/>
                      <a:endParaRPr lang="en-US" altLang="ko-KR" sz="10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서귀포 대정읍</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24,931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20,598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41,225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26,973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56,729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58,141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62,555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72,208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170,282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179,581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203,993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201,625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vMerge="1">
                  <a:txBody>
                    <a:bodyPr/>
                    <a:lstStyle/>
                    <a:p>
                      <a:pPr algn="ctr" rtl="0" fontAlgn="ctr"/>
                      <a:endParaRPr lang="en-US" altLang="ko-KR" sz="10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서귀포 동흥동</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48,860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51,900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29,430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40,361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54,665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56,980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56,052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62,487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171,442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171,781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185,764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181,350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vMerge="1">
                  <a:txBody>
                    <a:bodyPr/>
                    <a:lstStyle/>
                    <a:p>
                      <a:pPr algn="ctr" rtl="0" fontAlgn="ctr"/>
                      <a:endParaRPr lang="en-US" altLang="ko-KR" sz="10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000" b="1" i="0" u="none" strike="noStrike" smtClean="0">
                          <a:solidFill>
                            <a:schemeClr val="bg1"/>
                          </a:solidFill>
                          <a:latin typeface="+mn-ea"/>
                          <a:ea typeface="+mn-ea"/>
                        </a:rPr>
                        <a:t>서귀포 중앙동</a:t>
                      </a:r>
                      <a:endParaRPr lang="en-US" altLang="ko-KR" sz="10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101,806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118,750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106,883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102,022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77,958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80,031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72,392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78,876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402,956</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448,598</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467,423</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477,215</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 name="위쪽 화살표 9"/>
          <p:cNvSpPr/>
          <p:nvPr/>
        </p:nvSpPr>
        <p:spPr>
          <a:xfrm rot="5400000">
            <a:off x="2641214" y="3215938"/>
            <a:ext cx="288032" cy="47719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1" name="위쪽 화살표 10"/>
          <p:cNvSpPr/>
          <p:nvPr/>
        </p:nvSpPr>
        <p:spPr>
          <a:xfrm rot="16200000">
            <a:off x="2069723" y="3220511"/>
            <a:ext cx="288032" cy="46805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2" name="위쪽 화살표 11"/>
          <p:cNvSpPr/>
          <p:nvPr/>
        </p:nvSpPr>
        <p:spPr>
          <a:xfrm rot="16200000">
            <a:off x="3221849" y="3220510"/>
            <a:ext cx="288032" cy="46805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4" name="위쪽 화살표 13"/>
          <p:cNvSpPr/>
          <p:nvPr/>
        </p:nvSpPr>
        <p:spPr>
          <a:xfrm rot="5400000">
            <a:off x="2689766" y="2868447"/>
            <a:ext cx="288032" cy="167623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5" name="위쪽 화살표 14"/>
          <p:cNvSpPr/>
          <p:nvPr/>
        </p:nvSpPr>
        <p:spPr>
          <a:xfrm rot="5400000">
            <a:off x="2689766" y="3408506"/>
            <a:ext cx="288032" cy="167623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위쪽 화살표 15"/>
          <p:cNvSpPr/>
          <p:nvPr/>
        </p:nvSpPr>
        <p:spPr>
          <a:xfrm rot="5400000">
            <a:off x="2673815" y="3948567"/>
            <a:ext cx="288032" cy="167623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7" name="위쪽 화살표 16"/>
          <p:cNvSpPr/>
          <p:nvPr/>
        </p:nvSpPr>
        <p:spPr>
          <a:xfrm rot="5400000">
            <a:off x="2090246" y="5880234"/>
            <a:ext cx="288032" cy="47719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6200000">
            <a:off x="2953050" y="5616008"/>
            <a:ext cx="288032" cy="100564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위쪽 화살표 18"/>
          <p:cNvSpPr/>
          <p:nvPr/>
        </p:nvSpPr>
        <p:spPr>
          <a:xfrm rot="16200000">
            <a:off x="5022050" y="2536432"/>
            <a:ext cx="288032" cy="183620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 name="위쪽 화살표 19"/>
          <p:cNvSpPr/>
          <p:nvPr/>
        </p:nvSpPr>
        <p:spPr>
          <a:xfrm rot="5400000">
            <a:off x="5638690" y="3467967"/>
            <a:ext cx="288032" cy="47719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1" name="위쪽 화살표 20"/>
          <p:cNvSpPr/>
          <p:nvPr/>
        </p:nvSpPr>
        <p:spPr>
          <a:xfrm rot="16200000">
            <a:off x="5022049" y="3478786"/>
            <a:ext cx="288032" cy="46805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2" name="위쪽 화살표 21"/>
          <p:cNvSpPr/>
          <p:nvPr/>
        </p:nvSpPr>
        <p:spPr>
          <a:xfrm rot="5400000">
            <a:off x="5330369" y="3447678"/>
            <a:ext cx="288032" cy="109383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16200000">
            <a:off x="4409982" y="3766818"/>
            <a:ext cx="288032" cy="46805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위쪽 화살표 23"/>
          <p:cNvSpPr/>
          <p:nvPr/>
        </p:nvSpPr>
        <p:spPr>
          <a:xfrm rot="16200000">
            <a:off x="4719348" y="3709899"/>
            <a:ext cx="288032" cy="107345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5638690" y="4008026"/>
            <a:ext cx="288032" cy="47719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5400000">
            <a:off x="4409982" y="4296059"/>
            <a:ext cx="288032" cy="47719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5400000">
            <a:off x="5638690" y="4285951"/>
            <a:ext cx="288032" cy="47719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위쪽 화살표 27"/>
          <p:cNvSpPr/>
          <p:nvPr/>
        </p:nvSpPr>
        <p:spPr>
          <a:xfrm rot="5400000">
            <a:off x="4400838" y="4567655"/>
            <a:ext cx="288032" cy="47719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5400000">
            <a:off x="5629546" y="4557547"/>
            <a:ext cx="288032" cy="47719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16200000">
            <a:off x="5328084" y="4498653"/>
            <a:ext cx="288032" cy="108012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5400000">
            <a:off x="4408913" y="4800114"/>
            <a:ext cx="288032" cy="47719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rot="5400000">
            <a:off x="4400838" y="5088146"/>
            <a:ext cx="288032" cy="47719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위쪽 화살표 33"/>
          <p:cNvSpPr/>
          <p:nvPr/>
        </p:nvSpPr>
        <p:spPr>
          <a:xfrm rot="5400000">
            <a:off x="5629546" y="5078038"/>
            <a:ext cx="288032" cy="47719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5" name="위쪽 화살표 34"/>
          <p:cNvSpPr/>
          <p:nvPr/>
        </p:nvSpPr>
        <p:spPr>
          <a:xfrm rot="5400000">
            <a:off x="5014512" y="4715997"/>
            <a:ext cx="288032" cy="172555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6" name="위쪽 화살표 35"/>
          <p:cNvSpPr/>
          <p:nvPr/>
        </p:nvSpPr>
        <p:spPr>
          <a:xfrm rot="5400000">
            <a:off x="4414554" y="5628206"/>
            <a:ext cx="288032" cy="47719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위쪽 화살표 36"/>
          <p:cNvSpPr/>
          <p:nvPr/>
        </p:nvSpPr>
        <p:spPr>
          <a:xfrm rot="5400000">
            <a:off x="5643262" y="5618098"/>
            <a:ext cx="288032" cy="47719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5400000">
            <a:off x="4414554" y="5890342"/>
            <a:ext cx="288032" cy="47719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rot="5400000">
            <a:off x="5643262" y="5880234"/>
            <a:ext cx="288032" cy="47719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rot="16200000">
            <a:off x="5022050" y="5884808"/>
            <a:ext cx="288032" cy="46805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rot="5400000">
            <a:off x="6718810" y="3215938"/>
            <a:ext cx="288032" cy="47719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2" name="위쪽 화살표 41"/>
          <p:cNvSpPr/>
          <p:nvPr/>
        </p:nvSpPr>
        <p:spPr>
          <a:xfrm rot="16200000">
            <a:off x="7686347" y="2860471"/>
            <a:ext cx="288032" cy="118813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위쪽 화살표 42"/>
          <p:cNvSpPr/>
          <p:nvPr/>
        </p:nvSpPr>
        <p:spPr>
          <a:xfrm rot="5400000">
            <a:off x="7379573" y="2805727"/>
            <a:ext cx="288032" cy="180167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위쪽 화살표 43"/>
          <p:cNvSpPr/>
          <p:nvPr/>
        </p:nvSpPr>
        <p:spPr>
          <a:xfrm rot="5400000">
            <a:off x="7391501" y="3076741"/>
            <a:ext cx="288032" cy="180167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위쪽 화살표 44"/>
          <p:cNvSpPr/>
          <p:nvPr/>
        </p:nvSpPr>
        <p:spPr>
          <a:xfrm rot="5400000">
            <a:off x="7381050" y="3381790"/>
            <a:ext cx="288032" cy="180167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위쪽 화살표 45"/>
          <p:cNvSpPr/>
          <p:nvPr/>
        </p:nvSpPr>
        <p:spPr>
          <a:xfrm rot="5400000">
            <a:off x="7080369" y="4437339"/>
            <a:ext cx="288032" cy="121195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위쪽 화살표 46"/>
          <p:cNvSpPr/>
          <p:nvPr/>
        </p:nvSpPr>
        <p:spPr>
          <a:xfrm rot="5400000">
            <a:off x="7080368" y="4962686"/>
            <a:ext cx="288032" cy="121195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8" name="위쪽 화살표 47"/>
          <p:cNvSpPr/>
          <p:nvPr/>
        </p:nvSpPr>
        <p:spPr>
          <a:xfrm rot="5400000">
            <a:off x="7392358" y="5572816"/>
            <a:ext cx="288032" cy="58797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9" name="위쪽 화살표 48"/>
          <p:cNvSpPr/>
          <p:nvPr/>
        </p:nvSpPr>
        <p:spPr>
          <a:xfrm rot="5400000">
            <a:off x="7375227" y="3633819"/>
            <a:ext cx="288032" cy="180167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0" name="위쪽 화살표 49"/>
          <p:cNvSpPr/>
          <p:nvPr/>
        </p:nvSpPr>
        <p:spPr>
          <a:xfrm rot="5400000">
            <a:off x="7375227" y="3921851"/>
            <a:ext cx="288032" cy="180167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1" name="위쪽 화살표 50"/>
          <p:cNvSpPr/>
          <p:nvPr/>
        </p:nvSpPr>
        <p:spPr>
          <a:xfrm rot="5400000">
            <a:off x="7375227" y="5217993"/>
            <a:ext cx="288032" cy="180167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2" name="위쪽 화살표 51"/>
          <p:cNvSpPr/>
          <p:nvPr/>
        </p:nvSpPr>
        <p:spPr>
          <a:xfrm rot="5400000">
            <a:off x="7375227" y="4389902"/>
            <a:ext cx="288032" cy="180167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3" name="직사각형 52"/>
          <p:cNvSpPr/>
          <p:nvPr/>
        </p:nvSpPr>
        <p:spPr>
          <a:xfrm>
            <a:off x="215516" y="1124744"/>
            <a:ext cx="8676964" cy="936104"/>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통카드 골목상권은 모든 고객군에서 인당 금액이 감소했으나</a:t>
            </a:r>
            <a:r>
              <a:rPr lang="en-US" altLang="ko-KR" sz="1600" spc="100">
                <a:ln>
                  <a:solidFill>
                    <a:prstClr val="black">
                      <a:alpha val="20000"/>
                    </a:prstClr>
                  </a:solidFill>
                </a:ln>
                <a:solidFill>
                  <a:srgbClr val="000000"/>
                </a:solidFill>
                <a:latin typeface="NOVA Bold"/>
                <a:ea typeface="NOVA Bold"/>
                <a:cs typeface="Arial" pitchFamily="34" charset="0"/>
              </a:rPr>
              <a:t>, 9</a:t>
            </a:r>
            <a:r>
              <a:rPr lang="ko-KR" altLang="en-US" sz="1600" spc="100">
                <a:ln>
                  <a:solidFill>
                    <a:prstClr val="black">
                      <a:alpha val="20000"/>
                    </a:prstClr>
                  </a:solidFill>
                </a:ln>
                <a:solidFill>
                  <a:srgbClr val="000000"/>
                </a:solidFill>
                <a:latin typeface="NOVA Bold"/>
                <a:ea typeface="NOVA Bold"/>
                <a:cs typeface="Arial" pitchFamily="34" charset="0"/>
              </a:rPr>
              <a:t>대 골목상권은 중국관광객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제주도민의 경우 지속 증가했고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타 상권에 비해 제주시 연동 상권은 중국관광객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국내관광객의 인당 금액이 제일 크고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서귀포 중앙동 상권은 제주도민의 인당 금액이 제일 큼</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54" name="타원 53"/>
          <p:cNvSpPr/>
          <p:nvPr/>
        </p:nvSpPr>
        <p:spPr>
          <a:xfrm>
            <a:off x="683568" y="4113076"/>
            <a:ext cx="936104" cy="271458"/>
          </a:xfrm>
          <a:prstGeom prst="ellips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5" name="타원 54"/>
          <p:cNvSpPr/>
          <p:nvPr/>
        </p:nvSpPr>
        <p:spPr>
          <a:xfrm>
            <a:off x="683568" y="6001858"/>
            <a:ext cx="936104" cy="271458"/>
          </a:xfrm>
          <a:prstGeom prst="ellips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00301077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 유형별 상권 </a:t>
            </a:r>
            <a:r>
              <a:rPr lang="en-US" altLang="ko-KR" smtClean="0"/>
              <a:t>Summary</a:t>
            </a:r>
            <a:endParaRPr lang="ko-KR" altLang="en-US"/>
          </a:p>
        </p:txBody>
      </p:sp>
      <p:sp>
        <p:nvSpPr>
          <p:cNvPr id="3" name="제목 2"/>
          <p:cNvSpPr>
            <a:spLocks noGrp="1"/>
          </p:cNvSpPr>
          <p:nvPr>
            <p:ph type="title"/>
          </p:nvPr>
        </p:nvSpPr>
        <p:spPr/>
        <p:txBody>
          <a:bodyPr/>
          <a:lstStyle/>
          <a:p>
            <a:r>
              <a:rPr lang="ko-KR" altLang="en-US" smtClean="0"/>
              <a:t>     </a:t>
            </a:r>
            <a:r>
              <a:rPr lang="ko-KR" altLang="en-US"/>
              <a:t>고객 소비패턴 비교 및 특징</a:t>
            </a:r>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95536" y="2420889"/>
            <a:ext cx="83169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6496" y="2092656"/>
            <a:ext cx="8281057"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상권별 고객 유형 현황</a:t>
            </a:r>
          </a:p>
        </p:txBody>
      </p:sp>
      <p:sp>
        <p:nvSpPr>
          <p:cNvPr id="33" name="모서리가 둥근 직사각형 32"/>
          <p:cNvSpPr/>
          <p:nvPr/>
        </p:nvSpPr>
        <p:spPr>
          <a:xfrm>
            <a:off x="287524" y="2755327"/>
            <a:ext cx="2196244" cy="3121945"/>
          </a:xfrm>
          <a:prstGeom prst="roundRect">
            <a:avLst>
              <a:gd name="adj" fmla="val 7439"/>
            </a:avLst>
          </a:prstGeom>
          <a:noFill/>
          <a:ln w="1270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200">
                <a:solidFill>
                  <a:srgbClr val="000000"/>
                </a:solidFill>
              </a:rPr>
              <a:t>고객 수 증가로 인해 총 거래건수</a:t>
            </a:r>
            <a:r>
              <a:rPr lang="en-US" altLang="ko-KR" sz="1200">
                <a:solidFill>
                  <a:srgbClr val="000000"/>
                </a:solidFill>
              </a:rPr>
              <a:t>, </a:t>
            </a:r>
            <a:r>
              <a:rPr lang="ko-KR" altLang="en-US" sz="1200">
                <a:solidFill>
                  <a:srgbClr val="000000"/>
                </a:solidFill>
              </a:rPr>
              <a:t>총 거래금액 모두 증가</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en-US" altLang="ko-KR" sz="1200">
                <a:solidFill>
                  <a:srgbClr val="000000"/>
                </a:solidFill>
              </a:rPr>
              <a:t>20</a:t>
            </a:r>
            <a:r>
              <a:rPr lang="ko-KR" altLang="en-US" sz="1200">
                <a:solidFill>
                  <a:srgbClr val="000000"/>
                </a:solidFill>
              </a:rPr>
              <a:t>대 이하 고객 수 증가</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ko-KR" altLang="en-US" sz="1200">
                <a:solidFill>
                  <a:srgbClr val="000000"/>
                </a:solidFill>
              </a:rPr>
              <a:t>저녁 시간대 거래금액 증가</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ko-KR" altLang="en-US" sz="1200">
                <a:solidFill>
                  <a:srgbClr val="000000"/>
                </a:solidFill>
              </a:rPr>
              <a:t>중국관광객은 메르스 영향을 받지만</a:t>
            </a:r>
            <a:r>
              <a:rPr lang="en-US" altLang="ko-KR" sz="1200">
                <a:solidFill>
                  <a:srgbClr val="000000"/>
                </a:solidFill>
              </a:rPr>
              <a:t>, </a:t>
            </a:r>
            <a:r>
              <a:rPr lang="ko-KR" altLang="en-US" sz="1200">
                <a:solidFill>
                  <a:srgbClr val="000000"/>
                </a:solidFill>
              </a:rPr>
              <a:t>국내관광객 및 제주도민은 영향 없음</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ko-KR" altLang="en-US" sz="1200">
                <a:solidFill>
                  <a:srgbClr val="000000"/>
                </a:solidFill>
              </a:rPr>
              <a:t>모든 고객 유형별로 고객 수 및 인당 건수가 증가 추세</a:t>
            </a:r>
            <a:r>
              <a:rPr lang="en-US" altLang="ko-KR" sz="1200">
                <a:solidFill>
                  <a:srgbClr val="000000"/>
                </a:solidFill>
              </a:rPr>
              <a:t>, </a:t>
            </a:r>
            <a:r>
              <a:rPr lang="ko-KR" altLang="en-US" sz="1200">
                <a:solidFill>
                  <a:srgbClr val="000000"/>
                </a:solidFill>
              </a:rPr>
              <a:t>건당 금액은 감소 추세</a:t>
            </a:r>
            <a:endParaRPr lang="en-US" altLang="ko-KR" sz="1200">
              <a:solidFill>
                <a:srgbClr val="000000"/>
              </a:solidFill>
            </a:endParaRPr>
          </a:p>
        </p:txBody>
      </p:sp>
      <p:sp>
        <p:nvSpPr>
          <p:cNvPr id="35" name="TextBox 34"/>
          <p:cNvSpPr txBox="1"/>
          <p:nvPr/>
        </p:nvSpPr>
        <p:spPr>
          <a:xfrm>
            <a:off x="575554" y="2590639"/>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공통사항</a:t>
            </a:r>
          </a:p>
        </p:txBody>
      </p:sp>
      <p:sp>
        <p:nvSpPr>
          <p:cNvPr id="37" name="모서리가 둥근 직사각형 36"/>
          <p:cNvSpPr/>
          <p:nvPr/>
        </p:nvSpPr>
        <p:spPr>
          <a:xfrm>
            <a:off x="2699792" y="4113686"/>
            <a:ext cx="1980220" cy="1403546"/>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제주도민</a:t>
            </a:r>
            <a:r>
              <a:rPr lang="en-US" altLang="ko-KR" sz="1100">
                <a:solidFill>
                  <a:srgbClr val="000000"/>
                </a:solidFill>
              </a:rPr>
              <a:t>, </a:t>
            </a:r>
            <a:r>
              <a:rPr lang="ko-KR" altLang="en-US" sz="1100">
                <a:solidFill>
                  <a:srgbClr val="000000"/>
                </a:solidFill>
              </a:rPr>
              <a:t>국내관광객 보다 중국관광객 수가 훨씬 많아 중국관광객 위주의 상권</a:t>
            </a:r>
            <a:endParaRPr lang="en-US" altLang="ko-KR" sz="1100">
              <a:solidFill>
                <a:srgbClr val="000000"/>
              </a:solidFill>
            </a:endParaRPr>
          </a:p>
          <a:p>
            <a:pPr marL="177800" indent="-177800">
              <a:buFont typeface="NOVA Medium" panose="00000600000000000000" pitchFamily="2" charset="-127"/>
              <a:buChar char="-"/>
            </a:pPr>
            <a:endParaRPr lang="en-US" altLang="ko-KR" sz="800">
              <a:solidFill>
                <a:srgbClr val="000000"/>
              </a:solidFill>
            </a:endParaRPr>
          </a:p>
          <a:p>
            <a:pPr marL="177800" indent="-177800">
              <a:buFont typeface="NOVA Medium" panose="00000600000000000000" pitchFamily="2" charset="-127"/>
              <a:buChar char="-"/>
            </a:pPr>
            <a:r>
              <a:rPr lang="ko-KR" altLang="en-US" sz="1100">
                <a:solidFill>
                  <a:srgbClr val="000000"/>
                </a:solidFill>
              </a:rPr>
              <a:t>중국관광객</a:t>
            </a:r>
            <a:r>
              <a:rPr lang="en-US" altLang="ko-KR" sz="1100">
                <a:solidFill>
                  <a:srgbClr val="000000"/>
                </a:solidFill>
              </a:rPr>
              <a:t>, </a:t>
            </a:r>
            <a:r>
              <a:rPr lang="ko-KR" altLang="en-US" sz="1100">
                <a:solidFill>
                  <a:srgbClr val="000000"/>
                </a:solidFill>
              </a:rPr>
              <a:t>제주도민 모두 고객 수</a:t>
            </a:r>
            <a:r>
              <a:rPr lang="en-US" altLang="ko-KR" sz="1100">
                <a:solidFill>
                  <a:srgbClr val="000000"/>
                </a:solidFill>
              </a:rPr>
              <a:t>, </a:t>
            </a:r>
            <a:r>
              <a:rPr lang="ko-KR" altLang="en-US" sz="1100">
                <a:solidFill>
                  <a:srgbClr val="000000"/>
                </a:solidFill>
              </a:rPr>
              <a:t>인당 건수</a:t>
            </a:r>
            <a:r>
              <a:rPr lang="en-US" altLang="ko-KR" sz="1100">
                <a:solidFill>
                  <a:srgbClr val="000000"/>
                </a:solidFill>
              </a:rPr>
              <a:t>, </a:t>
            </a:r>
            <a:r>
              <a:rPr lang="ko-KR" altLang="en-US" sz="1100">
                <a:solidFill>
                  <a:srgbClr val="000000"/>
                </a:solidFill>
              </a:rPr>
              <a:t>인당 금액 증가 추세 </a:t>
            </a:r>
            <a:endParaRPr lang="en-US" altLang="ko-KR" sz="1100">
              <a:solidFill>
                <a:srgbClr val="000000"/>
              </a:solidFill>
            </a:endParaRPr>
          </a:p>
        </p:txBody>
      </p:sp>
      <p:sp>
        <p:nvSpPr>
          <p:cNvPr id="38" name="TextBox 37"/>
          <p:cNvSpPr txBox="1"/>
          <p:nvPr/>
        </p:nvSpPr>
        <p:spPr>
          <a:xfrm>
            <a:off x="2879812" y="3969060"/>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제주시 연동</a:t>
            </a:r>
          </a:p>
        </p:txBody>
      </p:sp>
      <p:sp>
        <p:nvSpPr>
          <p:cNvPr id="40" name="모서리가 둥근 직사각형 39"/>
          <p:cNvSpPr/>
          <p:nvPr/>
        </p:nvSpPr>
        <p:spPr>
          <a:xfrm>
            <a:off x="2699792" y="2755326"/>
            <a:ext cx="1980220" cy="1054385"/>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100">
                <a:solidFill>
                  <a:srgbClr val="000000"/>
                </a:solidFill>
              </a:rPr>
              <a:t>중국관광객 거의 없는</a:t>
            </a:r>
            <a:r>
              <a:rPr lang="en-US" altLang="ko-KR" sz="1100">
                <a:solidFill>
                  <a:srgbClr val="000000"/>
                </a:solidFill>
              </a:rPr>
              <a:t> </a:t>
            </a:r>
            <a:r>
              <a:rPr lang="ko-KR" altLang="en-US" sz="1100">
                <a:solidFill>
                  <a:srgbClr val="000000"/>
                </a:solidFill>
              </a:rPr>
              <a:t>제주도민 위주의 상권</a:t>
            </a:r>
            <a:endParaRPr lang="en-US" altLang="ko-KR" sz="1100">
              <a:solidFill>
                <a:srgbClr val="000000"/>
              </a:solidFill>
            </a:endParaRPr>
          </a:p>
          <a:p>
            <a:pPr marL="177800" indent="-177800">
              <a:buFont typeface="NOVA Medium" panose="00000600000000000000" pitchFamily="2" charset="-127"/>
              <a:buChar char="-"/>
            </a:pPr>
            <a:endParaRPr lang="en-US" altLang="ko-KR" sz="800">
              <a:solidFill>
                <a:srgbClr val="000000"/>
              </a:solidFill>
            </a:endParaRPr>
          </a:p>
          <a:p>
            <a:pPr marL="177800" indent="-177800">
              <a:buFont typeface="NOVA Medium" panose="00000600000000000000" pitchFamily="2" charset="-127"/>
              <a:buChar char="-"/>
            </a:pPr>
            <a:r>
              <a:rPr lang="ko-KR" altLang="en-US" sz="1100">
                <a:solidFill>
                  <a:srgbClr val="000000"/>
                </a:solidFill>
              </a:rPr>
              <a:t>제주도민의 고객 수</a:t>
            </a:r>
            <a:r>
              <a:rPr lang="en-US" altLang="ko-KR" sz="1100">
                <a:solidFill>
                  <a:srgbClr val="000000"/>
                </a:solidFill>
              </a:rPr>
              <a:t>, </a:t>
            </a:r>
            <a:r>
              <a:rPr lang="ko-KR" altLang="en-US" sz="1100">
                <a:solidFill>
                  <a:srgbClr val="000000"/>
                </a:solidFill>
              </a:rPr>
              <a:t>인당건수</a:t>
            </a:r>
            <a:r>
              <a:rPr lang="en-US" altLang="ko-KR" sz="1100">
                <a:solidFill>
                  <a:srgbClr val="000000"/>
                </a:solidFill>
              </a:rPr>
              <a:t>, </a:t>
            </a:r>
            <a:r>
              <a:rPr lang="ko-KR" altLang="en-US" sz="1100">
                <a:solidFill>
                  <a:srgbClr val="000000"/>
                </a:solidFill>
              </a:rPr>
              <a:t>인당금액 모두 증가</a:t>
            </a:r>
            <a:endParaRPr lang="en-US" altLang="ko-KR" sz="1100">
              <a:solidFill>
                <a:srgbClr val="000000"/>
              </a:solidFill>
            </a:endParaRPr>
          </a:p>
        </p:txBody>
      </p:sp>
      <p:sp>
        <p:nvSpPr>
          <p:cNvPr id="41" name="TextBox 40"/>
          <p:cNvSpPr txBox="1"/>
          <p:nvPr/>
        </p:nvSpPr>
        <p:spPr>
          <a:xfrm>
            <a:off x="2879810" y="2606250"/>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제주시 방송통신고</a:t>
            </a:r>
          </a:p>
        </p:txBody>
      </p:sp>
      <p:sp>
        <p:nvSpPr>
          <p:cNvPr id="42" name="모서리가 둥근 직사각형 41"/>
          <p:cNvSpPr/>
          <p:nvPr/>
        </p:nvSpPr>
        <p:spPr>
          <a:xfrm>
            <a:off x="4824028" y="5589240"/>
            <a:ext cx="1980220" cy="1044116"/>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100">
                <a:solidFill>
                  <a:srgbClr val="000000"/>
                </a:solidFill>
              </a:rPr>
              <a:t>중국관광객</a:t>
            </a:r>
            <a:r>
              <a:rPr lang="en-US" altLang="ko-KR" sz="1100">
                <a:solidFill>
                  <a:srgbClr val="000000"/>
                </a:solidFill>
              </a:rPr>
              <a:t>, </a:t>
            </a:r>
            <a:r>
              <a:rPr lang="ko-KR" altLang="en-US" sz="1100">
                <a:solidFill>
                  <a:srgbClr val="000000"/>
                </a:solidFill>
              </a:rPr>
              <a:t>국내관광객이 거의 없는</a:t>
            </a:r>
            <a:r>
              <a:rPr lang="en-US" altLang="ko-KR" sz="1100">
                <a:solidFill>
                  <a:srgbClr val="000000"/>
                </a:solidFill>
              </a:rPr>
              <a:t> </a:t>
            </a:r>
            <a:r>
              <a:rPr lang="ko-KR" altLang="en-US" sz="1100">
                <a:solidFill>
                  <a:srgbClr val="000000"/>
                </a:solidFill>
              </a:rPr>
              <a:t>제주도민 상권</a:t>
            </a:r>
            <a:endParaRPr lang="en-US" altLang="ko-KR" sz="1100">
              <a:solidFill>
                <a:srgbClr val="000000"/>
              </a:solidFill>
            </a:endParaRPr>
          </a:p>
          <a:p>
            <a:pPr marL="177800" indent="-177800">
              <a:buFont typeface="NOVA Medium" panose="00000600000000000000" pitchFamily="2" charset="-127"/>
              <a:buChar char="-"/>
            </a:pPr>
            <a:endParaRPr lang="en-US" altLang="ko-KR" sz="800">
              <a:solidFill>
                <a:srgbClr val="000000"/>
              </a:solidFill>
            </a:endParaRPr>
          </a:p>
          <a:p>
            <a:pPr marL="177800" indent="-177800">
              <a:buFont typeface="NOVA Medium" panose="00000600000000000000" pitchFamily="2" charset="-127"/>
              <a:buChar char="-"/>
            </a:pPr>
            <a:r>
              <a:rPr lang="ko-KR" altLang="en-US" sz="1100">
                <a:solidFill>
                  <a:srgbClr val="000000"/>
                </a:solidFill>
              </a:rPr>
              <a:t>타 상권대비 유일하게 건당 금액 상승</a:t>
            </a:r>
            <a:endParaRPr lang="en-US" altLang="ko-KR" sz="1100">
              <a:solidFill>
                <a:srgbClr val="000000"/>
              </a:solidFill>
            </a:endParaRPr>
          </a:p>
        </p:txBody>
      </p:sp>
      <p:sp>
        <p:nvSpPr>
          <p:cNvPr id="43" name="TextBox 42"/>
          <p:cNvSpPr txBox="1"/>
          <p:nvPr/>
        </p:nvSpPr>
        <p:spPr>
          <a:xfrm>
            <a:off x="5004048" y="5445224"/>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제주시 일도</a:t>
            </a:r>
            <a:r>
              <a:rPr lang="en-US" altLang="ko-KR" sz="1200">
                <a:solidFill>
                  <a:srgbClr val="000000"/>
                </a:solidFill>
                <a:latin typeface="NOVA Bold"/>
                <a:ea typeface="NOVA Bold"/>
              </a:rPr>
              <a:t>2</a:t>
            </a:r>
            <a:r>
              <a:rPr lang="ko-KR" altLang="en-US" sz="1200">
                <a:solidFill>
                  <a:srgbClr val="000000"/>
                </a:solidFill>
                <a:latin typeface="NOVA Bold"/>
                <a:ea typeface="NOVA Bold"/>
              </a:rPr>
              <a:t>동</a:t>
            </a:r>
          </a:p>
        </p:txBody>
      </p:sp>
      <p:sp>
        <p:nvSpPr>
          <p:cNvPr id="44" name="모서리가 둥근 직사각형 43"/>
          <p:cNvSpPr/>
          <p:nvPr/>
        </p:nvSpPr>
        <p:spPr>
          <a:xfrm>
            <a:off x="4824028" y="4218797"/>
            <a:ext cx="1980220" cy="1082411"/>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100">
                <a:solidFill>
                  <a:srgbClr val="000000"/>
                </a:solidFill>
              </a:rPr>
              <a:t>중국관광객 거의 없는</a:t>
            </a:r>
            <a:r>
              <a:rPr lang="en-US" altLang="ko-KR" sz="1100">
                <a:solidFill>
                  <a:srgbClr val="000000"/>
                </a:solidFill>
              </a:rPr>
              <a:t> </a:t>
            </a:r>
            <a:r>
              <a:rPr lang="ko-KR" altLang="en-US" sz="1100">
                <a:solidFill>
                  <a:srgbClr val="000000"/>
                </a:solidFill>
              </a:rPr>
              <a:t>제주도민 위주의 상권</a:t>
            </a:r>
            <a:endParaRPr lang="en-US" altLang="ko-KR" sz="1100">
              <a:solidFill>
                <a:srgbClr val="000000"/>
              </a:solidFill>
            </a:endParaRP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en-US" altLang="ko-KR" sz="1100">
                <a:solidFill>
                  <a:srgbClr val="000000"/>
                </a:solidFill>
              </a:rPr>
              <a:t>’15</a:t>
            </a:r>
            <a:r>
              <a:rPr lang="ko-KR" altLang="en-US" sz="1100">
                <a:solidFill>
                  <a:srgbClr val="000000"/>
                </a:solidFill>
              </a:rPr>
              <a:t>년 기준 인당 건수 </a:t>
            </a:r>
            <a:r>
              <a:rPr lang="en-US" altLang="ko-KR" sz="1100">
                <a:solidFill>
                  <a:srgbClr val="000000"/>
                </a:solidFill>
              </a:rPr>
              <a:t>7.9</a:t>
            </a:r>
            <a:r>
              <a:rPr lang="ko-KR" altLang="en-US" sz="1100">
                <a:solidFill>
                  <a:srgbClr val="000000"/>
                </a:solidFill>
              </a:rPr>
              <a:t>건으로 타 상권대비 제일 많음</a:t>
            </a:r>
            <a:endParaRPr lang="en-US" altLang="ko-KR" sz="1100">
              <a:solidFill>
                <a:srgbClr val="000000"/>
              </a:solidFill>
            </a:endParaRPr>
          </a:p>
        </p:txBody>
      </p:sp>
      <p:sp>
        <p:nvSpPr>
          <p:cNvPr id="45" name="TextBox 44"/>
          <p:cNvSpPr txBox="1"/>
          <p:nvPr/>
        </p:nvSpPr>
        <p:spPr>
          <a:xfrm>
            <a:off x="5004048" y="4077072"/>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제주시 제주시청</a:t>
            </a:r>
          </a:p>
        </p:txBody>
      </p:sp>
      <p:sp>
        <p:nvSpPr>
          <p:cNvPr id="46" name="모서리가 둥근 직사각형 45"/>
          <p:cNvSpPr/>
          <p:nvPr/>
        </p:nvSpPr>
        <p:spPr>
          <a:xfrm>
            <a:off x="2663788" y="5796722"/>
            <a:ext cx="1980220" cy="656614"/>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100">
                <a:solidFill>
                  <a:srgbClr val="000000"/>
                </a:solidFill>
              </a:rPr>
              <a:t>중국관광객 거의 없는</a:t>
            </a:r>
            <a:r>
              <a:rPr lang="en-US" altLang="ko-KR" sz="1100">
                <a:solidFill>
                  <a:srgbClr val="000000"/>
                </a:solidFill>
              </a:rPr>
              <a:t> </a:t>
            </a:r>
            <a:r>
              <a:rPr lang="ko-KR" altLang="en-US" sz="1100">
                <a:solidFill>
                  <a:srgbClr val="000000"/>
                </a:solidFill>
              </a:rPr>
              <a:t>제주도민 위주의 상권</a:t>
            </a:r>
            <a:endParaRPr lang="en-US" altLang="ko-KR" sz="1100">
              <a:solidFill>
                <a:srgbClr val="000000"/>
              </a:solidFill>
            </a:endParaRPr>
          </a:p>
        </p:txBody>
      </p:sp>
      <p:sp>
        <p:nvSpPr>
          <p:cNvPr id="47" name="TextBox 46"/>
          <p:cNvSpPr txBox="1"/>
          <p:nvPr/>
        </p:nvSpPr>
        <p:spPr>
          <a:xfrm>
            <a:off x="2843806" y="5678455"/>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제주시 한림읍</a:t>
            </a:r>
          </a:p>
        </p:txBody>
      </p:sp>
      <p:sp>
        <p:nvSpPr>
          <p:cNvPr id="48" name="모서리가 둥근 직사각형 47"/>
          <p:cNvSpPr/>
          <p:nvPr/>
        </p:nvSpPr>
        <p:spPr>
          <a:xfrm>
            <a:off x="6984269" y="2708920"/>
            <a:ext cx="1908214" cy="756084"/>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100">
                <a:solidFill>
                  <a:srgbClr val="000000"/>
                </a:solidFill>
              </a:rPr>
              <a:t>중국관광객 거의 없고 국내관광객이 제일 많은 국내관광객 위주 상권</a:t>
            </a:r>
            <a:endParaRPr lang="en-US" altLang="ko-KR" sz="1100">
              <a:solidFill>
                <a:srgbClr val="000000"/>
              </a:solidFill>
            </a:endParaRPr>
          </a:p>
        </p:txBody>
      </p:sp>
      <p:sp>
        <p:nvSpPr>
          <p:cNvPr id="49" name="TextBox 48"/>
          <p:cNvSpPr txBox="1"/>
          <p:nvPr/>
        </p:nvSpPr>
        <p:spPr>
          <a:xfrm>
            <a:off x="7146285" y="2575173"/>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서귀포시 대정읍</a:t>
            </a:r>
          </a:p>
        </p:txBody>
      </p:sp>
      <p:sp>
        <p:nvSpPr>
          <p:cNvPr id="50" name="모서리가 둥근 직사각형 49"/>
          <p:cNvSpPr/>
          <p:nvPr/>
        </p:nvSpPr>
        <p:spPr>
          <a:xfrm>
            <a:off x="6984268" y="3717032"/>
            <a:ext cx="1908214" cy="931521"/>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100">
                <a:solidFill>
                  <a:srgbClr val="000000"/>
                </a:solidFill>
              </a:rPr>
              <a:t>중국관광객 거의 없는</a:t>
            </a:r>
            <a:r>
              <a:rPr lang="en-US" altLang="ko-KR" sz="1100">
                <a:solidFill>
                  <a:srgbClr val="000000"/>
                </a:solidFill>
              </a:rPr>
              <a:t> </a:t>
            </a:r>
            <a:r>
              <a:rPr lang="ko-KR" altLang="en-US" sz="1100">
                <a:solidFill>
                  <a:srgbClr val="000000"/>
                </a:solidFill>
              </a:rPr>
              <a:t>제주도민 위주의 상권</a:t>
            </a:r>
            <a:endParaRPr lang="en-US" altLang="ko-KR" sz="1100">
              <a:solidFill>
                <a:srgbClr val="000000"/>
              </a:solidFill>
            </a:endParaRP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en-US" altLang="ko-KR" sz="1100">
                <a:solidFill>
                  <a:srgbClr val="000000"/>
                </a:solidFill>
              </a:rPr>
              <a:t>’15</a:t>
            </a:r>
            <a:r>
              <a:rPr lang="ko-KR" altLang="en-US" sz="1100">
                <a:solidFill>
                  <a:srgbClr val="000000"/>
                </a:solidFill>
              </a:rPr>
              <a:t>년까지 제주도민 감소</a:t>
            </a:r>
            <a:endParaRPr lang="en-US" altLang="ko-KR" sz="1100">
              <a:solidFill>
                <a:srgbClr val="000000"/>
              </a:solidFill>
            </a:endParaRPr>
          </a:p>
        </p:txBody>
      </p:sp>
      <p:sp>
        <p:nvSpPr>
          <p:cNvPr id="51" name="TextBox 50"/>
          <p:cNvSpPr txBox="1"/>
          <p:nvPr/>
        </p:nvSpPr>
        <p:spPr>
          <a:xfrm>
            <a:off x="7128282" y="3609020"/>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서귀포시 동흥동</a:t>
            </a:r>
          </a:p>
        </p:txBody>
      </p:sp>
      <p:sp>
        <p:nvSpPr>
          <p:cNvPr id="52" name="모서리가 둥근 직사각형 51"/>
          <p:cNvSpPr/>
          <p:nvPr/>
        </p:nvSpPr>
        <p:spPr>
          <a:xfrm>
            <a:off x="6984268" y="4930898"/>
            <a:ext cx="1908214" cy="825711"/>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100">
                <a:solidFill>
                  <a:srgbClr val="000000"/>
                </a:solidFill>
              </a:rPr>
              <a:t>중국관광객이 일부 있고</a:t>
            </a:r>
            <a:r>
              <a:rPr lang="en-US" altLang="ko-KR" sz="1100">
                <a:solidFill>
                  <a:srgbClr val="000000"/>
                </a:solidFill>
              </a:rPr>
              <a:t>, </a:t>
            </a:r>
            <a:r>
              <a:rPr lang="ko-KR" altLang="en-US" sz="1100">
                <a:solidFill>
                  <a:srgbClr val="000000"/>
                </a:solidFill>
              </a:rPr>
              <a:t>국내관광객이 제일 많고</a:t>
            </a:r>
            <a:r>
              <a:rPr lang="en-US" altLang="ko-KR" sz="1100">
                <a:solidFill>
                  <a:srgbClr val="000000"/>
                </a:solidFill>
              </a:rPr>
              <a:t>,</a:t>
            </a:r>
            <a:r>
              <a:rPr lang="ko-KR" altLang="en-US" sz="1100">
                <a:solidFill>
                  <a:srgbClr val="000000"/>
                </a:solidFill>
              </a:rPr>
              <a:t> 증가폭이 큰 관광객 위주의 상권</a:t>
            </a:r>
            <a:endParaRPr lang="en-US" altLang="ko-KR" sz="1100">
              <a:solidFill>
                <a:srgbClr val="000000"/>
              </a:solidFill>
            </a:endParaRPr>
          </a:p>
        </p:txBody>
      </p:sp>
      <p:sp>
        <p:nvSpPr>
          <p:cNvPr id="53" name="TextBox 52"/>
          <p:cNvSpPr txBox="1"/>
          <p:nvPr/>
        </p:nvSpPr>
        <p:spPr>
          <a:xfrm>
            <a:off x="7128282" y="4797152"/>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서귀포시 중앙동</a:t>
            </a:r>
          </a:p>
        </p:txBody>
      </p:sp>
      <p:sp>
        <p:nvSpPr>
          <p:cNvPr id="54" name="직사각형 53"/>
          <p:cNvSpPr/>
          <p:nvPr/>
        </p:nvSpPr>
        <p:spPr>
          <a:xfrm>
            <a:off x="215516" y="1124744"/>
            <a:ext cx="867696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공통적으로 고객 수 증가로 총 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총 거래금액이 증가했고</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 이하 고객 수와 저녁 시간대 고객수가 증가했으며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각 상권별로 제주도민 위주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중국관광객 위주 상권으로 구분됨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78" name="모서리가 둥근 직사각형 77"/>
          <p:cNvSpPr/>
          <p:nvPr/>
        </p:nvSpPr>
        <p:spPr>
          <a:xfrm>
            <a:off x="4824030" y="2745421"/>
            <a:ext cx="1980220" cy="1192976"/>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100">
                <a:solidFill>
                  <a:srgbClr val="000000"/>
                </a:solidFill>
              </a:rPr>
              <a:t>중국관광객</a:t>
            </a:r>
            <a:r>
              <a:rPr lang="en-US" altLang="ko-KR" sz="1100">
                <a:solidFill>
                  <a:srgbClr val="000000"/>
                </a:solidFill>
              </a:rPr>
              <a:t>, </a:t>
            </a:r>
            <a:r>
              <a:rPr lang="ko-KR" altLang="en-US" sz="1100">
                <a:solidFill>
                  <a:srgbClr val="000000"/>
                </a:solidFill>
              </a:rPr>
              <a:t>국내관광객이 거의 없는</a:t>
            </a:r>
            <a:r>
              <a:rPr lang="en-US" altLang="ko-KR" sz="1100">
                <a:solidFill>
                  <a:srgbClr val="000000"/>
                </a:solidFill>
              </a:rPr>
              <a:t> </a:t>
            </a:r>
            <a:r>
              <a:rPr lang="ko-KR" altLang="en-US" sz="1100">
                <a:solidFill>
                  <a:srgbClr val="000000"/>
                </a:solidFill>
              </a:rPr>
              <a:t>제주도민 상권</a:t>
            </a:r>
            <a:endParaRPr lang="en-US" altLang="ko-KR" sz="1100">
              <a:solidFill>
                <a:srgbClr val="000000"/>
              </a:solidFill>
            </a:endParaRPr>
          </a:p>
          <a:p>
            <a:pPr marL="177800" indent="-177800">
              <a:buFont typeface="NOVA Medium" panose="00000600000000000000" pitchFamily="2" charset="-127"/>
              <a:buChar char="-"/>
            </a:pPr>
            <a:endParaRPr lang="en-US" altLang="ko-KR" sz="800">
              <a:solidFill>
                <a:srgbClr val="000000"/>
              </a:solidFill>
            </a:endParaRPr>
          </a:p>
          <a:p>
            <a:pPr marL="177800" indent="-177800">
              <a:buFont typeface="NOVA Medium" panose="00000600000000000000" pitchFamily="2" charset="-127"/>
              <a:buChar char="-"/>
            </a:pPr>
            <a:r>
              <a:rPr lang="en-US" altLang="ko-KR" sz="1100">
                <a:solidFill>
                  <a:srgbClr val="000000"/>
                </a:solidFill>
              </a:rPr>
              <a:t>’15</a:t>
            </a:r>
            <a:r>
              <a:rPr lang="ko-KR" altLang="en-US" sz="1100">
                <a:solidFill>
                  <a:srgbClr val="000000"/>
                </a:solidFill>
              </a:rPr>
              <a:t>년 기준 건당 금액 </a:t>
            </a:r>
            <a:r>
              <a:rPr lang="en-US" altLang="ko-KR" sz="1100">
                <a:solidFill>
                  <a:srgbClr val="000000"/>
                </a:solidFill>
              </a:rPr>
              <a:t>30</a:t>
            </a:r>
            <a:r>
              <a:rPr lang="ko-KR" altLang="en-US" sz="1100">
                <a:solidFill>
                  <a:srgbClr val="000000"/>
                </a:solidFill>
              </a:rPr>
              <a:t>만원</a:t>
            </a:r>
            <a:r>
              <a:rPr lang="en-US" altLang="ko-KR" sz="1100">
                <a:solidFill>
                  <a:srgbClr val="000000"/>
                </a:solidFill>
              </a:rPr>
              <a:t>, </a:t>
            </a:r>
            <a:r>
              <a:rPr lang="ko-KR" altLang="en-US" sz="1100">
                <a:solidFill>
                  <a:srgbClr val="000000"/>
                </a:solidFill>
              </a:rPr>
              <a:t>인당 금액 </a:t>
            </a:r>
            <a:r>
              <a:rPr lang="en-US" altLang="ko-KR" sz="1100">
                <a:solidFill>
                  <a:srgbClr val="000000"/>
                </a:solidFill>
              </a:rPr>
              <a:t>70</a:t>
            </a:r>
            <a:r>
              <a:rPr lang="ko-KR" altLang="en-US" sz="1100">
                <a:solidFill>
                  <a:srgbClr val="000000"/>
                </a:solidFill>
              </a:rPr>
              <a:t>만원으로 타 상권대비 제일 큼</a:t>
            </a:r>
            <a:endParaRPr lang="en-US" altLang="ko-KR" sz="1100">
              <a:solidFill>
                <a:srgbClr val="000000"/>
              </a:solidFill>
            </a:endParaRPr>
          </a:p>
        </p:txBody>
      </p:sp>
      <p:sp>
        <p:nvSpPr>
          <p:cNvPr id="79" name="TextBox 78"/>
          <p:cNvSpPr txBox="1"/>
          <p:nvPr/>
        </p:nvSpPr>
        <p:spPr>
          <a:xfrm>
            <a:off x="5004048" y="2596344"/>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제주시 이도</a:t>
            </a:r>
            <a:r>
              <a:rPr lang="en-US" altLang="ko-KR" sz="1200">
                <a:solidFill>
                  <a:srgbClr val="000000"/>
                </a:solidFill>
                <a:latin typeface="NOVA Bold"/>
                <a:ea typeface="NOVA Bold"/>
              </a:rPr>
              <a:t>2</a:t>
            </a:r>
            <a:r>
              <a:rPr lang="ko-KR" altLang="en-US" sz="1200">
                <a:solidFill>
                  <a:srgbClr val="000000"/>
                </a:solidFill>
                <a:latin typeface="NOVA Bold"/>
                <a:ea typeface="NOVA Bold"/>
              </a:rPr>
              <a:t>동</a:t>
            </a:r>
          </a:p>
        </p:txBody>
      </p:sp>
    </p:spTree>
    <p:extLst>
      <p:ext uri="{BB962C8B-B14F-4D97-AF65-F5344CB8AC3E}">
        <p14:creationId xmlns:p14="http://schemas.microsoft.com/office/powerpoint/2010/main" val="50746593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고객층별 상권 </a:t>
            </a:r>
            <a:r>
              <a:rPr lang="en-US" altLang="ko-KR" smtClean="0"/>
              <a:t>Summary</a:t>
            </a:r>
            <a:endParaRPr lang="ko-KR" altLang="en-US"/>
          </a:p>
        </p:txBody>
      </p:sp>
      <p:sp>
        <p:nvSpPr>
          <p:cNvPr id="3" name="제목 2"/>
          <p:cNvSpPr>
            <a:spLocks noGrp="1"/>
          </p:cNvSpPr>
          <p:nvPr>
            <p:ph type="title"/>
          </p:nvPr>
        </p:nvSpPr>
        <p:spPr/>
        <p:txBody>
          <a:bodyPr/>
          <a:lstStyle/>
          <a:p>
            <a:r>
              <a:rPr lang="ko-KR" altLang="en-US" smtClean="0"/>
              <a:t>     상권별 최종 </a:t>
            </a:r>
            <a:r>
              <a:rPr lang="en-US" altLang="ko-KR" smtClean="0"/>
              <a:t>Summary</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95536" y="2348880"/>
            <a:ext cx="8333169"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6497" y="2020647"/>
            <a:ext cx="829220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9</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대 상권별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Summary</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모서리가 둥근 직사각형 33"/>
          <p:cNvSpPr/>
          <p:nvPr>
            <p:custDataLst>
              <p:tags r:id="rId1"/>
            </p:custDataLst>
          </p:nvPr>
        </p:nvSpPr>
        <p:spPr bwMode="gray">
          <a:xfrm>
            <a:off x="459407" y="2564904"/>
            <a:ext cx="2636429" cy="1080120"/>
          </a:xfrm>
          <a:prstGeom prst="roundRect">
            <a:avLst>
              <a:gd name="adj" fmla="val 8850"/>
            </a:avLst>
          </a:prstGeom>
          <a:noFill/>
          <a:ln w="38100">
            <a:solidFill>
              <a:schemeClr val="bg1">
                <a:lumMod val="50000"/>
              </a:scheme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endParaRPr lang="en-US" altLang="ko-KR" sz="1400" b="1" kern="0" spc="-60">
              <a:solidFill>
                <a:srgbClr val="000000"/>
              </a:solidFill>
              <a:latin typeface="NOVA ExtraBold" panose="00000800000000000000" pitchFamily="2" charset="-127"/>
              <a:ea typeface="NOVA ExtraBold" panose="00000800000000000000" pitchFamily="2" charset="-127"/>
            </a:endParaRPr>
          </a:p>
          <a:p>
            <a:pPr latinLnBrk="0"/>
            <a:r>
              <a:rPr lang="ko-KR" altLang="en-US" sz="1400" b="1" kern="0" spc="-60">
                <a:solidFill>
                  <a:srgbClr val="000000"/>
                </a:solidFill>
                <a:latin typeface="NOVA ExtraBold" panose="00000800000000000000" pitchFamily="2" charset="-127"/>
                <a:ea typeface="NOVA ExtraBold" panose="00000800000000000000" pitchFamily="2" charset="-127"/>
              </a:rPr>
              <a:t> </a:t>
            </a:r>
            <a:r>
              <a:rPr lang="en-US" altLang="ko-KR" sz="1400" b="1" kern="0" spc="-60">
                <a:solidFill>
                  <a:srgbClr val="000000"/>
                </a:solidFill>
                <a:latin typeface="NOVA ExtraBold" panose="00000800000000000000" pitchFamily="2" charset="-127"/>
                <a:ea typeface="NOVA ExtraBold" panose="00000800000000000000" pitchFamily="2" charset="-127"/>
              </a:rPr>
              <a:t>- </a:t>
            </a:r>
            <a:r>
              <a:rPr lang="ko-KR" altLang="en-US" sz="1400" b="1" kern="0" spc="-60">
                <a:solidFill>
                  <a:srgbClr val="000000"/>
                </a:solidFill>
                <a:latin typeface="NOVA ExtraBold" panose="00000800000000000000" pitchFamily="2" charset="-127"/>
                <a:ea typeface="NOVA ExtraBold" panose="00000800000000000000" pitchFamily="2" charset="-127"/>
              </a:rPr>
              <a:t>제주도민 위주</a:t>
            </a:r>
            <a:endParaRPr lang="en-US" altLang="ko-KR" sz="1400" b="1" kern="0" spc="-60">
              <a:solidFill>
                <a:srgbClr val="000000"/>
              </a:solidFill>
              <a:latin typeface="NOVA ExtraBold" panose="00000800000000000000" pitchFamily="2" charset="-127"/>
              <a:ea typeface="NOVA ExtraBold" panose="00000800000000000000" pitchFamily="2" charset="-127"/>
            </a:endParaRPr>
          </a:p>
        </p:txBody>
      </p:sp>
      <p:sp>
        <p:nvSpPr>
          <p:cNvPr id="6" name="모서리가 둥근 직사각형 5"/>
          <p:cNvSpPr/>
          <p:nvPr/>
        </p:nvSpPr>
        <p:spPr>
          <a:xfrm>
            <a:off x="467515" y="2564905"/>
            <a:ext cx="2626947" cy="288031"/>
          </a:xfrm>
          <a:prstGeom prst="roundRect">
            <a:avLst/>
          </a:prstGeom>
          <a:solidFill>
            <a:schemeClr val="bg1">
              <a:lumMod val="50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400" b="1">
                <a:solidFill>
                  <a:srgbClr val="FFFFFF"/>
                </a:solidFill>
              </a:rPr>
              <a:t>제주시 방송통신고 상권</a:t>
            </a:r>
          </a:p>
        </p:txBody>
      </p:sp>
      <p:sp>
        <p:nvSpPr>
          <p:cNvPr id="88" name="모서리가 둥근 직사각형 87"/>
          <p:cNvSpPr/>
          <p:nvPr>
            <p:custDataLst>
              <p:tags r:id="rId2"/>
            </p:custDataLst>
          </p:nvPr>
        </p:nvSpPr>
        <p:spPr bwMode="gray">
          <a:xfrm>
            <a:off x="3277382" y="2564904"/>
            <a:ext cx="2636429" cy="1080120"/>
          </a:xfrm>
          <a:prstGeom prst="roundRect">
            <a:avLst>
              <a:gd name="adj" fmla="val 8850"/>
            </a:avLst>
          </a:prstGeom>
          <a:noFill/>
          <a:ln w="38100">
            <a:solidFill>
              <a:schemeClr val="bg1">
                <a:lumMod val="50000"/>
              </a:scheme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endParaRPr lang="en-US" altLang="ko-KR" sz="1400" b="1" kern="0" spc="-60">
              <a:solidFill>
                <a:srgbClr val="000000"/>
              </a:solidFill>
              <a:latin typeface="NOVA ExtraBold" panose="00000800000000000000" pitchFamily="2" charset="-127"/>
              <a:ea typeface="NOVA ExtraBold" panose="00000800000000000000" pitchFamily="2" charset="-127"/>
            </a:endParaRPr>
          </a:p>
          <a:p>
            <a:pPr latinLnBrk="0"/>
            <a:r>
              <a:rPr lang="ko-KR" altLang="en-US" sz="1400" b="1" kern="0" spc="-60">
                <a:solidFill>
                  <a:srgbClr val="000000"/>
                </a:solidFill>
                <a:latin typeface="NOVA ExtraBold" panose="00000800000000000000" pitchFamily="2" charset="-127"/>
                <a:ea typeface="NOVA ExtraBold" panose="00000800000000000000" pitchFamily="2" charset="-127"/>
              </a:rPr>
              <a:t> </a:t>
            </a:r>
            <a:r>
              <a:rPr lang="en-US" altLang="ko-KR" sz="1400" b="1" kern="0" spc="-60">
                <a:solidFill>
                  <a:srgbClr val="000000"/>
                </a:solidFill>
                <a:latin typeface="NOVA ExtraBold" panose="00000800000000000000" pitchFamily="2" charset="-127"/>
                <a:ea typeface="NOVA ExtraBold" panose="00000800000000000000" pitchFamily="2" charset="-127"/>
              </a:rPr>
              <a:t>- </a:t>
            </a:r>
            <a:r>
              <a:rPr lang="ko-KR" altLang="en-US" sz="1400" b="1" kern="0" spc="-60">
                <a:solidFill>
                  <a:srgbClr val="000000"/>
                </a:solidFill>
                <a:latin typeface="NOVA ExtraBold" panose="00000800000000000000" pitchFamily="2" charset="-127"/>
                <a:ea typeface="NOVA ExtraBold" panose="00000800000000000000" pitchFamily="2" charset="-127"/>
              </a:rPr>
              <a:t>제주도민 위주</a:t>
            </a:r>
            <a:endParaRPr lang="en-US" altLang="ko-KR" sz="1400" b="1" kern="0" spc="-60">
              <a:solidFill>
                <a:srgbClr val="000000"/>
              </a:solidFill>
              <a:latin typeface="NOVA ExtraBold" panose="00000800000000000000" pitchFamily="2" charset="-127"/>
              <a:ea typeface="NOVA ExtraBold" panose="00000800000000000000" pitchFamily="2" charset="-127"/>
            </a:endParaRPr>
          </a:p>
          <a:p>
            <a:pPr latinLnBrk="0"/>
            <a:r>
              <a:rPr lang="en-US" altLang="ko-KR" sz="1400" b="1" kern="0" spc="-60">
                <a:solidFill>
                  <a:srgbClr val="000000"/>
                </a:solidFill>
                <a:latin typeface="NOVA ExtraBold" panose="00000800000000000000" pitchFamily="2" charset="-127"/>
                <a:ea typeface="NOVA ExtraBold" panose="00000800000000000000" pitchFamily="2" charset="-127"/>
              </a:rPr>
              <a:t> - </a:t>
            </a:r>
            <a:r>
              <a:rPr lang="ko-KR" altLang="en-US" sz="1400" b="1" kern="0" spc="-60">
                <a:solidFill>
                  <a:srgbClr val="000000"/>
                </a:solidFill>
                <a:latin typeface="NOVA ExtraBold" panose="00000800000000000000" pitchFamily="2" charset="-127"/>
                <a:ea typeface="NOVA ExtraBold" panose="00000800000000000000" pitchFamily="2" charset="-127"/>
              </a:rPr>
              <a:t>인근 오피스시설 </a:t>
            </a:r>
            <a:r>
              <a:rPr lang="en-US" altLang="ko-KR" sz="1400" b="1" kern="0" spc="-60">
                <a:solidFill>
                  <a:srgbClr val="000000"/>
                </a:solidFill>
                <a:latin typeface="NOVA ExtraBold" panose="00000800000000000000" pitchFamily="2" charset="-127"/>
                <a:ea typeface="NOVA ExtraBold" panose="00000800000000000000" pitchFamily="2" charset="-127"/>
              </a:rPr>
              <a:t>24% </a:t>
            </a:r>
            <a:r>
              <a:rPr lang="ko-KR" altLang="en-US" sz="1400" b="1" kern="0" spc="-60">
                <a:solidFill>
                  <a:srgbClr val="000000"/>
                </a:solidFill>
                <a:latin typeface="NOVA ExtraBold" panose="00000800000000000000" pitchFamily="2" charset="-127"/>
                <a:ea typeface="NOVA ExtraBold" panose="00000800000000000000" pitchFamily="2" charset="-127"/>
              </a:rPr>
              <a:t>차지</a:t>
            </a:r>
            <a:endParaRPr lang="en-US" altLang="ko-KR" sz="1400" b="1" kern="0" spc="-60">
              <a:solidFill>
                <a:srgbClr val="000000"/>
              </a:solidFill>
              <a:latin typeface="NOVA ExtraBold" panose="00000800000000000000" pitchFamily="2" charset="-127"/>
              <a:ea typeface="NOVA ExtraBold" panose="00000800000000000000" pitchFamily="2" charset="-127"/>
            </a:endParaRPr>
          </a:p>
          <a:p>
            <a:pPr latinLnBrk="0"/>
            <a:r>
              <a:rPr lang="en-US" altLang="ko-KR" sz="1400" b="1" kern="0" spc="-60">
                <a:solidFill>
                  <a:srgbClr val="000000"/>
                </a:solidFill>
                <a:latin typeface="NOVA ExtraBold" panose="00000800000000000000" pitchFamily="2" charset="-127"/>
                <a:ea typeface="NOVA ExtraBold" panose="00000800000000000000" pitchFamily="2" charset="-127"/>
              </a:rPr>
              <a:t> - </a:t>
            </a:r>
            <a:r>
              <a:rPr lang="ko-KR" altLang="en-US" sz="1400" b="1" kern="0" spc="-60">
                <a:solidFill>
                  <a:srgbClr val="000000"/>
                </a:solidFill>
                <a:latin typeface="NOVA ExtraBold" panose="00000800000000000000" pitchFamily="2" charset="-127"/>
                <a:ea typeface="NOVA ExtraBold" panose="00000800000000000000" pitchFamily="2" charset="-127"/>
              </a:rPr>
              <a:t>대부분 업종에서 개폐업 활발</a:t>
            </a:r>
          </a:p>
        </p:txBody>
      </p:sp>
      <p:sp>
        <p:nvSpPr>
          <p:cNvPr id="89" name="모서리가 둥근 직사각형 88"/>
          <p:cNvSpPr/>
          <p:nvPr/>
        </p:nvSpPr>
        <p:spPr>
          <a:xfrm>
            <a:off x="3285490" y="2564905"/>
            <a:ext cx="2626947" cy="288031"/>
          </a:xfrm>
          <a:prstGeom prst="roundRect">
            <a:avLst/>
          </a:prstGeom>
          <a:solidFill>
            <a:schemeClr val="bg1">
              <a:lumMod val="50000"/>
            </a:schemeClr>
          </a:solidFill>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400" b="1">
                <a:solidFill>
                  <a:srgbClr val="FFFFFF"/>
                </a:solidFill>
              </a:rPr>
              <a:t>제주시 제주시청 상권</a:t>
            </a:r>
          </a:p>
        </p:txBody>
      </p:sp>
      <p:sp>
        <p:nvSpPr>
          <p:cNvPr id="90" name="모서리가 둥근 직사각형 89"/>
          <p:cNvSpPr/>
          <p:nvPr>
            <p:custDataLst>
              <p:tags r:id="rId3"/>
            </p:custDataLst>
          </p:nvPr>
        </p:nvSpPr>
        <p:spPr bwMode="gray">
          <a:xfrm>
            <a:off x="6084168" y="2564905"/>
            <a:ext cx="2636429" cy="1080120"/>
          </a:xfrm>
          <a:prstGeom prst="roundRect">
            <a:avLst>
              <a:gd name="adj" fmla="val 8850"/>
            </a:avLst>
          </a:prstGeom>
          <a:noFill/>
          <a:ln w="38100">
            <a:solidFill>
              <a:schemeClr val="bg1">
                <a:lumMod val="50000"/>
              </a:scheme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endParaRPr lang="en-US" altLang="ko-KR" sz="1400" b="1" kern="0" spc="-60">
              <a:solidFill>
                <a:srgbClr val="000000"/>
              </a:solidFill>
              <a:latin typeface="NOVA ExtraBold" panose="00000800000000000000" pitchFamily="2" charset="-127"/>
              <a:ea typeface="NOVA ExtraBold" panose="00000800000000000000" pitchFamily="2" charset="-127"/>
            </a:endParaRPr>
          </a:p>
          <a:p>
            <a:pPr latinLnBrk="0"/>
            <a:r>
              <a:rPr lang="ko-KR" altLang="en-US" sz="1400" b="1" kern="0" spc="-60">
                <a:solidFill>
                  <a:srgbClr val="000000"/>
                </a:solidFill>
                <a:latin typeface="NOVA ExtraBold" panose="00000800000000000000" pitchFamily="2" charset="-127"/>
                <a:ea typeface="NOVA ExtraBold" panose="00000800000000000000" pitchFamily="2" charset="-127"/>
              </a:rPr>
              <a:t> </a:t>
            </a:r>
            <a:r>
              <a:rPr lang="en-US" altLang="ko-KR" sz="1400" b="1" kern="0" spc="-60">
                <a:solidFill>
                  <a:srgbClr val="000000"/>
                </a:solidFill>
                <a:latin typeface="NOVA ExtraBold" panose="00000800000000000000" pitchFamily="2" charset="-127"/>
                <a:ea typeface="NOVA ExtraBold" panose="00000800000000000000" pitchFamily="2" charset="-127"/>
              </a:rPr>
              <a:t>- </a:t>
            </a:r>
            <a:r>
              <a:rPr lang="ko-KR" altLang="en-US" sz="1400" b="1" kern="0" spc="-60">
                <a:solidFill>
                  <a:srgbClr val="000000"/>
                </a:solidFill>
                <a:latin typeface="NOVA ExtraBold" panose="00000800000000000000" pitchFamily="2" charset="-127"/>
                <a:ea typeface="NOVA ExtraBold" panose="00000800000000000000" pitchFamily="2" charset="-127"/>
              </a:rPr>
              <a:t>국내관광객 위주</a:t>
            </a:r>
            <a:endParaRPr lang="en-US" altLang="ko-KR" sz="1400" b="1" kern="0" spc="-60">
              <a:solidFill>
                <a:srgbClr val="000000"/>
              </a:solidFill>
              <a:latin typeface="NOVA ExtraBold" panose="00000800000000000000" pitchFamily="2" charset="-127"/>
              <a:ea typeface="NOVA ExtraBold" panose="00000800000000000000" pitchFamily="2" charset="-127"/>
            </a:endParaRPr>
          </a:p>
          <a:p>
            <a:pPr latinLnBrk="0"/>
            <a:r>
              <a:rPr lang="en-US" altLang="ko-KR" sz="1400" b="1" kern="0" spc="-60">
                <a:solidFill>
                  <a:srgbClr val="000000"/>
                </a:solidFill>
                <a:latin typeface="NOVA ExtraBold" panose="00000800000000000000" pitchFamily="2" charset="-127"/>
                <a:ea typeface="NOVA ExtraBold" panose="00000800000000000000" pitchFamily="2" charset="-127"/>
              </a:rPr>
              <a:t> - </a:t>
            </a:r>
            <a:r>
              <a:rPr lang="ko-KR" altLang="en-US" sz="1400" b="1" kern="0" spc="-60">
                <a:solidFill>
                  <a:srgbClr val="000000"/>
                </a:solidFill>
                <a:latin typeface="NOVA ExtraBold" panose="00000800000000000000" pitchFamily="2" charset="-127"/>
                <a:ea typeface="NOVA ExtraBold" panose="00000800000000000000" pitchFamily="2" charset="-127"/>
              </a:rPr>
              <a:t>숙박업</a:t>
            </a:r>
            <a:r>
              <a:rPr lang="en-US" altLang="ko-KR" sz="1400" b="1" kern="0" spc="-60">
                <a:solidFill>
                  <a:srgbClr val="000000"/>
                </a:solidFill>
                <a:latin typeface="NOVA ExtraBold" panose="00000800000000000000" pitchFamily="2" charset="-127"/>
                <a:ea typeface="NOVA ExtraBold" panose="00000800000000000000" pitchFamily="2" charset="-127"/>
              </a:rPr>
              <a:t>, </a:t>
            </a:r>
            <a:r>
              <a:rPr lang="ko-KR" altLang="en-US" sz="1400" b="1" kern="0" spc="-60">
                <a:solidFill>
                  <a:srgbClr val="000000"/>
                </a:solidFill>
                <a:latin typeface="NOVA ExtraBold" panose="00000800000000000000" pitchFamily="2" charset="-127"/>
                <a:ea typeface="NOVA ExtraBold" panose="00000800000000000000" pitchFamily="2" charset="-127"/>
              </a:rPr>
              <a:t>의류 업종 개업 추세</a:t>
            </a:r>
          </a:p>
        </p:txBody>
      </p:sp>
      <p:sp>
        <p:nvSpPr>
          <p:cNvPr id="91" name="모서리가 둥근 직사각형 90"/>
          <p:cNvSpPr/>
          <p:nvPr/>
        </p:nvSpPr>
        <p:spPr>
          <a:xfrm>
            <a:off x="6092276" y="2564906"/>
            <a:ext cx="2626947" cy="288031"/>
          </a:xfrm>
          <a:prstGeom prst="roundRect">
            <a:avLst/>
          </a:prstGeom>
          <a:solidFill>
            <a:schemeClr val="bg1">
              <a:lumMod val="50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400" b="1">
                <a:solidFill>
                  <a:srgbClr val="FFFFFF"/>
                </a:solidFill>
              </a:rPr>
              <a:t>서귀포시 대정읍 상권</a:t>
            </a:r>
          </a:p>
        </p:txBody>
      </p:sp>
      <p:sp>
        <p:nvSpPr>
          <p:cNvPr id="92" name="모서리가 둥근 직사각형 91"/>
          <p:cNvSpPr/>
          <p:nvPr>
            <p:custDataLst>
              <p:tags r:id="rId4"/>
            </p:custDataLst>
          </p:nvPr>
        </p:nvSpPr>
        <p:spPr bwMode="gray">
          <a:xfrm>
            <a:off x="467516" y="3825044"/>
            <a:ext cx="2636429" cy="1080120"/>
          </a:xfrm>
          <a:prstGeom prst="roundRect">
            <a:avLst>
              <a:gd name="adj" fmla="val 8850"/>
            </a:avLst>
          </a:prstGeom>
          <a:noFill/>
          <a:ln w="38100">
            <a:solidFill>
              <a:schemeClr val="bg1">
                <a:lumMod val="50000"/>
              </a:scheme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endParaRPr lang="en-US" altLang="ko-KR" sz="1400" b="1" kern="0" spc="-60">
              <a:solidFill>
                <a:srgbClr val="000000"/>
              </a:solidFill>
              <a:latin typeface="NOVA ExtraBold" panose="00000800000000000000" pitchFamily="2" charset="-127"/>
              <a:ea typeface="NOVA ExtraBold" panose="00000800000000000000" pitchFamily="2" charset="-127"/>
            </a:endParaRPr>
          </a:p>
          <a:p>
            <a:pPr latinLnBrk="0"/>
            <a:r>
              <a:rPr lang="ko-KR" altLang="en-US" sz="1400" b="1" kern="0" spc="-60">
                <a:solidFill>
                  <a:srgbClr val="000000"/>
                </a:solidFill>
                <a:latin typeface="NOVA ExtraBold" panose="00000800000000000000" pitchFamily="2" charset="-127"/>
                <a:ea typeface="NOVA ExtraBold" panose="00000800000000000000" pitchFamily="2" charset="-127"/>
              </a:rPr>
              <a:t> </a:t>
            </a:r>
            <a:r>
              <a:rPr lang="en-US" altLang="ko-KR" sz="1400" b="1" kern="0" spc="-60">
                <a:solidFill>
                  <a:srgbClr val="000000"/>
                </a:solidFill>
                <a:latin typeface="NOVA ExtraBold" panose="00000800000000000000" pitchFamily="2" charset="-127"/>
                <a:ea typeface="NOVA ExtraBold" panose="00000800000000000000" pitchFamily="2" charset="-127"/>
              </a:rPr>
              <a:t>- </a:t>
            </a:r>
            <a:r>
              <a:rPr lang="ko-KR" altLang="en-US" sz="1400" b="1" kern="0" spc="-60">
                <a:solidFill>
                  <a:srgbClr val="000000"/>
                </a:solidFill>
                <a:latin typeface="NOVA ExtraBold" panose="00000800000000000000" pitchFamily="2" charset="-127"/>
                <a:ea typeface="NOVA ExtraBold" panose="00000800000000000000" pitchFamily="2" charset="-127"/>
              </a:rPr>
              <a:t>중국관광객 위주</a:t>
            </a:r>
            <a:endParaRPr lang="en-US" altLang="ko-KR" sz="1400" b="1" kern="0" spc="-60">
              <a:solidFill>
                <a:srgbClr val="000000"/>
              </a:solidFill>
              <a:latin typeface="NOVA ExtraBold" panose="00000800000000000000" pitchFamily="2" charset="-127"/>
              <a:ea typeface="NOVA ExtraBold" panose="00000800000000000000" pitchFamily="2" charset="-127"/>
            </a:endParaRPr>
          </a:p>
          <a:p>
            <a:pPr latinLnBrk="0"/>
            <a:r>
              <a:rPr lang="en-US" altLang="ko-KR" sz="1400" b="1" kern="0" spc="-60">
                <a:solidFill>
                  <a:srgbClr val="000000"/>
                </a:solidFill>
                <a:latin typeface="NOVA ExtraBold" panose="00000800000000000000" pitchFamily="2" charset="-127"/>
                <a:ea typeface="NOVA ExtraBold" panose="00000800000000000000" pitchFamily="2" charset="-127"/>
              </a:rPr>
              <a:t> - </a:t>
            </a:r>
            <a:r>
              <a:rPr lang="ko-KR" altLang="en-US" sz="1400" b="1" kern="0" spc="-60">
                <a:solidFill>
                  <a:srgbClr val="000000"/>
                </a:solidFill>
                <a:latin typeface="NOVA ExtraBold" panose="00000800000000000000" pitchFamily="2" charset="-127"/>
                <a:ea typeface="NOVA ExtraBold" panose="00000800000000000000" pitchFamily="2" charset="-127"/>
              </a:rPr>
              <a:t>인근 오피스시설 </a:t>
            </a:r>
            <a:r>
              <a:rPr lang="en-US" altLang="ko-KR" sz="1400" b="1" kern="0" spc="-60">
                <a:solidFill>
                  <a:srgbClr val="000000"/>
                </a:solidFill>
                <a:latin typeface="NOVA ExtraBold" panose="00000800000000000000" pitchFamily="2" charset="-127"/>
                <a:ea typeface="NOVA ExtraBold" panose="00000800000000000000" pitchFamily="2" charset="-127"/>
              </a:rPr>
              <a:t>21% </a:t>
            </a:r>
            <a:r>
              <a:rPr lang="ko-KR" altLang="en-US" sz="1400" b="1" kern="0" spc="-60">
                <a:solidFill>
                  <a:srgbClr val="000000"/>
                </a:solidFill>
                <a:latin typeface="NOVA ExtraBold" panose="00000800000000000000" pitchFamily="2" charset="-127"/>
                <a:ea typeface="NOVA ExtraBold" panose="00000800000000000000" pitchFamily="2" charset="-127"/>
              </a:rPr>
              <a:t>차지</a:t>
            </a:r>
            <a:endParaRPr lang="en-US" altLang="ko-KR" sz="1400" b="1" kern="0" spc="-60">
              <a:solidFill>
                <a:srgbClr val="000000"/>
              </a:solidFill>
              <a:latin typeface="NOVA ExtraBold" panose="00000800000000000000" pitchFamily="2" charset="-127"/>
              <a:ea typeface="NOVA ExtraBold" panose="00000800000000000000" pitchFamily="2" charset="-127"/>
            </a:endParaRPr>
          </a:p>
          <a:p>
            <a:pPr latinLnBrk="0"/>
            <a:r>
              <a:rPr lang="en-US" altLang="ko-KR" sz="1400" b="1" kern="0" spc="-60">
                <a:solidFill>
                  <a:srgbClr val="000000"/>
                </a:solidFill>
                <a:latin typeface="NOVA ExtraBold" panose="00000800000000000000" pitchFamily="2" charset="-127"/>
                <a:ea typeface="NOVA ExtraBold" panose="00000800000000000000" pitchFamily="2" charset="-127"/>
              </a:rPr>
              <a:t> - </a:t>
            </a:r>
            <a:r>
              <a:rPr lang="ko-KR" altLang="en-US" sz="1400" b="1" kern="0" spc="-60">
                <a:solidFill>
                  <a:srgbClr val="000000"/>
                </a:solidFill>
                <a:latin typeface="NOVA ExtraBold" panose="00000800000000000000" pitchFamily="2" charset="-127"/>
                <a:ea typeface="NOVA ExtraBold" panose="00000800000000000000" pitchFamily="2" charset="-127"/>
              </a:rPr>
              <a:t>대부분 업종에서 개폐업 활발</a:t>
            </a:r>
          </a:p>
        </p:txBody>
      </p:sp>
      <p:sp>
        <p:nvSpPr>
          <p:cNvPr id="93" name="모서리가 둥근 직사각형 92"/>
          <p:cNvSpPr/>
          <p:nvPr/>
        </p:nvSpPr>
        <p:spPr>
          <a:xfrm>
            <a:off x="475624" y="3825045"/>
            <a:ext cx="2626947" cy="288031"/>
          </a:xfrm>
          <a:prstGeom prst="roundRect">
            <a:avLst/>
          </a:prstGeom>
          <a:solidFill>
            <a:schemeClr val="bg1">
              <a:lumMod val="50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400" b="1">
                <a:solidFill>
                  <a:srgbClr val="FFFFFF"/>
                </a:solidFill>
              </a:rPr>
              <a:t>제주시 연동 상권</a:t>
            </a:r>
          </a:p>
        </p:txBody>
      </p:sp>
      <p:sp>
        <p:nvSpPr>
          <p:cNvPr id="94" name="모서리가 둥근 직사각형 93"/>
          <p:cNvSpPr/>
          <p:nvPr>
            <p:custDataLst>
              <p:tags r:id="rId5"/>
            </p:custDataLst>
          </p:nvPr>
        </p:nvSpPr>
        <p:spPr bwMode="gray">
          <a:xfrm>
            <a:off x="452356" y="5085184"/>
            <a:ext cx="2636429" cy="1080120"/>
          </a:xfrm>
          <a:prstGeom prst="roundRect">
            <a:avLst>
              <a:gd name="adj" fmla="val 8850"/>
            </a:avLst>
          </a:prstGeom>
          <a:noFill/>
          <a:ln w="38100">
            <a:solidFill>
              <a:schemeClr val="bg1">
                <a:lumMod val="50000"/>
              </a:scheme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endParaRPr lang="en-US" altLang="ko-KR" sz="1400" b="1" kern="0" spc="-60">
              <a:solidFill>
                <a:srgbClr val="000000"/>
              </a:solidFill>
              <a:latin typeface="NOVA ExtraBold" panose="00000800000000000000" pitchFamily="2" charset="-127"/>
              <a:ea typeface="NOVA ExtraBold" panose="00000800000000000000" pitchFamily="2" charset="-127"/>
            </a:endParaRPr>
          </a:p>
          <a:p>
            <a:pPr latinLnBrk="0"/>
            <a:r>
              <a:rPr lang="ko-KR" altLang="en-US" sz="1400" b="1" kern="0" spc="-60">
                <a:solidFill>
                  <a:srgbClr val="000000"/>
                </a:solidFill>
                <a:latin typeface="NOVA ExtraBold" panose="00000800000000000000" pitchFamily="2" charset="-127"/>
                <a:ea typeface="NOVA ExtraBold" panose="00000800000000000000" pitchFamily="2" charset="-127"/>
              </a:rPr>
              <a:t> </a:t>
            </a:r>
            <a:r>
              <a:rPr lang="en-US" altLang="ko-KR" sz="1400" b="1" kern="0" spc="-60">
                <a:solidFill>
                  <a:srgbClr val="000000"/>
                </a:solidFill>
                <a:latin typeface="NOVA ExtraBold" panose="00000800000000000000" pitchFamily="2" charset="-127"/>
                <a:ea typeface="NOVA ExtraBold" panose="00000800000000000000" pitchFamily="2" charset="-127"/>
              </a:rPr>
              <a:t>- </a:t>
            </a:r>
            <a:r>
              <a:rPr lang="ko-KR" altLang="en-US" sz="1400" b="1" kern="0" spc="-60">
                <a:solidFill>
                  <a:srgbClr val="000000"/>
                </a:solidFill>
                <a:latin typeface="NOVA ExtraBold" panose="00000800000000000000" pitchFamily="2" charset="-127"/>
                <a:ea typeface="NOVA ExtraBold" panose="00000800000000000000" pitchFamily="2" charset="-127"/>
              </a:rPr>
              <a:t>제주도민 </a:t>
            </a:r>
            <a:r>
              <a:rPr lang="en-US" altLang="ko-KR" sz="1400" b="1" kern="0" spc="-60">
                <a:solidFill>
                  <a:srgbClr val="000000"/>
                </a:solidFill>
                <a:latin typeface="NOVA ExtraBold" panose="00000800000000000000" pitchFamily="2" charset="-127"/>
                <a:ea typeface="NOVA ExtraBold" panose="00000800000000000000" pitchFamily="2" charset="-127"/>
              </a:rPr>
              <a:t>Only</a:t>
            </a:r>
          </a:p>
          <a:p>
            <a:pPr latinLnBrk="0"/>
            <a:r>
              <a:rPr lang="en-US" altLang="ko-KR" sz="1400" b="1" kern="0" spc="-60">
                <a:solidFill>
                  <a:srgbClr val="000000"/>
                </a:solidFill>
                <a:latin typeface="NOVA ExtraBold" panose="00000800000000000000" pitchFamily="2" charset="-127"/>
                <a:ea typeface="NOVA ExtraBold" panose="00000800000000000000" pitchFamily="2" charset="-127"/>
              </a:rPr>
              <a:t> - </a:t>
            </a:r>
            <a:r>
              <a:rPr lang="ko-KR" altLang="en-US" sz="1400" b="1" kern="0" spc="-60">
                <a:solidFill>
                  <a:srgbClr val="000000"/>
                </a:solidFill>
                <a:latin typeface="NOVA ExtraBold" panose="00000800000000000000" pitchFamily="2" charset="-127"/>
                <a:ea typeface="NOVA ExtraBold" panose="00000800000000000000" pitchFamily="2" charset="-127"/>
              </a:rPr>
              <a:t>휴게</a:t>
            </a:r>
            <a:r>
              <a:rPr lang="en-US" altLang="ko-KR" sz="1400" b="1" kern="0" spc="-60">
                <a:solidFill>
                  <a:srgbClr val="000000"/>
                </a:solidFill>
                <a:latin typeface="NOVA ExtraBold" panose="00000800000000000000" pitchFamily="2" charset="-127"/>
                <a:ea typeface="NOVA ExtraBold" panose="00000800000000000000" pitchFamily="2" charset="-127"/>
              </a:rPr>
              <a:t>, </a:t>
            </a:r>
            <a:r>
              <a:rPr lang="ko-KR" altLang="en-US" sz="1400" b="1" kern="0" spc="-60">
                <a:solidFill>
                  <a:srgbClr val="000000"/>
                </a:solidFill>
                <a:latin typeface="NOVA ExtraBold" panose="00000800000000000000" pitchFamily="2" charset="-127"/>
                <a:ea typeface="NOVA ExtraBold" panose="00000800000000000000" pitchFamily="2" charset="-127"/>
              </a:rPr>
              <a:t>회원제형태업소 점당 매출 높음</a:t>
            </a:r>
          </a:p>
        </p:txBody>
      </p:sp>
      <p:sp>
        <p:nvSpPr>
          <p:cNvPr id="95" name="모서리가 둥근 직사각형 94"/>
          <p:cNvSpPr/>
          <p:nvPr/>
        </p:nvSpPr>
        <p:spPr>
          <a:xfrm>
            <a:off x="460464" y="5085185"/>
            <a:ext cx="2626947" cy="288031"/>
          </a:xfrm>
          <a:prstGeom prst="roundRect">
            <a:avLst/>
          </a:prstGeom>
          <a:solidFill>
            <a:schemeClr val="bg1">
              <a:lumMod val="50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400" b="1">
                <a:solidFill>
                  <a:srgbClr val="FFFFFF"/>
                </a:solidFill>
              </a:rPr>
              <a:t>제주시 이도</a:t>
            </a:r>
            <a:r>
              <a:rPr lang="en-US" altLang="ko-KR" sz="1400" b="1">
                <a:solidFill>
                  <a:srgbClr val="FFFFFF"/>
                </a:solidFill>
              </a:rPr>
              <a:t>2</a:t>
            </a:r>
            <a:r>
              <a:rPr lang="ko-KR" altLang="en-US" sz="1400" b="1">
                <a:solidFill>
                  <a:srgbClr val="FFFFFF"/>
                </a:solidFill>
              </a:rPr>
              <a:t>동 상권</a:t>
            </a:r>
          </a:p>
        </p:txBody>
      </p:sp>
      <p:sp>
        <p:nvSpPr>
          <p:cNvPr id="96" name="모서리가 둥근 직사각형 95"/>
          <p:cNvSpPr/>
          <p:nvPr>
            <p:custDataLst>
              <p:tags r:id="rId6"/>
            </p:custDataLst>
          </p:nvPr>
        </p:nvSpPr>
        <p:spPr bwMode="gray">
          <a:xfrm>
            <a:off x="6092276" y="3792523"/>
            <a:ext cx="2636429" cy="1080120"/>
          </a:xfrm>
          <a:prstGeom prst="roundRect">
            <a:avLst>
              <a:gd name="adj" fmla="val 8850"/>
            </a:avLst>
          </a:prstGeom>
          <a:noFill/>
          <a:ln w="38100">
            <a:solidFill>
              <a:schemeClr val="bg1">
                <a:lumMod val="50000"/>
              </a:scheme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endParaRPr lang="en-US" altLang="ko-KR" sz="1400" b="1" kern="0" spc="-60">
              <a:solidFill>
                <a:srgbClr val="000000"/>
              </a:solidFill>
              <a:latin typeface="NOVA ExtraBold" panose="00000800000000000000" pitchFamily="2" charset="-127"/>
              <a:ea typeface="NOVA ExtraBold" panose="00000800000000000000" pitchFamily="2" charset="-127"/>
            </a:endParaRPr>
          </a:p>
          <a:p>
            <a:pPr latinLnBrk="0"/>
            <a:r>
              <a:rPr lang="ko-KR" altLang="en-US" sz="1400" b="1" kern="0" spc="-60">
                <a:solidFill>
                  <a:srgbClr val="000000"/>
                </a:solidFill>
                <a:latin typeface="NOVA ExtraBold" panose="00000800000000000000" pitchFamily="2" charset="-127"/>
                <a:ea typeface="NOVA ExtraBold" panose="00000800000000000000" pitchFamily="2" charset="-127"/>
              </a:rPr>
              <a:t> </a:t>
            </a:r>
            <a:r>
              <a:rPr lang="en-US" altLang="ko-KR" sz="1400" b="1" kern="0" spc="-60">
                <a:solidFill>
                  <a:srgbClr val="000000"/>
                </a:solidFill>
                <a:latin typeface="NOVA ExtraBold" panose="00000800000000000000" pitchFamily="2" charset="-127"/>
                <a:ea typeface="NOVA ExtraBold" panose="00000800000000000000" pitchFamily="2" charset="-127"/>
              </a:rPr>
              <a:t>- </a:t>
            </a:r>
            <a:r>
              <a:rPr lang="ko-KR" altLang="en-US" sz="1400" b="1" kern="0" spc="-60">
                <a:solidFill>
                  <a:srgbClr val="000000"/>
                </a:solidFill>
                <a:latin typeface="NOVA ExtraBold" panose="00000800000000000000" pitchFamily="2" charset="-127"/>
                <a:ea typeface="NOVA ExtraBold" panose="00000800000000000000" pitchFamily="2" charset="-127"/>
              </a:rPr>
              <a:t>제주도민 위주</a:t>
            </a:r>
            <a:endParaRPr lang="en-US" altLang="ko-KR" sz="1400" b="1" kern="0" spc="-60">
              <a:solidFill>
                <a:srgbClr val="000000"/>
              </a:solidFill>
              <a:latin typeface="NOVA ExtraBold" panose="00000800000000000000" pitchFamily="2" charset="-127"/>
              <a:ea typeface="NOVA ExtraBold" panose="00000800000000000000" pitchFamily="2" charset="-127"/>
            </a:endParaRPr>
          </a:p>
          <a:p>
            <a:pPr latinLnBrk="0"/>
            <a:r>
              <a:rPr lang="en-US" altLang="ko-KR" sz="1400" b="1" kern="0" spc="-60">
                <a:solidFill>
                  <a:srgbClr val="000000"/>
                </a:solidFill>
                <a:latin typeface="NOVA ExtraBold" panose="00000800000000000000" pitchFamily="2" charset="-127"/>
                <a:ea typeface="NOVA ExtraBold" panose="00000800000000000000" pitchFamily="2" charset="-127"/>
              </a:rPr>
              <a:t> - </a:t>
            </a:r>
            <a:r>
              <a:rPr lang="ko-KR" altLang="en-US" sz="1400" b="1" kern="0" spc="-60">
                <a:solidFill>
                  <a:srgbClr val="000000"/>
                </a:solidFill>
                <a:latin typeface="NOVA ExtraBold" panose="00000800000000000000" pitchFamily="2" charset="-127"/>
                <a:ea typeface="NOVA ExtraBold" panose="00000800000000000000" pitchFamily="2" charset="-127"/>
              </a:rPr>
              <a:t>음식업종 폐업 업력이 가장 짧음</a:t>
            </a:r>
          </a:p>
        </p:txBody>
      </p:sp>
      <p:sp>
        <p:nvSpPr>
          <p:cNvPr id="97" name="모서리가 둥근 직사각형 96"/>
          <p:cNvSpPr/>
          <p:nvPr/>
        </p:nvSpPr>
        <p:spPr>
          <a:xfrm>
            <a:off x="6100384" y="3792524"/>
            <a:ext cx="2626947" cy="288031"/>
          </a:xfrm>
          <a:prstGeom prst="roundRect">
            <a:avLst/>
          </a:prstGeom>
          <a:solidFill>
            <a:schemeClr val="bg1">
              <a:lumMod val="50000"/>
            </a:schemeClr>
          </a:solidFill>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400" b="1">
                <a:solidFill>
                  <a:srgbClr val="FFFFFF"/>
                </a:solidFill>
              </a:rPr>
              <a:t>서귀포시 동흥동 상권</a:t>
            </a:r>
          </a:p>
        </p:txBody>
      </p:sp>
      <p:sp>
        <p:nvSpPr>
          <p:cNvPr id="98" name="모서리가 둥근 직사각형 97"/>
          <p:cNvSpPr/>
          <p:nvPr>
            <p:custDataLst>
              <p:tags r:id="rId7"/>
            </p:custDataLst>
          </p:nvPr>
        </p:nvSpPr>
        <p:spPr bwMode="gray">
          <a:xfrm>
            <a:off x="6092276" y="5085184"/>
            <a:ext cx="2636429" cy="1080120"/>
          </a:xfrm>
          <a:prstGeom prst="roundRect">
            <a:avLst>
              <a:gd name="adj" fmla="val 8850"/>
            </a:avLst>
          </a:prstGeom>
          <a:noFill/>
          <a:ln w="38100">
            <a:solidFill>
              <a:schemeClr val="bg1">
                <a:lumMod val="50000"/>
              </a:scheme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endParaRPr lang="en-US" altLang="ko-KR" sz="1400" b="1" kern="0" spc="-60">
              <a:solidFill>
                <a:srgbClr val="000000"/>
              </a:solidFill>
              <a:latin typeface="NOVA ExtraBold" panose="00000800000000000000" pitchFamily="2" charset="-127"/>
              <a:ea typeface="NOVA ExtraBold" panose="00000800000000000000" pitchFamily="2" charset="-127"/>
            </a:endParaRPr>
          </a:p>
          <a:p>
            <a:pPr latinLnBrk="0"/>
            <a:r>
              <a:rPr lang="ko-KR" altLang="en-US" sz="1400" b="1" kern="0" spc="-60">
                <a:solidFill>
                  <a:srgbClr val="000000"/>
                </a:solidFill>
                <a:latin typeface="NOVA ExtraBold" panose="00000800000000000000" pitchFamily="2" charset="-127"/>
                <a:ea typeface="NOVA ExtraBold" panose="00000800000000000000" pitchFamily="2" charset="-127"/>
              </a:rPr>
              <a:t> </a:t>
            </a:r>
            <a:r>
              <a:rPr lang="en-US" altLang="ko-KR" sz="1400" b="1" kern="0" spc="-60">
                <a:solidFill>
                  <a:srgbClr val="000000"/>
                </a:solidFill>
                <a:latin typeface="NOVA ExtraBold" panose="00000800000000000000" pitchFamily="2" charset="-127"/>
                <a:ea typeface="NOVA ExtraBold" panose="00000800000000000000" pitchFamily="2" charset="-127"/>
              </a:rPr>
              <a:t>- </a:t>
            </a:r>
            <a:r>
              <a:rPr lang="ko-KR" altLang="en-US" sz="1400" b="1" kern="0" spc="-60">
                <a:solidFill>
                  <a:srgbClr val="000000"/>
                </a:solidFill>
                <a:latin typeface="NOVA ExtraBold" panose="00000800000000000000" pitchFamily="2" charset="-127"/>
                <a:ea typeface="NOVA ExtraBold" panose="00000800000000000000" pitchFamily="2" charset="-127"/>
              </a:rPr>
              <a:t>관광객 위주</a:t>
            </a:r>
            <a:endParaRPr lang="en-US" altLang="ko-KR" sz="1400" b="1" kern="0" spc="-60">
              <a:solidFill>
                <a:srgbClr val="000000"/>
              </a:solidFill>
              <a:latin typeface="NOVA ExtraBold" panose="00000800000000000000" pitchFamily="2" charset="-127"/>
              <a:ea typeface="NOVA ExtraBold" panose="00000800000000000000" pitchFamily="2" charset="-127"/>
            </a:endParaRPr>
          </a:p>
          <a:p>
            <a:pPr latinLnBrk="0"/>
            <a:r>
              <a:rPr lang="en-US" altLang="ko-KR" sz="1400" b="1" kern="0" spc="-60">
                <a:solidFill>
                  <a:srgbClr val="000000"/>
                </a:solidFill>
                <a:latin typeface="NOVA ExtraBold" panose="00000800000000000000" pitchFamily="2" charset="-127"/>
                <a:ea typeface="NOVA ExtraBold" panose="00000800000000000000" pitchFamily="2" charset="-127"/>
              </a:rPr>
              <a:t> - </a:t>
            </a:r>
            <a:r>
              <a:rPr lang="ko-KR" altLang="en-US" sz="1400" b="1" kern="0" spc="-60">
                <a:solidFill>
                  <a:srgbClr val="000000"/>
                </a:solidFill>
                <a:latin typeface="NOVA ExtraBold" panose="00000800000000000000" pitchFamily="2" charset="-127"/>
                <a:ea typeface="NOVA ExtraBold" panose="00000800000000000000" pitchFamily="2" charset="-127"/>
              </a:rPr>
              <a:t>의료기관 업종 개업 추세</a:t>
            </a:r>
          </a:p>
        </p:txBody>
      </p:sp>
      <p:sp>
        <p:nvSpPr>
          <p:cNvPr id="99" name="모서리가 둥근 직사각형 98"/>
          <p:cNvSpPr/>
          <p:nvPr/>
        </p:nvSpPr>
        <p:spPr>
          <a:xfrm>
            <a:off x="6100384" y="5085185"/>
            <a:ext cx="2626947" cy="288031"/>
          </a:xfrm>
          <a:prstGeom prst="roundRect">
            <a:avLst/>
          </a:prstGeom>
          <a:solidFill>
            <a:schemeClr val="bg1">
              <a:lumMod val="50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400" b="1">
                <a:solidFill>
                  <a:srgbClr val="FFFFFF"/>
                </a:solidFill>
              </a:rPr>
              <a:t>서귀포시 중앙동 상권</a:t>
            </a:r>
          </a:p>
        </p:txBody>
      </p:sp>
      <p:sp>
        <p:nvSpPr>
          <p:cNvPr id="100" name="모서리가 둥근 직사각형 99"/>
          <p:cNvSpPr/>
          <p:nvPr>
            <p:custDataLst>
              <p:tags r:id="rId8"/>
            </p:custDataLst>
          </p:nvPr>
        </p:nvSpPr>
        <p:spPr bwMode="gray">
          <a:xfrm>
            <a:off x="3291548" y="3825044"/>
            <a:ext cx="2636429" cy="1080120"/>
          </a:xfrm>
          <a:prstGeom prst="roundRect">
            <a:avLst>
              <a:gd name="adj" fmla="val 8850"/>
            </a:avLst>
          </a:prstGeom>
          <a:noFill/>
          <a:ln w="38100">
            <a:solidFill>
              <a:schemeClr val="bg1">
                <a:lumMod val="50000"/>
              </a:scheme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endParaRPr lang="en-US" altLang="ko-KR" sz="1400" b="1" kern="0" spc="-60">
              <a:solidFill>
                <a:srgbClr val="000000"/>
              </a:solidFill>
              <a:latin typeface="NOVA ExtraBold" panose="00000800000000000000" pitchFamily="2" charset="-127"/>
              <a:ea typeface="NOVA ExtraBold" panose="00000800000000000000" pitchFamily="2" charset="-127"/>
            </a:endParaRPr>
          </a:p>
          <a:p>
            <a:pPr latinLnBrk="0"/>
            <a:r>
              <a:rPr lang="ko-KR" altLang="en-US" sz="1400" b="1" kern="0" spc="-60">
                <a:solidFill>
                  <a:srgbClr val="000000"/>
                </a:solidFill>
                <a:latin typeface="NOVA ExtraBold" panose="00000800000000000000" pitchFamily="2" charset="-127"/>
                <a:ea typeface="NOVA ExtraBold" panose="00000800000000000000" pitchFamily="2" charset="-127"/>
              </a:rPr>
              <a:t> </a:t>
            </a:r>
            <a:r>
              <a:rPr lang="en-US" altLang="ko-KR" sz="1400" b="1" kern="0" spc="-60">
                <a:solidFill>
                  <a:srgbClr val="000000"/>
                </a:solidFill>
                <a:latin typeface="NOVA ExtraBold" panose="00000800000000000000" pitchFamily="2" charset="-127"/>
                <a:ea typeface="NOVA ExtraBold" panose="00000800000000000000" pitchFamily="2" charset="-127"/>
              </a:rPr>
              <a:t>- </a:t>
            </a:r>
            <a:r>
              <a:rPr lang="ko-KR" altLang="en-US" sz="1400" b="1" kern="0" spc="-60">
                <a:solidFill>
                  <a:srgbClr val="000000"/>
                </a:solidFill>
                <a:latin typeface="NOVA ExtraBold" panose="00000800000000000000" pitchFamily="2" charset="-127"/>
                <a:ea typeface="NOVA ExtraBold" panose="00000800000000000000" pitchFamily="2" charset="-127"/>
              </a:rPr>
              <a:t>제주도민 위주</a:t>
            </a:r>
            <a:endParaRPr lang="en-US" altLang="ko-KR" sz="1400" b="1" kern="0" spc="-60">
              <a:solidFill>
                <a:srgbClr val="000000"/>
              </a:solidFill>
              <a:latin typeface="NOVA ExtraBold" panose="00000800000000000000" pitchFamily="2" charset="-127"/>
              <a:ea typeface="NOVA ExtraBold" panose="00000800000000000000" pitchFamily="2" charset="-127"/>
            </a:endParaRPr>
          </a:p>
          <a:p>
            <a:pPr latinLnBrk="0"/>
            <a:r>
              <a:rPr lang="en-US" altLang="ko-KR" sz="1400" b="1" kern="0" spc="-60">
                <a:solidFill>
                  <a:srgbClr val="000000"/>
                </a:solidFill>
                <a:latin typeface="NOVA ExtraBold" panose="00000800000000000000" pitchFamily="2" charset="-127"/>
                <a:ea typeface="NOVA ExtraBold" panose="00000800000000000000" pitchFamily="2" charset="-127"/>
              </a:rPr>
              <a:t> - </a:t>
            </a:r>
            <a:r>
              <a:rPr lang="ko-KR" altLang="en-US" sz="1400" b="1" kern="0" spc="-60">
                <a:solidFill>
                  <a:srgbClr val="000000"/>
                </a:solidFill>
                <a:latin typeface="NOVA ExtraBold" panose="00000800000000000000" pitchFamily="2" charset="-127"/>
                <a:ea typeface="NOVA ExtraBold" panose="00000800000000000000" pitchFamily="2" charset="-127"/>
              </a:rPr>
              <a:t>학원 업종 개업 추세</a:t>
            </a:r>
          </a:p>
        </p:txBody>
      </p:sp>
      <p:sp>
        <p:nvSpPr>
          <p:cNvPr id="101" name="모서리가 둥근 직사각형 100"/>
          <p:cNvSpPr/>
          <p:nvPr/>
        </p:nvSpPr>
        <p:spPr>
          <a:xfrm>
            <a:off x="3299656" y="3825045"/>
            <a:ext cx="2626947" cy="288031"/>
          </a:xfrm>
          <a:prstGeom prst="roundRect">
            <a:avLst/>
          </a:prstGeom>
          <a:solidFill>
            <a:schemeClr val="bg1">
              <a:lumMod val="50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400" b="1">
                <a:solidFill>
                  <a:srgbClr val="FFFFFF"/>
                </a:solidFill>
              </a:rPr>
              <a:t>제주시 일도</a:t>
            </a:r>
            <a:r>
              <a:rPr lang="en-US" altLang="ko-KR" sz="1400" b="1">
                <a:solidFill>
                  <a:srgbClr val="FFFFFF"/>
                </a:solidFill>
              </a:rPr>
              <a:t>2</a:t>
            </a:r>
            <a:r>
              <a:rPr lang="ko-KR" altLang="en-US" sz="1400" b="1">
                <a:solidFill>
                  <a:srgbClr val="FFFFFF"/>
                </a:solidFill>
              </a:rPr>
              <a:t>동 상권</a:t>
            </a:r>
          </a:p>
        </p:txBody>
      </p:sp>
      <p:sp>
        <p:nvSpPr>
          <p:cNvPr id="102" name="모서리가 둥근 직사각형 101"/>
          <p:cNvSpPr/>
          <p:nvPr>
            <p:custDataLst>
              <p:tags r:id="rId9"/>
            </p:custDataLst>
          </p:nvPr>
        </p:nvSpPr>
        <p:spPr bwMode="gray">
          <a:xfrm>
            <a:off x="3291548" y="5085184"/>
            <a:ext cx="2636429" cy="1080120"/>
          </a:xfrm>
          <a:prstGeom prst="roundRect">
            <a:avLst>
              <a:gd name="adj" fmla="val 8850"/>
            </a:avLst>
          </a:prstGeom>
          <a:noFill/>
          <a:ln w="38100">
            <a:solidFill>
              <a:schemeClr val="bg1">
                <a:lumMod val="50000"/>
              </a:scheme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endParaRPr lang="en-US" altLang="ko-KR" sz="1400" b="1" kern="0" spc="-60">
              <a:solidFill>
                <a:srgbClr val="000000"/>
              </a:solidFill>
              <a:latin typeface="NOVA ExtraBold" panose="00000800000000000000" pitchFamily="2" charset="-127"/>
              <a:ea typeface="NOVA ExtraBold" panose="00000800000000000000" pitchFamily="2" charset="-127"/>
            </a:endParaRPr>
          </a:p>
          <a:p>
            <a:pPr latinLnBrk="0"/>
            <a:r>
              <a:rPr lang="ko-KR" altLang="en-US" sz="1400" b="1" kern="0" spc="-60">
                <a:solidFill>
                  <a:srgbClr val="000000"/>
                </a:solidFill>
                <a:latin typeface="NOVA ExtraBold" panose="00000800000000000000" pitchFamily="2" charset="-127"/>
                <a:ea typeface="NOVA ExtraBold" panose="00000800000000000000" pitchFamily="2" charset="-127"/>
              </a:rPr>
              <a:t> </a:t>
            </a:r>
            <a:r>
              <a:rPr lang="en-US" altLang="ko-KR" sz="1400" b="1" kern="0" spc="-60">
                <a:solidFill>
                  <a:srgbClr val="000000"/>
                </a:solidFill>
                <a:latin typeface="NOVA ExtraBold" panose="00000800000000000000" pitchFamily="2" charset="-127"/>
                <a:ea typeface="NOVA ExtraBold" panose="00000800000000000000" pitchFamily="2" charset="-127"/>
              </a:rPr>
              <a:t>- </a:t>
            </a:r>
            <a:r>
              <a:rPr lang="ko-KR" altLang="en-US" sz="1400" b="1" kern="0" spc="-60">
                <a:solidFill>
                  <a:srgbClr val="000000"/>
                </a:solidFill>
                <a:latin typeface="NOVA ExtraBold" panose="00000800000000000000" pitchFamily="2" charset="-127"/>
                <a:ea typeface="NOVA ExtraBold" panose="00000800000000000000" pitchFamily="2" charset="-127"/>
              </a:rPr>
              <a:t>제주도민 위주</a:t>
            </a:r>
            <a:endParaRPr lang="en-US" altLang="ko-KR" sz="1400" b="1" kern="0" spc="-60">
              <a:solidFill>
                <a:srgbClr val="000000"/>
              </a:solidFill>
              <a:latin typeface="NOVA ExtraBold" panose="00000800000000000000" pitchFamily="2" charset="-127"/>
              <a:ea typeface="NOVA ExtraBold" panose="00000800000000000000" pitchFamily="2" charset="-127"/>
            </a:endParaRPr>
          </a:p>
          <a:p>
            <a:pPr latinLnBrk="0"/>
            <a:r>
              <a:rPr lang="en-US" altLang="ko-KR" sz="1400" b="1" kern="0" spc="-60">
                <a:solidFill>
                  <a:srgbClr val="000000"/>
                </a:solidFill>
                <a:latin typeface="NOVA ExtraBold" panose="00000800000000000000" pitchFamily="2" charset="-127"/>
                <a:ea typeface="NOVA ExtraBold" panose="00000800000000000000" pitchFamily="2" charset="-127"/>
              </a:rPr>
              <a:t> - </a:t>
            </a:r>
            <a:r>
              <a:rPr lang="ko-KR" altLang="en-US" sz="1400" b="1" kern="0" spc="-60">
                <a:solidFill>
                  <a:srgbClr val="000000"/>
                </a:solidFill>
                <a:latin typeface="NOVA ExtraBold" panose="00000800000000000000" pitchFamily="2" charset="-127"/>
                <a:ea typeface="NOVA ExtraBold" panose="00000800000000000000" pitchFamily="2" charset="-127"/>
              </a:rPr>
              <a:t>보건</a:t>
            </a:r>
            <a:r>
              <a:rPr lang="en-US" altLang="ko-KR" sz="1400" b="1" kern="0" spc="-60">
                <a:solidFill>
                  <a:srgbClr val="000000"/>
                </a:solidFill>
                <a:latin typeface="NOVA ExtraBold" panose="00000800000000000000" pitchFamily="2" charset="-127"/>
                <a:ea typeface="NOVA ExtraBold" panose="00000800000000000000" pitchFamily="2" charset="-127"/>
              </a:rPr>
              <a:t>/</a:t>
            </a:r>
            <a:r>
              <a:rPr lang="ko-KR" altLang="en-US" sz="1400" b="1" kern="0" spc="-60">
                <a:solidFill>
                  <a:srgbClr val="000000"/>
                </a:solidFill>
                <a:latin typeface="NOVA ExtraBold" panose="00000800000000000000" pitchFamily="2" charset="-127"/>
                <a:ea typeface="NOVA ExtraBold" panose="00000800000000000000" pitchFamily="2" charset="-127"/>
              </a:rPr>
              <a:t>위생 업종 개업 추세</a:t>
            </a:r>
          </a:p>
        </p:txBody>
      </p:sp>
      <p:sp>
        <p:nvSpPr>
          <p:cNvPr id="103" name="모서리가 둥근 직사각형 102"/>
          <p:cNvSpPr/>
          <p:nvPr/>
        </p:nvSpPr>
        <p:spPr>
          <a:xfrm>
            <a:off x="3299656" y="5085185"/>
            <a:ext cx="2626947" cy="288031"/>
          </a:xfrm>
          <a:prstGeom prst="roundRect">
            <a:avLst/>
          </a:prstGeom>
          <a:solidFill>
            <a:schemeClr val="bg1">
              <a:lumMod val="50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400" b="1">
                <a:solidFill>
                  <a:srgbClr val="FFFFFF"/>
                </a:solidFill>
              </a:rPr>
              <a:t>제주시 한림읍 상권</a:t>
            </a:r>
          </a:p>
        </p:txBody>
      </p:sp>
      <p:sp>
        <p:nvSpPr>
          <p:cNvPr id="28" name="직사각형 27"/>
          <p:cNvSpPr/>
          <p:nvPr/>
        </p:nvSpPr>
        <p:spPr>
          <a:xfrm>
            <a:off x="215516" y="1124744"/>
            <a:ext cx="874897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각 상권별 고객 수가 작은 고객군에 대한 홍보와 상권별 업종 특성을 고려한 지원 및 제도 개선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중국관광객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국내관광객을 구분한 편의성 제공</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각 상권별 벤치마킹을 통한 상권 활성화 필요</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135692415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2.0.50727.5485"/>
  <p:tag name="AS_OS" val="Microsoft Windows NT 6.1.7601 Service Pack 1"/>
  <p:tag name="AS_RELEASE_DATE" val="2016.01.27"/>
  <p:tag name="AS_TITLE" val="Aspose.Slides for .NET 3.5 Client Profile"/>
  <p:tag name="AS_VERSION" val="16.1.0.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IiHQ5HaSq0KpPbr8Pt1lf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0574Lt1pfEeuusKCiCw0P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VftmelsgBUePgy_NUQgnr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tgD5SXzVsEeSr6ZASM3NG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UUkXSoP6SkuGnBY7bRhS8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pXX8FrQIE6NP2xhy7sAp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OrT58Q_ruEyJMXah4bw0Iw"/>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1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3.xml><?xml version="1.0" encoding="utf-8"?>
<a:theme xmlns:a="http://schemas.openxmlformats.org/drawingml/2006/main" name="52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TotalTime>
  <Words>15842</Words>
  <Application>Microsoft Office PowerPoint</Application>
  <PresentationFormat>화면 슬라이드 쇼(4:3)</PresentationFormat>
  <Paragraphs>6546</Paragraphs>
  <Slides>99</Slides>
  <Notes>99</Notes>
  <HiddenSlides>0</HiddenSlides>
  <MMClips>0</MMClips>
  <ScaleCrop>false</ScaleCrop>
  <HeadingPairs>
    <vt:vector size="8" baseType="variant">
      <vt:variant>
        <vt:lpstr>사용한 글꼴</vt:lpstr>
      </vt:variant>
      <vt:variant>
        <vt:i4>11</vt:i4>
      </vt:variant>
      <vt:variant>
        <vt:lpstr>테마</vt:lpstr>
      </vt:variant>
      <vt:variant>
        <vt:i4>3</vt:i4>
      </vt:variant>
      <vt:variant>
        <vt:lpstr>포함된 OLE 서버</vt:lpstr>
      </vt:variant>
      <vt:variant>
        <vt:i4>1</vt:i4>
      </vt:variant>
      <vt:variant>
        <vt:lpstr>슬라이드 제목</vt:lpstr>
      </vt:variant>
      <vt:variant>
        <vt:i4>99</vt:i4>
      </vt:variant>
    </vt:vector>
  </HeadingPairs>
  <TitlesOfParts>
    <vt:vector size="114" baseType="lpstr">
      <vt:lpstr>NOVA Bold</vt:lpstr>
      <vt:lpstr>NOVA ExtraBold</vt:lpstr>
      <vt:lpstr>NOVA Light</vt:lpstr>
      <vt:lpstr>NOVA Medium</vt:lpstr>
      <vt:lpstr>누리 B</vt:lpstr>
      <vt:lpstr>누리스마트OTF Light</vt:lpstr>
      <vt:lpstr>맑은 고딕</vt:lpstr>
      <vt:lpstr>Arial</vt:lpstr>
      <vt:lpstr>Arial Narrow</vt:lpstr>
      <vt:lpstr>Calibri</vt:lpstr>
      <vt:lpstr>Wingdings</vt:lpstr>
      <vt:lpstr>Office Theme</vt:lpstr>
      <vt:lpstr>1_A4_RBSC_PPT</vt:lpstr>
      <vt:lpstr>52_A4_RBSC_PPT</vt:lpstr>
      <vt:lpstr>think-cell Slide</vt:lpstr>
      <vt:lpstr>PowerPoint 프레젠테이션</vt:lpstr>
      <vt:lpstr>PowerPoint 프레젠테이션</vt:lpstr>
      <vt:lpstr>PowerPoint 프레젠테이션</vt:lpstr>
      <vt:lpstr>     관광지 및 상업지구 단위 지역 구분</vt:lpstr>
      <vt:lpstr>      분석 데이터 및 용어 정의</vt:lpstr>
      <vt:lpstr>PowerPoint 프레젠테이션</vt:lpstr>
      <vt:lpstr>      지역별 소비 현황</vt:lpstr>
      <vt:lpstr>      지역별 소비 현황</vt:lpstr>
      <vt:lpstr>      관광지 특성 및 소비 패턴</vt:lpstr>
      <vt:lpstr>      관광지 특성 및 소비 패턴</vt:lpstr>
      <vt:lpstr>      관광지 특성 및 소비 패턴</vt:lpstr>
      <vt:lpstr>      관광지 특성 및 소비 패턴</vt:lpstr>
      <vt:lpstr>      관광지 특성 및 소비 패턴</vt:lpstr>
      <vt:lpstr>      관광지 특성 및 소비 패턴</vt:lpstr>
      <vt:lpstr>      관광지 특성 및 소비 패턴</vt:lpstr>
      <vt:lpstr>      관광지 특성 및 소비 패턴</vt:lpstr>
      <vt:lpstr>      관광지 특성 및 소비 패턴</vt:lpstr>
      <vt:lpstr>      관광지 특성 및 소비 패턴</vt:lpstr>
      <vt:lpstr>      관광지 특성 및 소비 패턴</vt:lpstr>
      <vt:lpstr>      상업지구 특성 및 소비 패턴</vt:lpstr>
      <vt:lpstr>      상업지구 특성 및 소비 패턴</vt:lpstr>
      <vt:lpstr>      상업지구 특성 및 소비 패턴</vt:lpstr>
      <vt:lpstr>      상업지구 특성 및 소비 패턴</vt:lpstr>
      <vt:lpstr>      상업지구 특성 및 소비 패턴</vt:lpstr>
      <vt:lpstr>      상업지구 특성 및 소비 패턴</vt:lpstr>
      <vt:lpstr>      구도심 지역 특성 및 소비 패턴</vt:lpstr>
      <vt:lpstr>      구도심 지역 특성 및 소비 패턴</vt:lpstr>
      <vt:lpstr>      구도심 지역 특성 및 소비 패턴</vt:lpstr>
      <vt:lpstr>      구도심 지역 특성 및 소비 패턴</vt:lpstr>
      <vt:lpstr>      구도심 지역 특성 및 소비 패턴</vt:lpstr>
      <vt:lpstr>      구도심 지역 특성 및 소비 패턴</vt:lpstr>
      <vt:lpstr>      구도심 지역 특성 및 소비 패턴</vt:lpstr>
      <vt:lpstr>      구도심 지역 특성 및 소비 패턴</vt:lpstr>
      <vt:lpstr>      구도심 지역 특성 및 소비 패턴</vt:lpstr>
      <vt:lpstr>      구도심 지역 특성 및 소비 패턴</vt:lpstr>
      <vt:lpstr>      구도심 지역 특성 및 소비 패턴</vt:lpstr>
      <vt:lpstr>PowerPoint 프레젠테이션</vt:lpstr>
      <vt:lpstr> 성 소비 특성 요약</vt:lpstr>
      <vt:lpstr> 성 소비 특성 요약</vt:lpstr>
      <vt:lpstr>      소비 트렌드 전망</vt:lpstr>
      <vt:lpstr>      소비 트렌드 전망</vt:lpstr>
      <vt:lpstr>주제 IV. 골목상권 분석</vt:lpstr>
      <vt:lpstr>PowerPoint 프레젠테이션</vt:lpstr>
      <vt:lpstr>PowerPoint 프레젠테이션</vt:lpstr>
      <vt:lpstr>     제주도 상권 분류 및 정의</vt:lpstr>
      <vt:lpstr>     제주은행 통카드 골목상권</vt:lpstr>
      <vt:lpstr>     제주도 9대 골목상권 (BC카드)</vt:lpstr>
      <vt:lpstr>PowerPoint 프레젠테이션</vt:lpstr>
      <vt:lpstr>     통카드 골목상권 vs 그 외 일반 가맹점 </vt:lpstr>
      <vt:lpstr>     통카드 골목상권 vs 그 외 일반 가맹점 </vt:lpstr>
      <vt:lpstr>     통카드 골목상권 vs 9대 골목상권</vt:lpstr>
      <vt:lpstr>     통카드 골목상권 vs 9대 골목상권</vt:lpstr>
      <vt:lpstr>     통포인트 가맹점 1.9% 적립 상권 vs 골목상권 가맹점 1.0% 적립 상권 </vt:lpstr>
      <vt:lpstr>     통포인트 가맹점 1.9% 적립 상권 vs 골목상권 가맹점 1.0% 적립 상권 </vt:lpstr>
      <vt:lpstr>PowerPoint 프레젠테이션</vt:lpstr>
      <vt:lpstr>     제주시 방송통신고 상권 업종 및 소비패턴 분석 </vt:lpstr>
      <vt:lpstr>     제주시 방송통신고 상권 업종 및 소비패턴 분석 </vt:lpstr>
      <vt:lpstr>     제주시 방송통신고 상권 업종 및 소비패턴 분석 </vt:lpstr>
      <vt:lpstr>     제주시 방송통신고 상권 업종 및 소비패턴 분석 </vt:lpstr>
      <vt:lpstr>     제주시 연동 상권 업종 및 소비패턴 분석 </vt:lpstr>
      <vt:lpstr>     제주시 연동 상권 업종 및 소비패턴 분석 </vt:lpstr>
      <vt:lpstr>     제주시 연동 상권 업종 및 소비패턴 분석 </vt:lpstr>
      <vt:lpstr>     제주시 연동 상권 업종 및 소비패턴 분석 </vt:lpstr>
      <vt:lpstr>     제주시 이도2동 상권 업종 및 소비패턴 분석 </vt:lpstr>
      <vt:lpstr>     제주시 이도2동 상권 업종 및 소비패턴 분석 </vt:lpstr>
      <vt:lpstr>     제주시 이도2동 상권 업종 및 소비패턴 분석 </vt:lpstr>
      <vt:lpstr>     제주시 이도2동 상권 업종 및 소비패턴 분석 </vt:lpstr>
      <vt:lpstr>     제주시 제주시청 상권 업종 및 소비패턴 분석 </vt:lpstr>
      <vt:lpstr>     제주시 제주시청 상권 업종 및 소비패턴 분석 </vt:lpstr>
      <vt:lpstr>     제주시  제주시청 상권 업종 및 소비패턴 분석 </vt:lpstr>
      <vt:lpstr>     제주시 제주시청 상권 업종 및 소비패턴 분석 </vt:lpstr>
      <vt:lpstr>     제주시 일도2동 상권 업종 및 소비패턴 분석 </vt:lpstr>
      <vt:lpstr>     제주시 일도2동 상권 업종 및 소비패턴 분석 </vt:lpstr>
      <vt:lpstr>     제주시 일도2동 상권 업종 및 소비패턴 분석 </vt:lpstr>
      <vt:lpstr>     제주시 일도2동 상권 업종 및 소비패턴 분석 </vt:lpstr>
      <vt:lpstr>     제주시 한림읍 상권 업종 및 소비패턴 분석 </vt:lpstr>
      <vt:lpstr>     제주시 한림읍 상권 업종 및 소비패턴 분석 </vt:lpstr>
      <vt:lpstr>     제주시 한림읍 상권 업종 및 소비패턴 분석 </vt:lpstr>
      <vt:lpstr>     제주시 한림읍 상권 업종 및 소비패턴 분석 </vt:lpstr>
      <vt:lpstr>     서귀포 대정읍 상권 업종 및 소비패턴 분석 </vt:lpstr>
      <vt:lpstr>     서귀포 대정읍 상권 업종 및 소비패턴 분석 </vt:lpstr>
      <vt:lpstr>     서귀포 대정읍 상권 업종 및 소비패턴 분석 </vt:lpstr>
      <vt:lpstr>     서귀포 대정읍 상권 업종 및 소비패턴 분석 </vt:lpstr>
      <vt:lpstr>     서귀포 동흥동 상권 업종 및 소비패턴 분석 </vt:lpstr>
      <vt:lpstr>     서귀포 동흥동 상권 업종 및 소비패턴 분석 </vt:lpstr>
      <vt:lpstr>     서귀포 동흥동 상권 업종 및 소비패턴 분석 </vt:lpstr>
      <vt:lpstr>     서귀포 동흥동 상권 업종 및 소비패턴 분석 </vt:lpstr>
      <vt:lpstr>     서귀포 중앙동 상권 업종 및 소비패턴 분석 </vt:lpstr>
      <vt:lpstr>     서귀포 중앙동 상권 업종 및 소비패턴 분석 </vt:lpstr>
      <vt:lpstr>     서귀포 중앙동 상권 업종 및 소비패턴 분석 </vt:lpstr>
      <vt:lpstr>     서귀포 중앙동 상권 업종 및 소비패턴 분석 </vt:lpstr>
      <vt:lpstr>PowerPoint 프레젠테이션</vt:lpstr>
      <vt:lpstr>     업종별 비교 및 특징</vt:lpstr>
      <vt:lpstr>     업종별 비교 및 특징</vt:lpstr>
      <vt:lpstr>     업종별 비교 및 특징</vt:lpstr>
      <vt:lpstr>     고객 소비패턴 비교 및 특징</vt:lpstr>
      <vt:lpstr>     고객 소비패턴 비교 및 특징</vt:lpstr>
      <vt:lpstr>     고객 소비패턴 비교 및 특징</vt:lpstr>
      <vt:lpstr>     상권별 최종 Summary</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admin</cp:lastModifiedBy>
  <cp:revision>2</cp:revision>
  <cp:lastPrinted>2017-02-28T14:58:15Z</cp:lastPrinted>
  <dcterms:created xsi:type="dcterms:W3CDTF">2017-02-28T14:58:15Z</dcterms:created>
  <dcterms:modified xsi:type="dcterms:W3CDTF">2019-07-16T01:30:55Z</dcterms:modified>
</cp:coreProperties>
</file>